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0.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11.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4"/>
  </p:sldMasterIdLst>
  <p:notesMasterIdLst>
    <p:notesMasterId r:id="rId34"/>
  </p:notesMasterIdLst>
  <p:handoutMasterIdLst>
    <p:handoutMasterId r:id="rId35"/>
  </p:handoutMasterIdLst>
  <p:sldIdLst>
    <p:sldId id="1332" r:id="rId5"/>
    <p:sldId id="1353" r:id="rId6"/>
    <p:sldId id="1405" r:id="rId7"/>
    <p:sldId id="1406" r:id="rId8"/>
    <p:sldId id="1407" r:id="rId9"/>
    <p:sldId id="1429" r:id="rId10"/>
    <p:sldId id="1430" r:id="rId11"/>
    <p:sldId id="1410" r:id="rId12"/>
    <p:sldId id="1432" r:id="rId13"/>
    <p:sldId id="1433" r:id="rId14"/>
    <p:sldId id="1434" r:id="rId15"/>
    <p:sldId id="1431" r:id="rId16"/>
    <p:sldId id="1417" r:id="rId17"/>
    <p:sldId id="1354" r:id="rId18"/>
    <p:sldId id="1389" r:id="rId19"/>
    <p:sldId id="1420" r:id="rId20"/>
    <p:sldId id="1421" r:id="rId21"/>
    <p:sldId id="1418" r:id="rId22"/>
    <p:sldId id="1419" r:id="rId23"/>
    <p:sldId id="1422" r:id="rId24"/>
    <p:sldId id="1435" r:id="rId25"/>
    <p:sldId id="1367" r:id="rId26"/>
    <p:sldId id="1399" r:id="rId27"/>
    <p:sldId id="1400" r:id="rId28"/>
    <p:sldId id="1423" r:id="rId29"/>
    <p:sldId id="1424" r:id="rId30"/>
    <p:sldId id="1436" r:id="rId31"/>
    <p:sldId id="1428" r:id="rId32"/>
    <p:sldId id="1427" r:id="rId33"/>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46">
          <p15:clr>
            <a:srgbClr val="A4A3A4"/>
          </p15:clr>
        </p15:guide>
        <p15:guide id="2" pos="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FF0000"/>
    <a:srgbClr val="FF9933"/>
    <a:srgbClr val="FFCC99"/>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38" autoAdjust="0"/>
    <p:restoredTop sz="99640" autoAdjust="0"/>
  </p:normalViewPr>
  <p:slideViewPr>
    <p:cSldViewPr>
      <p:cViewPr varScale="1">
        <p:scale>
          <a:sx n="68" d="100"/>
          <a:sy n="68" d="100"/>
        </p:scale>
        <p:origin x="1152" y="72"/>
      </p:cViewPr>
      <p:guideLst>
        <p:guide orient="horz" pos="346"/>
        <p:guide pos="24"/>
      </p:guideLst>
    </p:cSldViewPr>
  </p:slideViewPr>
  <p:outlineViewPr>
    <p:cViewPr>
      <p:scale>
        <a:sx n="33" d="100"/>
        <a:sy n="33" d="100"/>
      </p:scale>
      <p:origin x="42" y="0"/>
    </p:cViewPr>
  </p:outlineViewPr>
  <p:notesTextViewPr>
    <p:cViewPr>
      <p:scale>
        <a:sx n="100" d="100"/>
        <a:sy n="100" d="100"/>
      </p:scale>
      <p:origin x="0" y="0"/>
    </p:cViewPr>
  </p:notesTextViewPr>
  <p:sorterViewPr>
    <p:cViewPr>
      <p:scale>
        <a:sx n="100" d="100"/>
        <a:sy n="100" d="100"/>
      </p:scale>
      <p:origin x="0" y="578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138789700449951"/>
          <c:y val="7.8695320959632636E-2"/>
          <c:w val="0.51149817988973445"/>
          <c:h val="0.75150983707452423"/>
        </c:manualLayout>
      </c:layout>
      <c:doughnutChart>
        <c:varyColors val="1"/>
        <c:ser>
          <c:idx val="0"/>
          <c:order val="0"/>
          <c:spPr>
            <a:ln w="38100">
              <a:solidFill>
                <a:schemeClr val="tx1">
                  <a:lumMod val="65000"/>
                  <a:lumOff val="35000"/>
                </a:schemeClr>
              </a:solidFill>
            </a:ln>
          </c:spPr>
          <c:dPt>
            <c:idx val="0"/>
            <c:bubble3D val="0"/>
            <c:spPr>
              <a:pattFill prst="smGrid">
                <a:fgClr>
                  <a:schemeClr val="accent1">
                    <a:lumMod val="60000"/>
                    <a:lumOff val="40000"/>
                  </a:schemeClr>
                </a:fgClr>
                <a:bgClr>
                  <a:schemeClr val="bg1"/>
                </a:bgClr>
              </a:pattFill>
              <a:ln w="38100">
                <a:solidFill>
                  <a:schemeClr val="tx1">
                    <a:lumMod val="65000"/>
                    <a:lumOff val="35000"/>
                  </a:schemeClr>
                </a:solidFill>
              </a:ln>
            </c:spPr>
            <c:extLst>
              <c:ext xmlns:c16="http://schemas.microsoft.com/office/drawing/2014/chart" uri="{C3380CC4-5D6E-409C-BE32-E72D297353CC}">
                <c16:uniqueId val="{00000001-DA80-4B79-AE1A-A967E6506DA5}"/>
              </c:ext>
            </c:extLst>
          </c:dPt>
          <c:dPt>
            <c:idx val="1"/>
            <c:bubble3D val="0"/>
            <c:spPr>
              <a:solidFill>
                <a:schemeClr val="accent1">
                  <a:lumMod val="60000"/>
                  <a:lumOff val="40000"/>
                </a:schemeClr>
              </a:solidFill>
              <a:ln w="38100">
                <a:solidFill>
                  <a:schemeClr val="tx1">
                    <a:lumMod val="65000"/>
                    <a:lumOff val="35000"/>
                  </a:schemeClr>
                </a:solidFill>
              </a:ln>
            </c:spPr>
            <c:extLst>
              <c:ext xmlns:c16="http://schemas.microsoft.com/office/drawing/2014/chart" uri="{C3380CC4-5D6E-409C-BE32-E72D297353CC}">
                <c16:uniqueId val="{00000003-DA80-4B79-AE1A-A967E6506DA5}"/>
              </c:ext>
            </c:extLst>
          </c:dPt>
          <c:dPt>
            <c:idx val="2"/>
            <c:bubble3D val="0"/>
            <c:spPr>
              <a:pattFill prst="smGrid">
                <a:fgClr>
                  <a:schemeClr val="accent2"/>
                </a:fgClr>
                <a:bgClr>
                  <a:schemeClr val="bg1"/>
                </a:bgClr>
              </a:pattFill>
              <a:ln w="38100">
                <a:solidFill>
                  <a:schemeClr val="tx1">
                    <a:lumMod val="65000"/>
                    <a:lumOff val="35000"/>
                  </a:schemeClr>
                </a:solidFill>
              </a:ln>
            </c:spPr>
            <c:extLst>
              <c:ext xmlns:c16="http://schemas.microsoft.com/office/drawing/2014/chart" uri="{C3380CC4-5D6E-409C-BE32-E72D297353CC}">
                <c16:uniqueId val="{00000005-DA80-4B79-AE1A-A967E6506DA5}"/>
              </c:ext>
            </c:extLst>
          </c:dPt>
          <c:dPt>
            <c:idx val="3"/>
            <c:bubble3D val="0"/>
            <c:spPr>
              <a:solidFill>
                <a:schemeClr val="accent2">
                  <a:lumMod val="60000"/>
                  <a:lumOff val="40000"/>
                </a:schemeClr>
              </a:solidFill>
              <a:ln w="38100">
                <a:solidFill>
                  <a:schemeClr val="tx1">
                    <a:lumMod val="65000"/>
                    <a:lumOff val="35000"/>
                  </a:schemeClr>
                </a:solidFill>
              </a:ln>
            </c:spPr>
            <c:extLst>
              <c:ext xmlns:c16="http://schemas.microsoft.com/office/drawing/2014/chart" uri="{C3380CC4-5D6E-409C-BE32-E72D297353CC}">
                <c16:uniqueId val="{00000007-DA80-4B79-AE1A-A967E6506DA5}"/>
              </c:ext>
            </c:extLst>
          </c:dPt>
          <c:dPt>
            <c:idx val="4"/>
            <c:bubble3D val="0"/>
            <c:spPr>
              <a:solidFill>
                <a:schemeClr val="accent3">
                  <a:lumMod val="40000"/>
                  <a:lumOff val="60000"/>
                </a:schemeClr>
              </a:solidFill>
              <a:ln w="38100">
                <a:solidFill>
                  <a:schemeClr val="tx1">
                    <a:lumMod val="65000"/>
                    <a:lumOff val="35000"/>
                  </a:schemeClr>
                </a:solidFill>
              </a:ln>
            </c:spPr>
            <c:extLst>
              <c:ext xmlns:c16="http://schemas.microsoft.com/office/drawing/2014/chart" uri="{C3380CC4-5D6E-409C-BE32-E72D297353CC}">
                <c16:uniqueId val="{00000009-DA80-4B79-AE1A-A967E6506DA5}"/>
              </c:ext>
            </c:extLst>
          </c:dPt>
          <c:dLbls>
            <c:dLbl>
              <c:idx val="0"/>
              <c:layout>
                <c:manualLayout>
                  <c:x val="0.18481561944506175"/>
                  <c:y val="-5.2208553663197002E-2"/>
                </c:manualLayout>
              </c:layout>
              <c:tx>
                <c:rich>
                  <a:bodyPr/>
                  <a:lstStyle/>
                  <a:p>
                    <a:r>
                      <a:rPr lang="ja-JP" altLang="en-US" sz="1400" b="0" dirty="0">
                        <a:latin typeface="+mn-ea"/>
                        <a:ea typeface="+mn-ea"/>
                      </a:rPr>
                      <a:t>身体障害者（重度）
</a:t>
                    </a:r>
                    <a:r>
                      <a:rPr lang="en-US" altLang="ja-JP" sz="1400" b="0" dirty="0">
                        <a:latin typeface="+mn-ea"/>
                        <a:ea typeface="+mn-ea"/>
                      </a:rPr>
                      <a:t>105,055</a:t>
                    </a:r>
                    <a:r>
                      <a:rPr lang="ja-JP" altLang="en-US" sz="1400" b="0" dirty="0">
                        <a:latin typeface="+mn-ea"/>
                        <a:ea typeface="+mn-ea"/>
                      </a:rPr>
                      <a:t>人</a:t>
                    </a:r>
                    <a:endParaRPr lang="en-US" altLang="ja-JP" sz="1400" b="0" dirty="0">
                      <a:latin typeface="+mn-ea"/>
                      <a:ea typeface="+mn-ea"/>
                    </a:endParaRPr>
                  </a:p>
                  <a:p>
                    <a:r>
                      <a:rPr lang="ja-JP" altLang="en-US" sz="1400" b="0" dirty="0">
                        <a:latin typeface="+mn-ea"/>
                        <a:ea typeface="+mn-ea"/>
                      </a:rPr>
                      <a:t>（身体障害者の</a:t>
                    </a:r>
                    <a:r>
                      <a:rPr lang="en-US" altLang="ja-JP" sz="1400" b="0" dirty="0">
                        <a:latin typeface="+mn-ea"/>
                        <a:ea typeface="+mn-ea"/>
                      </a:rPr>
                      <a:t>42.6</a:t>
                    </a:r>
                    <a:r>
                      <a:rPr lang="ja-JP" altLang="en-US" sz="1400" b="0" dirty="0">
                        <a:latin typeface="+mn-ea"/>
                        <a:ea typeface="+mn-ea"/>
                      </a:rPr>
                      <a:t>％）</a:t>
                    </a:r>
                    <a:endParaRPr lang="en-US" altLang="ja-JP" b="0" dirty="0"/>
                  </a:p>
                </c:rich>
              </c:tx>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DA80-4B79-AE1A-A967E6506DA5}"/>
                </c:ext>
              </c:extLst>
            </c:dLbl>
            <c:dLbl>
              <c:idx val="1"/>
              <c:layout>
                <c:manualLayout>
                  <c:x val="0.19152602835796023"/>
                  <c:y val="2.0244338001379381E-3"/>
                </c:manualLayout>
              </c:layout>
              <c:tx>
                <c:rich>
                  <a:bodyPr/>
                  <a:lstStyle/>
                  <a:p>
                    <a:r>
                      <a:rPr lang="ja-JP" altLang="en-US" sz="1400" b="0" dirty="0">
                        <a:latin typeface="+mn-ea"/>
                        <a:ea typeface="+mn-ea"/>
                      </a:rPr>
                      <a:t>身体障害者</a:t>
                    </a:r>
                    <a:endParaRPr lang="en-US" altLang="ja-JP" sz="1400" b="0" dirty="0">
                      <a:latin typeface="+mn-ea"/>
                      <a:ea typeface="+mn-ea"/>
                    </a:endParaRPr>
                  </a:p>
                  <a:p>
                    <a:r>
                      <a:rPr lang="ja-JP" altLang="en-US" sz="1400" b="0" dirty="0">
                        <a:latin typeface="+mn-ea"/>
                        <a:ea typeface="+mn-ea"/>
                      </a:rPr>
                      <a:t>（重度以外）
</a:t>
                    </a:r>
                    <a:r>
                      <a:rPr lang="en-US" altLang="ja-JP" sz="1400" b="0" dirty="0">
                        <a:latin typeface="+mn-ea"/>
                        <a:ea typeface="+mn-ea"/>
                      </a:rPr>
                      <a:t>141,746</a:t>
                    </a:r>
                    <a:r>
                      <a:rPr lang="ja-JP" altLang="en-US" sz="1400" b="0" dirty="0">
                        <a:latin typeface="+mn-ea"/>
                        <a:ea typeface="+mn-ea"/>
                      </a:rPr>
                      <a:t>人</a:t>
                    </a:r>
                    <a:endParaRPr lang="en-US" altLang="ja-JP" dirty="0"/>
                  </a:p>
                </c:rich>
              </c:tx>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DA80-4B79-AE1A-A967E6506DA5}"/>
                </c:ext>
              </c:extLst>
            </c:dLbl>
            <c:dLbl>
              <c:idx val="2"/>
              <c:layout>
                <c:manualLayout>
                  <c:x val="-0.1843115521886457"/>
                  <c:y val="7.2137749489547778E-2"/>
                </c:manualLayout>
              </c:layout>
              <c:tx>
                <c:rich>
                  <a:bodyPr/>
                  <a:lstStyle/>
                  <a:p>
                    <a:r>
                      <a:rPr lang="ja-JP" altLang="en-US" sz="1400" b="0" dirty="0">
                        <a:latin typeface="+mn-ea"/>
                        <a:ea typeface="+mn-ea"/>
                      </a:rPr>
                      <a:t>知的障害者（重度）
</a:t>
                    </a:r>
                    <a:r>
                      <a:rPr lang="en-US" altLang="ja-JP" sz="1400" b="0" dirty="0">
                        <a:latin typeface="+mn-ea"/>
                        <a:ea typeface="+mn-ea"/>
                      </a:rPr>
                      <a:t>22,647</a:t>
                    </a:r>
                    <a:r>
                      <a:rPr lang="ja-JP" altLang="en-US" sz="1400" b="0" dirty="0">
                        <a:latin typeface="+mn-ea"/>
                        <a:ea typeface="+mn-ea"/>
                      </a:rPr>
                      <a:t>人</a:t>
                    </a:r>
                    <a:endParaRPr lang="en-US" altLang="ja-JP" sz="1400" b="0" dirty="0">
                      <a:latin typeface="+mn-ea"/>
                      <a:ea typeface="+mn-ea"/>
                    </a:endParaRPr>
                  </a:p>
                  <a:p>
                    <a:r>
                      <a:rPr lang="ja-JP" altLang="en-US" sz="1400" b="0" dirty="0">
                        <a:latin typeface="+mn-ea"/>
                        <a:ea typeface="+mn-ea"/>
                      </a:rPr>
                      <a:t>（知的障害者の</a:t>
                    </a:r>
                    <a:r>
                      <a:rPr lang="en-US" altLang="ja-JP" sz="1400" b="0" dirty="0">
                        <a:latin typeface="+mn-ea"/>
                        <a:ea typeface="+mn-ea"/>
                      </a:rPr>
                      <a:t>22.3</a:t>
                    </a:r>
                    <a:r>
                      <a:rPr lang="ja-JP" altLang="en-US" sz="1400" b="0" dirty="0">
                        <a:latin typeface="+mn-ea"/>
                        <a:ea typeface="+mn-ea"/>
                      </a:rPr>
                      <a:t>％）</a:t>
                    </a:r>
                    <a:endParaRPr lang="en-US" altLang="ja-JP" dirty="0"/>
                  </a:p>
                </c:rich>
              </c:tx>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DA80-4B79-AE1A-A967E6506DA5}"/>
                </c:ext>
              </c:extLst>
            </c:dLbl>
            <c:dLbl>
              <c:idx val="3"/>
              <c:layout>
                <c:manualLayout>
                  <c:x val="-0.15399764609487837"/>
                  <c:y val="-3.6328066032886047E-2"/>
                </c:manualLayout>
              </c:layout>
              <c:tx>
                <c:rich>
                  <a:bodyPr/>
                  <a:lstStyle/>
                  <a:p>
                    <a:r>
                      <a:rPr lang="ja-JP" altLang="en-US" sz="1400" b="0" dirty="0">
                        <a:latin typeface="+mn-ea"/>
                        <a:ea typeface="+mn-ea"/>
                      </a:rPr>
                      <a:t>知的障害者</a:t>
                    </a:r>
                    <a:endParaRPr lang="en-US" altLang="ja-JP" sz="1400" b="0" dirty="0">
                      <a:latin typeface="+mn-ea"/>
                      <a:ea typeface="+mn-ea"/>
                    </a:endParaRPr>
                  </a:p>
                  <a:p>
                    <a:r>
                      <a:rPr lang="ja-JP" altLang="en-US" sz="1400" b="0" dirty="0">
                        <a:latin typeface="+mn-ea"/>
                        <a:ea typeface="+mn-ea"/>
                      </a:rPr>
                      <a:t>（重度以外）
</a:t>
                    </a:r>
                    <a:r>
                      <a:rPr lang="en-US" altLang="ja-JP" sz="1400" b="0" dirty="0">
                        <a:latin typeface="+mn-ea"/>
                        <a:ea typeface="+mn-ea"/>
                      </a:rPr>
                      <a:t>78,860</a:t>
                    </a:r>
                    <a:r>
                      <a:rPr lang="ja-JP" altLang="en-US" sz="1400" b="0" dirty="0">
                        <a:latin typeface="+mn-ea"/>
                        <a:ea typeface="+mn-ea"/>
                      </a:rPr>
                      <a:t>人</a:t>
                    </a:r>
                    <a:endParaRPr lang="en-US" altLang="ja-JP" dirty="0"/>
                  </a:p>
                </c:rich>
              </c:tx>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7-DA80-4B79-AE1A-A967E6506DA5}"/>
                </c:ext>
              </c:extLst>
            </c:dLbl>
            <c:dLbl>
              <c:idx val="4"/>
              <c:layout>
                <c:manualLayout>
                  <c:x val="2.7557701922009169E-3"/>
                  <c:y val="0"/>
                </c:manualLayout>
              </c:layout>
              <c:tx>
                <c:rich>
                  <a:bodyPr/>
                  <a:lstStyle/>
                  <a:p>
                    <a:r>
                      <a:rPr lang="ja-JP" altLang="en-US" sz="1400" b="0" dirty="0">
                        <a:latin typeface="+mn-ea"/>
                        <a:ea typeface="+mn-ea"/>
                      </a:rPr>
                      <a:t>精神障害者
</a:t>
                    </a:r>
                    <a:r>
                      <a:rPr lang="en-US" altLang="ja-JP" sz="1400" b="0" dirty="0">
                        <a:latin typeface="+mn-ea"/>
                        <a:ea typeface="+mn-ea"/>
                      </a:rPr>
                      <a:t>58,673</a:t>
                    </a:r>
                    <a:r>
                      <a:rPr lang="ja-JP" altLang="en-US" sz="1400" b="0" dirty="0">
                        <a:latin typeface="+mn-ea"/>
                        <a:ea typeface="+mn-ea"/>
                      </a:rPr>
                      <a:t>人</a:t>
                    </a:r>
                    <a:endParaRPr lang="en-US" altLang="ja-JP" dirty="0"/>
                  </a:p>
                </c:rich>
              </c:tx>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DA80-4B79-AE1A-A967E6506DA5}"/>
                </c:ext>
              </c:extLst>
            </c:dLbl>
            <c:spPr>
              <a:noFill/>
              <a:ln>
                <a:noFill/>
              </a:ln>
              <a:effectLst/>
            </c:spPr>
            <c:txPr>
              <a:bodyPr/>
              <a:lstStyle/>
              <a:p>
                <a:pPr>
                  <a:defRPr sz="1400" b="0">
                    <a:latin typeface="+mn-ea"/>
                    <a:ea typeface="+mn-ea"/>
                  </a:defRPr>
                </a:pPr>
                <a:endParaRPr lang="ja-JP"/>
              </a:p>
            </c:txP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Sheet1!$A$17:$E$17</c:f>
              <c:strCache>
                <c:ptCount val="5"/>
                <c:pt idx="0">
                  <c:v>身体障害者（重度）</c:v>
                </c:pt>
                <c:pt idx="1">
                  <c:v>身体障害者（重度以外）</c:v>
                </c:pt>
                <c:pt idx="2">
                  <c:v>知的障害者（重度）</c:v>
                </c:pt>
                <c:pt idx="3">
                  <c:v>知的障害者（重度以外）</c:v>
                </c:pt>
                <c:pt idx="4">
                  <c:v>精神障害者</c:v>
                </c:pt>
              </c:strCache>
            </c:strRef>
          </c:cat>
          <c:val>
            <c:numRef>
              <c:f>Sheet1!$A$18:$E$18</c:f>
              <c:numCache>
                <c:formatCode>#,##0_);[Red]\(#,##0\)</c:formatCode>
                <c:ptCount val="5"/>
                <c:pt idx="0">
                  <c:v>105055</c:v>
                </c:pt>
                <c:pt idx="1">
                  <c:v>141746</c:v>
                </c:pt>
                <c:pt idx="2">
                  <c:v>22647</c:v>
                </c:pt>
                <c:pt idx="3">
                  <c:v>78860</c:v>
                </c:pt>
                <c:pt idx="4">
                  <c:v>58673</c:v>
                </c:pt>
              </c:numCache>
            </c:numRef>
          </c:val>
          <c:extLst>
            <c:ext xmlns:c16="http://schemas.microsoft.com/office/drawing/2014/chart" uri="{C3380CC4-5D6E-409C-BE32-E72D297353CC}">
              <c16:uniqueId val="{0000000A-DA80-4B79-AE1A-A967E6506DA5}"/>
            </c:ext>
          </c:extLst>
        </c:ser>
        <c:dLbls>
          <c:showLegendKey val="0"/>
          <c:showVal val="1"/>
          <c:showCatName val="1"/>
          <c:showSerName val="0"/>
          <c:showPercent val="0"/>
          <c:showBubbleSize val="0"/>
          <c:showLeaderLines val="1"/>
        </c:dLbls>
        <c:firstSliceAng val="0"/>
        <c:holeSize val="50"/>
      </c:doughnut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6915898333221451E-2"/>
          <c:y val="5.0648889529145487E-2"/>
          <c:w val="0.81410267626803201"/>
          <c:h val="0.85967958642171993"/>
        </c:manualLayout>
      </c:layout>
      <c:barChart>
        <c:barDir val="col"/>
        <c:grouping val="clustered"/>
        <c:varyColors val="0"/>
        <c:ser>
          <c:idx val="0"/>
          <c:order val="0"/>
          <c:tx>
            <c:strRef>
              <c:f>Sheet1!$B$1</c:f>
              <c:strCache>
                <c:ptCount val="1"/>
                <c:pt idx="0">
                  <c:v>列1</c:v>
                </c:pt>
              </c:strCache>
            </c:strRef>
          </c:tx>
          <c:spPr>
            <a:solidFill>
              <a:schemeClr val="accent1">
                <a:lumMod val="60000"/>
                <a:lumOff val="40000"/>
              </a:schemeClr>
            </a:solidFill>
            <a:ln>
              <a:solidFill>
                <a:srgbClr val="000000"/>
              </a:solidFill>
            </a:ln>
          </c:spPr>
          <c:invertIfNegative val="0"/>
          <c:dLbls>
            <c:dLbl>
              <c:idx val="6"/>
              <c:layout>
                <c:manualLayout>
                  <c:x val="1.4245014245014278E-3"/>
                  <c:y val="-1.344086021505380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937-4BFD-A5F8-8ED326E2CD36}"/>
                </c:ext>
              </c:extLst>
            </c:dLbl>
            <c:dLbl>
              <c:idx val="8"/>
              <c:spPr/>
              <c:txPr>
                <a:bodyPr/>
                <a:lstStyle/>
                <a:p>
                  <a:pPr>
                    <a:defRPr sz="1500" b="0" baseline="0">
                      <a:solidFill>
                        <a:schemeClr val="tx1"/>
                      </a:solidFill>
                      <a:latin typeface="+mj-lt"/>
                    </a:defRPr>
                  </a:pPr>
                  <a:endParaRPr lang="ja-JP"/>
                </a:p>
              </c:txPr>
              <c:showLegendKey val="0"/>
              <c:showVal val="1"/>
              <c:showCatName val="0"/>
              <c:showSerName val="0"/>
              <c:showPercent val="0"/>
              <c:showBubbleSize val="0"/>
              <c:extLst>
                <c:ext xmlns:c16="http://schemas.microsoft.com/office/drawing/2014/chart" uri="{C3380CC4-5D6E-409C-BE32-E72D297353CC}">
                  <c16:uniqueId val="{00000001-5937-4BFD-A5F8-8ED326E2CD36}"/>
                </c:ext>
              </c:extLst>
            </c:dLbl>
            <c:dLbl>
              <c:idx val="9"/>
              <c:spPr/>
              <c:txPr>
                <a:bodyPr/>
                <a:lstStyle/>
                <a:p>
                  <a:pPr>
                    <a:defRPr sz="1500" b="0" baseline="0">
                      <a:solidFill>
                        <a:schemeClr val="tx1"/>
                      </a:solidFill>
                      <a:latin typeface="+mj-lt"/>
                    </a:defRPr>
                  </a:pPr>
                  <a:endParaRPr lang="ja-JP"/>
                </a:p>
              </c:txPr>
              <c:showLegendKey val="0"/>
              <c:showVal val="1"/>
              <c:showCatName val="0"/>
              <c:showSerName val="0"/>
              <c:showPercent val="0"/>
              <c:showBubbleSize val="0"/>
              <c:extLst>
                <c:ext xmlns:c16="http://schemas.microsoft.com/office/drawing/2014/chart" uri="{C3380CC4-5D6E-409C-BE32-E72D297353CC}">
                  <c16:uniqueId val="{00000002-5937-4BFD-A5F8-8ED326E2CD36}"/>
                </c:ext>
              </c:extLst>
            </c:dLbl>
            <c:dLbl>
              <c:idx val="10"/>
              <c:spPr/>
              <c:txPr>
                <a:bodyPr/>
                <a:lstStyle/>
                <a:p>
                  <a:pPr>
                    <a:defRPr sz="1500" b="0" baseline="0">
                      <a:solidFill>
                        <a:schemeClr val="tx1"/>
                      </a:solidFill>
                      <a:latin typeface="+mj-lt"/>
                    </a:defRPr>
                  </a:pPr>
                  <a:endParaRPr lang="ja-JP"/>
                </a:p>
              </c:txPr>
              <c:showLegendKey val="0"/>
              <c:showVal val="1"/>
              <c:showCatName val="0"/>
              <c:showSerName val="0"/>
              <c:showPercent val="0"/>
              <c:showBubbleSize val="0"/>
              <c:extLst>
                <c:ext xmlns:c16="http://schemas.microsoft.com/office/drawing/2014/chart" uri="{C3380CC4-5D6E-409C-BE32-E72D297353CC}">
                  <c16:uniqueId val="{00000003-5937-4BFD-A5F8-8ED326E2CD36}"/>
                </c:ext>
              </c:extLst>
            </c:dLbl>
            <c:dLbl>
              <c:idx val="11"/>
              <c:spPr/>
              <c:txPr>
                <a:bodyPr/>
                <a:lstStyle/>
                <a:p>
                  <a:pPr>
                    <a:defRPr sz="1500" b="1" baseline="0">
                      <a:solidFill>
                        <a:srgbClr val="FF0000"/>
                      </a:solidFill>
                      <a:latin typeface="+mj-lt"/>
                    </a:defRPr>
                  </a:pPr>
                  <a:endParaRPr lang="ja-JP"/>
                </a:p>
              </c:txPr>
              <c:showLegendKey val="0"/>
              <c:showVal val="1"/>
              <c:showCatName val="0"/>
              <c:showSerName val="0"/>
              <c:showPercent val="0"/>
              <c:showBubbleSize val="0"/>
              <c:extLst>
                <c:ext xmlns:c16="http://schemas.microsoft.com/office/drawing/2014/chart" uri="{C3380CC4-5D6E-409C-BE32-E72D297353CC}">
                  <c16:uniqueId val="{00000004-5937-4BFD-A5F8-8ED326E2CD36}"/>
                </c:ext>
              </c:extLst>
            </c:dLbl>
            <c:spPr>
              <a:noFill/>
              <a:ln>
                <a:noFill/>
              </a:ln>
              <a:effectLst/>
            </c:spPr>
            <c:txPr>
              <a:bodyPr/>
              <a:lstStyle/>
              <a:p>
                <a:pPr>
                  <a:defRPr sz="1500" baseline="0">
                    <a:latin typeface="+mj-lt"/>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Sheet1!$B$2:$B$11</c:f>
              <c:numCache>
                <c:formatCode>#,##0_ </c:formatCode>
                <c:ptCount val="10"/>
                <c:pt idx="0">
                  <c:v>45565</c:v>
                </c:pt>
                <c:pt idx="1">
                  <c:v>44463</c:v>
                </c:pt>
                <c:pt idx="2">
                  <c:v>45257</c:v>
                </c:pt>
                <c:pt idx="3">
                  <c:v>52931</c:v>
                </c:pt>
                <c:pt idx="4">
                  <c:v>59367</c:v>
                </c:pt>
                <c:pt idx="5">
                  <c:v>68321</c:v>
                </c:pt>
                <c:pt idx="6">
                  <c:v>77883</c:v>
                </c:pt>
                <c:pt idx="7">
                  <c:v>84602</c:v>
                </c:pt>
                <c:pt idx="8">
                  <c:v>90191</c:v>
                </c:pt>
                <c:pt idx="9">
                  <c:v>93229</c:v>
                </c:pt>
              </c:numCache>
            </c:numRef>
          </c:val>
          <c:extLst>
            <c:ext xmlns:c16="http://schemas.microsoft.com/office/drawing/2014/chart" uri="{C3380CC4-5D6E-409C-BE32-E72D297353CC}">
              <c16:uniqueId val="{00000005-5937-4BFD-A5F8-8ED326E2CD36}"/>
            </c:ext>
          </c:extLst>
        </c:ser>
        <c:dLbls>
          <c:showLegendKey val="0"/>
          <c:showVal val="0"/>
          <c:showCatName val="0"/>
          <c:showSerName val="0"/>
          <c:showPercent val="0"/>
          <c:showBubbleSize val="0"/>
        </c:dLbls>
        <c:gapWidth val="65"/>
        <c:axId val="117432704"/>
        <c:axId val="117434240"/>
      </c:barChart>
      <c:lineChart>
        <c:grouping val="standard"/>
        <c:varyColors val="0"/>
        <c:ser>
          <c:idx val="1"/>
          <c:order val="1"/>
          <c:tx>
            <c:strRef>
              <c:f>Sheet1!$C$1</c:f>
              <c:strCache>
                <c:ptCount val="1"/>
                <c:pt idx="0">
                  <c:v>列2</c:v>
                </c:pt>
              </c:strCache>
            </c:strRef>
          </c:tx>
          <c:spPr>
            <a:ln w="44450">
              <a:solidFill>
                <a:schemeClr val="accent2"/>
              </a:solidFill>
            </a:ln>
          </c:spPr>
          <c:marker>
            <c:symbol val="triangle"/>
            <c:size val="10"/>
            <c:spPr>
              <a:solidFill>
                <a:schemeClr val="accent2"/>
              </a:solidFill>
              <a:ln w="38100">
                <a:solidFill>
                  <a:schemeClr val="accent2"/>
                </a:solidFill>
              </a:ln>
            </c:spPr>
          </c:marker>
          <c:dLbls>
            <c:dLbl>
              <c:idx val="7"/>
              <c:layout>
                <c:manualLayout>
                  <c:x val="-6.8803418803418934E-2"/>
                  <c:y val="-3.10483870967742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937-4BFD-A5F8-8ED326E2CD36}"/>
                </c:ext>
              </c:extLst>
            </c:dLbl>
            <c:dLbl>
              <c:idx val="8"/>
              <c:spPr/>
              <c:txPr>
                <a:bodyPr/>
                <a:lstStyle/>
                <a:p>
                  <a:pPr>
                    <a:defRPr sz="1400" b="0">
                      <a:solidFill>
                        <a:schemeClr val="tx1">
                          <a:lumMod val="95000"/>
                          <a:lumOff val="5000"/>
                        </a:schemeClr>
                      </a:solidFill>
                      <a:latin typeface="+mn-lt"/>
                    </a:defRPr>
                  </a:pPr>
                  <a:endParaRPr lang="ja-JP"/>
                </a:p>
              </c:txPr>
              <c:dLblPos val="t"/>
              <c:showLegendKey val="0"/>
              <c:showVal val="1"/>
              <c:showCatName val="0"/>
              <c:showSerName val="0"/>
              <c:showPercent val="0"/>
              <c:showBubbleSize val="0"/>
              <c:extLst>
                <c:ext xmlns:c16="http://schemas.microsoft.com/office/drawing/2014/chart" uri="{C3380CC4-5D6E-409C-BE32-E72D297353CC}">
                  <c16:uniqueId val="{00000007-5937-4BFD-A5F8-8ED326E2CD36}"/>
                </c:ext>
              </c:extLst>
            </c:dLbl>
            <c:dLbl>
              <c:idx val="9"/>
              <c:layout>
                <c:manualLayout>
                  <c:x val="-5.928994082840227E-2"/>
                  <c:y val="-4.8507958682584035E-2"/>
                </c:manualLayout>
              </c:layout>
              <c:spPr/>
              <c:txPr>
                <a:bodyPr/>
                <a:lstStyle/>
                <a:p>
                  <a:pPr>
                    <a:defRPr sz="1400" b="0">
                      <a:solidFill>
                        <a:schemeClr val="tx1"/>
                      </a:solidFill>
                      <a:latin typeface="+mn-lt"/>
                    </a:defRPr>
                  </a:pPr>
                  <a:endParaRPr lang="ja-JP"/>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5937-4BFD-A5F8-8ED326E2CD36}"/>
                </c:ext>
              </c:extLst>
            </c:dLbl>
            <c:dLbl>
              <c:idx val="10"/>
              <c:layout>
                <c:manualLayout>
                  <c:x val="-5.562130177514793E-2"/>
                  <c:y val="-2.5672043010752689E-2"/>
                </c:manualLayout>
              </c:layout>
              <c:spPr/>
              <c:txPr>
                <a:bodyPr/>
                <a:lstStyle/>
                <a:p>
                  <a:pPr>
                    <a:defRPr sz="1400" b="0">
                      <a:solidFill>
                        <a:schemeClr val="tx1"/>
                      </a:solidFill>
                      <a:latin typeface="+mn-lt"/>
                    </a:defRPr>
                  </a:pPr>
                  <a:endParaRPr lang="ja-JP"/>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5937-4BFD-A5F8-8ED326E2CD36}"/>
                </c:ext>
              </c:extLst>
            </c:dLbl>
            <c:dLbl>
              <c:idx val="11"/>
              <c:spPr/>
              <c:txPr>
                <a:bodyPr/>
                <a:lstStyle/>
                <a:p>
                  <a:pPr>
                    <a:defRPr sz="1400" b="1">
                      <a:solidFill>
                        <a:srgbClr val="FF0000"/>
                      </a:solidFill>
                      <a:latin typeface="+mn-lt"/>
                    </a:defRPr>
                  </a:pPr>
                  <a:endParaRPr lang="ja-JP"/>
                </a:p>
              </c:txPr>
              <c:dLblPos val="t"/>
              <c:showLegendKey val="0"/>
              <c:showVal val="1"/>
              <c:showCatName val="0"/>
              <c:showSerName val="0"/>
              <c:showPercent val="0"/>
              <c:showBubbleSize val="0"/>
              <c:extLst>
                <c:ext xmlns:c16="http://schemas.microsoft.com/office/drawing/2014/chart" uri="{C3380CC4-5D6E-409C-BE32-E72D297353CC}">
                  <c16:uniqueId val="{0000000A-5937-4BFD-A5F8-8ED326E2CD36}"/>
                </c:ext>
              </c:extLst>
            </c:dLbl>
            <c:spPr>
              <a:noFill/>
              <a:ln>
                <a:noFill/>
              </a:ln>
              <a:effectLst/>
            </c:spPr>
            <c:txPr>
              <a:bodyPr/>
              <a:lstStyle/>
              <a:p>
                <a:pPr>
                  <a:defRPr sz="1400">
                    <a:solidFill>
                      <a:schemeClr val="tx1">
                        <a:lumMod val="95000"/>
                        <a:lumOff val="5000"/>
                      </a:schemeClr>
                    </a:solidFill>
                    <a:latin typeface="+mn-lt"/>
                  </a:defRPr>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Sheet1!$C$2:$C$11</c:f>
              <c:numCache>
                <c:formatCode>#,##0_ </c:formatCode>
                <c:ptCount val="10"/>
                <c:pt idx="0">
                  <c:v>107906</c:v>
                </c:pt>
                <c:pt idx="1">
                  <c:v>119765</c:v>
                </c:pt>
                <c:pt idx="2">
                  <c:v>125888</c:v>
                </c:pt>
                <c:pt idx="3">
                  <c:v>132734</c:v>
                </c:pt>
                <c:pt idx="4">
                  <c:v>148358</c:v>
                </c:pt>
                <c:pt idx="5">
                  <c:v>161941</c:v>
                </c:pt>
                <c:pt idx="6">
                  <c:v>169522</c:v>
                </c:pt>
                <c:pt idx="7">
                  <c:v>179222</c:v>
                </c:pt>
                <c:pt idx="8">
                  <c:v>187198</c:v>
                </c:pt>
                <c:pt idx="9">
                  <c:v>191853</c:v>
                </c:pt>
              </c:numCache>
            </c:numRef>
          </c:val>
          <c:smooth val="0"/>
          <c:extLst>
            <c:ext xmlns:c16="http://schemas.microsoft.com/office/drawing/2014/chart" uri="{C3380CC4-5D6E-409C-BE32-E72D297353CC}">
              <c16:uniqueId val="{0000000B-5937-4BFD-A5F8-8ED326E2CD36}"/>
            </c:ext>
          </c:extLst>
        </c:ser>
        <c:dLbls>
          <c:showLegendKey val="0"/>
          <c:showVal val="0"/>
          <c:showCatName val="0"/>
          <c:showSerName val="0"/>
          <c:showPercent val="0"/>
          <c:showBubbleSize val="0"/>
        </c:dLbls>
        <c:marker val="1"/>
        <c:smooth val="0"/>
        <c:axId val="117432704"/>
        <c:axId val="117434240"/>
      </c:lineChart>
      <c:lineChart>
        <c:grouping val="standard"/>
        <c:varyColors val="0"/>
        <c:ser>
          <c:idx val="2"/>
          <c:order val="2"/>
          <c:tx>
            <c:strRef>
              <c:f>Sheet1!$D$1</c:f>
              <c:strCache>
                <c:ptCount val="1"/>
                <c:pt idx="0">
                  <c:v>列3</c:v>
                </c:pt>
              </c:strCache>
            </c:strRef>
          </c:tx>
          <c:spPr>
            <a:ln w="38100">
              <a:solidFill>
                <a:schemeClr val="accent6"/>
              </a:solidFill>
              <a:prstDash val="sysDash"/>
            </a:ln>
          </c:spPr>
          <c:marker>
            <c:symbol val="diamond"/>
            <c:size val="10"/>
            <c:spPr>
              <a:solidFill>
                <a:schemeClr val="accent6"/>
              </a:solidFill>
              <a:ln w="38100">
                <a:solidFill>
                  <a:schemeClr val="accent6"/>
                </a:solidFill>
              </a:ln>
            </c:spPr>
          </c:marker>
          <c:dLbls>
            <c:dLbl>
              <c:idx val="0"/>
              <c:layout>
                <c:manualLayout>
                  <c:x val="-3.2763532763532784E-2"/>
                  <c:y val="-4.569892473118273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5937-4BFD-A5F8-8ED326E2CD36}"/>
                </c:ext>
              </c:extLst>
            </c:dLbl>
            <c:dLbl>
              <c:idx val="1"/>
              <c:layout>
                <c:manualLayout>
                  <c:x val="-3.1339031339031313E-2"/>
                  <c:y val="-4.83870967741935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5937-4BFD-A5F8-8ED326E2CD36}"/>
                </c:ext>
              </c:extLst>
            </c:dLbl>
            <c:dLbl>
              <c:idx val="2"/>
              <c:layout>
                <c:manualLayout>
                  <c:x val="-3.5612535612535641E-2"/>
                  <c:y val="-5.37634408602153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5937-4BFD-A5F8-8ED326E2CD36}"/>
                </c:ext>
              </c:extLst>
            </c:dLbl>
            <c:dLbl>
              <c:idx val="3"/>
              <c:layout>
                <c:manualLayout>
                  <c:x val="-4.0434610567001976E-2"/>
                  <c:y val="-5.107526881720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5937-4BFD-A5F8-8ED326E2CD36}"/>
                </c:ext>
              </c:extLst>
            </c:dLbl>
            <c:dLbl>
              <c:idx val="4"/>
              <c:layout>
                <c:manualLayout>
                  <c:x val="-2.8490028490028491E-2"/>
                  <c:y val="-7.2580645161290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5937-4BFD-A5F8-8ED326E2CD36}"/>
                </c:ext>
              </c:extLst>
            </c:dLbl>
            <c:dLbl>
              <c:idx val="5"/>
              <c:layout>
                <c:manualLayout>
                  <c:x val="-3.4188034188034191E-2"/>
                  <c:y val="-5.376344086021499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5937-4BFD-A5F8-8ED326E2CD36}"/>
                </c:ext>
              </c:extLst>
            </c:dLbl>
            <c:dLbl>
              <c:idx val="6"/>
              <c:layout>
                <c:manualLayout>
                  <c:x val="-3.7037037037037056E-2"/>
                  <c:y val="-5.10752688172042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5937-4BFD-A5F8-8ED326E2CD36}"/>
                </c:ext>
              </c:extLst>
            </c:dLbl>
            <c:dLbl>
              <c:idx val="7"/>
              <c:layout>
                <c:manualLayout>
                  <c:x val="-3.4188034188034191E-2"/>
                  <c:y val="-6.18279569892474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5937-4BFD-A5F8-8ED326E2CD36}"/>
                </c:ext>
              </c:extLst>
            </c:dLbl>
            <c:dLbl>
              <c:idx val="8"/>
              <c:layout>
                <c:manualLayout>
                  <c:x val="-3.8461538461538471E-2"/>
                  <c:y val="-4.83870967741935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5937-4BFD-A5F8-8ED326E2CD36}"/>
                </c:ext>
              </c:extLst>
            </c:dLbl>
            <c:dLbl>
              <c:idx val="9"/>
              <c:layout>
                <c:manualLayout>
                  <c:x val="-3.5502958579881658E-2"/>
                  <c:y val="-5.37636525273050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5937-4BFD-A5F8-8ED326E2CD36}"/>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5937-4BFD-A5F8-8ED326E2CD36}"/>
                </c:ext>
              </c:extLst>
            </c:dLbl>
            <c:spPr>
              <a:noFill/>
              <a:ln>
                <a:noFill/>
              </a:ln>
              <a:effectLst/>
            </c:spPr>
            <c:txPr>
              <a:bodyPr/>
              <a:lstStyle/>
              <a:p>
                <a:pPr>
                  <a:defRPr sz="1500" baseline="0"/>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Sheet1!$D$2:$D$11</c:f>
              <c:numCache>
                <c:formatCode>#,##0.0;"▲ "#,##0.0</c:formatCode>
                <c:ptCount val="10"/>
                <c:pt idx="0">
                  <c:v>3.6</c:v>
                </c:pt>
                <c:pt idx="1">
                  <c:v>-2.4</c:v>
                </c:pt>
                <c:pt idx="2">
                  <c:v>1.8</c:v>
                </c:pt>
                <c:pt idx="3">
                  <c:v>17</c:v>
                </c:pt>
                <c:pt idx="4">
                  <c:v>12.2</c:v>
                </c:pt>
                <c:pt idx="5">
                  <c:v>15.1</c:v>
                </c:pt>
                <c:pt idx="6">
                  <c:v>14</c:v>
                </c:pt>
                <c:pt idx="7">
                  <c:v>8.6</c:v>
                </c:pt>
                <c:pt idx="8">
                  <c:v>6.6</c:v>
                </c:pt>
                <c:pt idx="9">
                  <c:v>3.4</c:v>
                </c:pt>
              </c:numCache>
            </c:numRef>
          </c:val>
          <c:smooth val="0"/>
          <c:extLst>
            <c:ext xmlns:c16="http://schemas.microsoft.com/office/drawing/2014/chart" uri="{C3380CC4-5D6E-409C-BE32-E72D297353CC}">
              <c16:uniqueId val="{00000017-5937-4BFD-A5F8-8ED326E2CD36}"/>
            </c:ext>
          </c:extLst>
        </c:ser>
        <c:dLbls>
          <c:showLegendKey val="0"/>
          <c:showVal val="0"/>
          <c:showCatName val="0"/>
          <c:showSerName val="0"/>
          <c:showPercent val="0"/>
          <c:showBubbleSize val="0"/>
        </c:dLbls>
        <c:marker val="1"/>
        <c:smooth val="0"/>
        <c:axId val="117573504"/>
        <c:axId val="117571968"/>
      </c:lineChart>
      <c:catAx>
        <c:axId val="117432704"/>
        <c:scaling>
          <c:orientation val="minMax"/>
        </c:scaling>
        <c:delete val="0"/>
        <c:axPos val="b"/>
        <c:numFmt formatCode="General" sourceLinked="0"/>
        <c:majorTickMark val="out"/>
        <c:minorTickMark val="none"/>
        <c:tickLblPos val="nextTo"/>
        <c:txPr>
          <a:bodyPr/>
          <a:lstStyle/>
          <a:p>
            <a:pPr>
              <a:defRPr sz="1600">
                <a:latin typeface="+mn-ea"/>
                <a:ea typeface="+mn-ea"/>
              </a:defRPr>
            </a:pPr>
            <a:endParaRPr lang="ja-JP"/>
          </a:p>
        </c:txPr>
        <c:crossAx val="117434240"/>
        <c:crosses val="autoZero"/>
        <c:auto val="1"/>
        <c:lblAlgn val="ctr"/>
        <c:lblOffset val="100"/>
        <c:noMultiLvlLbl val="0"/>
      </c:catAx>
      <c:valAx>
        <c:axId val="117434240"/>
        <c:scaling>
          <c:orientation val="minMax"/>
          <c:max val="200000"/>
        </c:scaling>
        <c:delete val="0"/>
        <c:axPos val="l"/>
        <c:majorGridlines/>
        <c:numFmt formatCode="#,##0_ " sourceLinked="1"/>
        <c:majorTickMark val="none"/>
        <c:minorTickMark val="none"/>
        <c:tickLblPos val="nextTo"/>
        <c:txPr>
          <a:bodyPr/>
          <a:lstStyle/>
          <a:p>
            <a:pPr>
              <a:defRPr sz="1400"/>
            </a:pPr>
            <a:endParaRPr lang="ja-JP"/>
          </a:p>
        </c:txPr>
        <c:crossAx val="117432704"/>
        <c:crosses val="autoZero"/>
        <c:crossBetween val="between"/>
      </c:valAx>
      <c:valAx>
        <c:axId val="117571968"/>
        <c:scaling>
          <c:orientation val="minMax"/>
          <c:max val="150"/>
          <c:min val="-5"/>
        </c:scaling>
        <c:delete val="0"/>
        <c:axPos val="r"/>
        <c:numFmt formatCode="#,##0.0_ " sourceLinked="0"/>
        <c:majorTickMark val="none"/>
        <c:minorTickMark val="none"/>
        <c:tickLblPos val="nextTo"/>
        <c:spPr>
          <a:noFill/>
        </c:spPr>
        <c:txPr>
          <a:bodyPr/>
          <a:lstStyle/>
          <a:p>
            <a:pPr>
              <a:defRPr sz="100">
                <a:solidFill>
                  <a:schemeClr val="tx1"/>
                </a:solidFill>
              </a:defRPr>
            </a:pPr>
            <a:endParaRPr lang="ja-JP"/>
          </a:p>
        </c:txPr>
        <c:crossAx val="117573504"/>
        <c:crosses val="max"/>
        <c:crossBetween val="between"/>
        <c:majorUnit val="520"/>
      </c:valAx>
      <c:catAx>
        <c:axId val="117573504"/>
        <c:scaling>
          <c:orientation val="minMax"/>
        </c:scaling>
        <c:delete val="1"/>
        <c:axPos val="b"/>
        <c:numFmt formatCode="General" sourceLinked="1"/>
        <c:majorTickMark val="out"/>
        <c:minorTickMark val="none"/>
        <c:tickLblPos val="none"/>
        <c:crossAx val="117571968"/>
        <c:crossesAt val="-5"/>
        <c:auto val="1"/>
        <c:lblAlgn val="ctr"/>
        <c:lblOffset val="100"/>
        <c:noMultiLvlLbl val="0"/>
      </c:catAx>
      <c:spPr>
        <a:ln>
          <a:solidFill>
            <a:srgbClr val="000000"/>
          </a:solidFill>
        </a:ln>
      </c:spPr>
    </c:plotArea>
    <c:plotVisOnly val="1"/>
    <c:dispBlanksAs val="gap"/>
    <c:showDLblsOverMax val="0"/>
  </c:chart>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chemeClr val="accent1">
                <a:lumMod val="60000"/>
                <a:lumOff val="40000"/>
              </a:schemeClr>
            </a:solidFill>
            <a:ln>
              <a:solidFill>
                <a:schemeClr val="tx1"/>
              </a:solidFill>
            </a:ln>
          </c:spPr>
          <c:invertIfNegative val="0"/>
          <c:dLbls>
            <c:dLbl>
              <c:idx val="0"/>
              <c:layout>
                <c:manualLayout>
                  <c:x val="0"/>
                  <c:y val="6.723817349354725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2F1-40FC-8B3D-64ECB9B030A3}"/>
                </c:ext>
              </c:extLst>
            </c:dLbl>
            <c:dLbl>
              <c:idx val="1"/>
              <c:layout>
                <c:manualLayout>
                  <c:x val="-7.186957399555825E-3"/>
                  <c:y val="-1.5688907148494358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2F1-40FC-8B3D-64ECB9B030A3}"/>
                </c:ext>
              </c:extLst>
            </c:dLbl>
            <c:dLbl>
              <c:idx val="2"/>
              <c:layout>
                <c:manualLayout>
                  <c:x val="9.7314758732081562E-4"/>
                  <c:y val="-1.344763469870945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2F1-40FC-8B3D-64ECB9B030A3}"/>
                </c:ext>
              </c:extLst>
            </c:dLbl>
            <c:dLbl>
              <c:idx val="3"/>
              <c:layout>
                <c:manualLayout>
                  <c:x val="-1.4729658792650919E-2"/>
                  <c:y val="-1.344763469870945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2F1-40FC-8B3D-64ECB9B030A3}"/>
                </c:ext>
              </c:extLst>
            </c:dLbl>
            <c:dLbl>
              <c:idx val="4"/>
              <c:layout>
                <c:manualLayout>
                  <c:x val="-2.9196811800109891E-3"/>
                  <c:y val="4.482544899569899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2F1-40FC-8B3D-64ECB9B030A3}"/>
                </c:ext>
              </c:extLst>
            </c:dLbl>
            <c:dLbl>
              <c:idx val="5"/>
              <c:layout>
                <c:manualLayout>
                  <c:x val="2.9196811800109891E-3"/>
                  <c:y val="-1.7647814565235499E-7"/>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2F1-40FC-8B3D-64ECB9B030A3}"/>
                </c:ext>
              </c:extLst>
            </c:dLbl>
            <c:dLbl>
              <c:idx val="6"/>
              <c:layout>
                <c:manualLayout>
                  <c:x val="-2.9196811800109891E-3"/>
                  <c:y val="-1.793035607642492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2F1-40FC-8B3D-64ECB9B030A3}"/>
                </c:ext>
              </c:extLst>
            </c:dLbl>
            <c:dLbl>
              <c:idx val="7"/>
              <c:layout>
                <c:manualLayout>
                  <c:x val="-5.8393623600219782E-3"/>
                  <c:y val="-2.689526939741890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2F1-40FC-8B3D-64ECB9B030A3}"/>
                </c:ext>
              </c:extLst>
            </c:dLbl>
            <c:dLbl>
              <c:idx val="8"/>
              <c:layout>
                <c:manualLayout>
                  <c:x val="-9.1526347668079953E-3"/>
                  <c:y val="-5.8273083694407618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2F1-40FC-8B3D-64ECB9B030A3}"/>
                </c:ext>
              </c:extLst>
            </c:dLbl>
            <c:dLbl>
              <c:idx val="9"/>
              <c:layout>
                <c:manualLayout>
                  <c:x val="3.2751867555017161E-3"/>
                  <c:y val="-3.3619086746773628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2F1-40FC-8B3D-64ECB9B030A3}"/>
                </c:ext>
              </c:extLst>
            </c:dLbl>
            <c:dLbl>
              <c:idx val="10"/>
              <c:layout>
                <c:manualLayout>
                  <c:x val="-2.5641025641025641E-3"/>
                  <c:y val="-1.1206362248924542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62F1-40FC-8B3D-64ECB9B030A3}"/>
                </c:ext>
              </c:extLst>
            </c:dLbl>
            <c:spPr>
              <a:noFill/>
              <a:ln>
                <a:noFill/>
              </a:ln>
              <a:effectLst/>
            </c:spPr>
            <c:txPr>
              <a:bodyPr/>
              <a:lstStyle/>
              <a:p>
                <a:pPr>
                  <a:defRPr sz="1000"/>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Sheet1!$B$2:$B$11</c:f>
              <c:numCache>
                <c:formatCode>#,##0_);[Red]\(#,##0\)</c:formatCode>
                <c:ptCount val="10"/>
                <c:pt idx="0">
                  <c:v>24535</c:v>
                </c:pt>
                <c:pt idx="1">
                  <c:v>22623</c:v>
                </c:pt>
                <c:pt idx="2">
                  <c:v>22172</c:v>
                </c:pt>
                <c:pt idx="3">
                  <c:v>24241</c:v>
                </c:pt>
                <c:pt idx="4">
                  <c:v>24864</c:v>
                </c:pt>
                <c:pt idx="5">
                  <c:v>26573</c:v>
                </c:pt>
                <c:pt idx="6">
                  <c:v>28307</c:v>
                </c:pt>
                <c:pt idx="7">
                  <c:v>28175</c:v>
                </c:pt>
                <c:pt idx="8">
                  <c:v>28003</c:v>
                </c:pt>
                <c:pt idx="9">
                  <c:v>26940</c:v>
                </c:pt>
              </c:numCache>
            </c:numRef>
          </c:val>
          <c:extLst>
            <c:ext xmlns:c16="http://schemas.microsoft.com/office/drawing/2014/chart" uri="{C3380CC4-5D6E-409C-BE32-E72D297353CC}">
              <c16:uniqueId val="{0000000B-62F1-40FC-8B3D-64ECB9B030A3}"/>
            </c:ext>
          </c:extLst>
        </c:ser>
        <c:dLbls>
          <c:showLegendKey val="0"/>
          <c:showVal val="0"/>
          <c:showCatName val="0"/>
          <c:showSerName val="0"/>
          <c:showPercent val="0"/>
          <c:showBubbleSize val="0"/>
        </c:dLbls>
        <c:gapWidth val="150"/>
        <c:axId val="129286144"/>
        <c:axId val="129287680"/>
      </c:barChart>
      <c:lineChart>
        <c:grouping val="standard"/>
        <c:varyColors val="0"/>
        <c:ser>
          <c:idx val="1"/>
          <c:order val="1"/>
          <c:tx>
            <c:strRef>
              <c:f>Sheet1!$C$1</c:f>
              <c:strCache>
                <c:ptCount val="1"/>
                <c:pt idx="0">
                  <c:v>系列 2</c:v>
                </c:pt>
              </c:strCache>
            </c:strRef>
          </c:tx>
          <c:spPr>
            <a:ln w="38100">
              <a:solidFill>
                <a:schemeClr val="accent2"/>
              </a:solidFill>
            </a:ln>
          </c:spPr>
          <c:marker>
            <c:symbol val="diamond"/>
            <c:size val="7"/>
            <c:spPr>
              <a:solidFill>
                <a:schemeClr val="accent2"/>
              </a:solidFill>
              <a:ln w="38100">
                <a:solidFill>
                  <a:schemeClr val="accent2"/>
                </a:solidFill>
              </a:ln>
            </c:spPr>
          </c:marker>
          <c:dLbls>
            <c:dLbl>
              <c:idx val="0"/>
              <c:layout>
                <c:manualLayout>
                  <c:x val="-4.4131031697960829E-2"/>
                  <c:y val="-3.176447791411302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62F1-40FC-8B3D-64ECB9B030A3}"/>
                </c:ext>
              </c:extLst>
            </c:dLbl>
            <c:dLbl>
              <c:idx val="1"/>
              <c:layout>
                <c:manualLayout>
                  <c:x val="-7.446981627296588E-2"/>
                  <c:y val="3.99562404790040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62F1-40FC-8B3D-64ECB9B030A3}"/>
                </c:ext>
              </c:extLst>
            </c:dLbl>
            <c:dLbl>
              <c:idx val="2"/>
              <c:layout>
                <c:manualLayout>
                  <c:x val="-6.4999459744033622E-2"/>
                  <c:y val="3.32324231296493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62F1-40FC-8B3D-64ECB9B030A3}"/>
                </c:ext>
              </c:extLst>
            </c:dLbl>
            <c:dLbl>
              <c:idx val="3"/>
              <c:layout>
                <c:manualLayout>
                  <c:x val="-9.419650144029941E-2"/>
                  <c:y val="-3.84882952634677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2F1-40FC-8B3D-64ECB9B030A3}"/>
                </c:ext>
              </c:extLst>
            </c:dLbl>
            <c:dLbl>
              <c:idx val="4"/>
              <c:layout>
                <c:manualLayout>
                  <c:x val="-7.9597865644088564E-2"/>
                  <c:y val="-2.72819330145432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62F1-40FC-8B3D-64ECB9B030A3}"/>
                </c:ext>
              </c:extLst>
            </c:dLbl>
            <c:dLbl>
              <c:idx val="5"/>
              <c:layout>
                <c:manualLayout>
                  <c:x val="-6.4999459744033622E-2"/>
                  <c:y val="2.202606088072477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62F1-40FC-8B3D-64ECB9B030A3}"/>
                </c:ext>
              </c:extLst>
            </c:dLbl>
            <c:dLbl>
              <c:idx val="6"/>
              <c:layout>
                <c:manualLayout>
                  <c:x val="-4.7481372663967687E-2"/>
                  <c:y val="3.0991150679864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62F1-40FC-8B3D-64ECB9B030A3}"/>
                </c:ext>
              </c:extLst>
            </c:dLbl>
            <c:dLbl>
              <c:idx val="7"/>
              <c:layout>
                <c:manualLayout>
                  <c:x val="-6.7919140924044608E-2"/>
                  <c:y val="-3.400592684204358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62F1-40FC-8B3D-64ECB9B030A3}"/>
                </c:ext>
              </c:extLst>
            </c:dLbl>
            <c:dLbl>
              <c:idx val="8"/>
              <c:layout>
                <c:manualLayout>
                  <c:x val="-4.7481602560123591E-2"/>
                  <c:y val="-2.50406605647583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62F1-40FC-8B3D-64ECB9B030A3}"/>
                </c:ext>
              </c:extLst>
            </c:dLbl>
            <c:dLbl>
              <c:idx val="9"/>
              <c:layout>
                <c:manualLayout>
                  <c:x val="-6.1290329093478702E-2"/>
                  <c:y val="3.54736955794342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62F1-40FC-8B3D-64ECB9B030A3}"/>
                </c:ext>
              </c:extLst>
            </c:dLbl>
            <c:spPr>
              <a:noFill/>
              <a:ln>
                <a:noFill/>
              </a:ln>
              <a:effectLst/>
            </c:spPr>
            <c:txPr>
              <a:bodyPr/>
              <a:lstStyle/>
              <a:p>
                <a:pPr>
                  <a:defRPr sz="1000"/>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Sheet1!$C$2:$C$11</c:f>
              <c:numCache>
                <c:formatCode>#,##0_);[Red]\(#,##0\)</c:formatCode>
                <c:ptCount val="10"/>
                <c:pt idx="0">
                  <c:v>61445</c:v>
                </c:pt>
                <c:pt idx="1">
                  <c:v>65207</c:v>
                </c:pt>
                <c:pt idx="2">
                  <c:v>65142</c:v>
                </c:pt>
                <c:pt idx="3">
                  <c:v>64098</c:v>
                </c:pt>
                <c:pt idx="4">
                  <c:v>67379</c:v>
                </c:pt>
                <c:pt idx="5">
                  <c:v>68798</c:v>
                </c:pt>
                <c:pt idx="6">
                  <c:v>66684</c:v>
                </c:pt>
                <c:pt idx="7">
                  <c:v>65265</c:v>
                </c:pt>
                <c:pt idx="8">
                  <c:v>63403</c:v>
                </c:pt>
                <c:pt idx="9">
                  <c:v>60663</c:v>
                </c:pt>
              </c:numCache>
            </c:numRef>
          </c:val>
          <c:smooth val="0"/>
          <c:extLst>
            <c:ext xmlns:c16="http://schemas.microsoft.com/office/drawing/2014/chart" uri="{C3380CC4-5D6E-409C-BE32-E72D297353CC}">
              <c16:uniqueId val="{00000016-62F1-40FC-8B3D-64ECB9B030A3}"/>
            </c:ext>
          </c:extLst>
        </c:ser>
        <c:dLbls>
          <c:showLegendKey val="0"/>
          <c:showVal val="0"/>
          <c:showCatName val="0"/>
          <c:showSerName val="0"/>
          <c:showPercent val="0"/>
          <c:showBubbleSize val="0"/>
        </c:dLbls>
        <c:marker val="1"/>
        <c:smooth val="0"/>
        <c:axId val="129286144"/>
        <c:axId val="129287680"/>
      </c:lineChart>
      <c:catAx>
        <c:axId val="129286144"/>
        <c:scaling>
          <c:orientation val="minMax"/>
        </c:scaling>
        <c:delete val="0"/>
        <c:axPos val="b"/>
        <c:numFmt formatCode="General" sourceLinked="0"/>
        <c:majorTickMark val="out"/>
        <c:minorTickMark val="none"/>
        <c:tickLblPos val="nextTo"/>
        <c:txPr>
          <a:bodyPr/>
          <a:lstStyle/>
          <a:p>
            <a:pPr>
              <a:defRPr sz="1100">
                <a:latin typeface="+mn-ea"/>
                <a:ea typeface="+mn-ea"/>
              </a:defRPr>
            </a:pPr>
            <a:endParaRPr lang="ja-JP"/>
          </a:p>
        </c:txPr>
        <c:crossAx val="129287680"/>
        <c:crosses val="autoZero"/>
        <c:auto val="1"/>
        <c:lblAlgn val="ctr"/>
        <c:lblOffset val="100"/>
        <c:noMultiLvlLbl val="0"/>
      </c:catAx>
      <c:valAx>
        <c:axId val="129287680"/>
        <c:scaling>
          <c:orientation val="minMax"/>
        </c:scaling>
        <c:delete val="0"/>
        <c:axPos val="l"/>
        <c:majorGridlines/>
        <c:numFmt formatCode="#,##0_);[Red]\(#,##0\)" sourceLinked="1"/>
        <c:majorTickMark val="out"/>
        <c:minorTickMark val="none"/>
        <c:tickLblPos val="nextTo"/>
        <c:txPr>
          <a:bodyPr/>
          <a:lstStyle/>
          <a:p>
            <a:pPr>
              <a:defRPr sz="1050"/>
            </a:pPr>
            <a:endParaRPr lang="ja-JP"/>
          </a:p>
        </c:txPr>
        <c:crossAx val="129286144"/>
        <c:crosses val="autoZero"/>
        <c:crossBetween val="between"/>
      </c:valAx>
    </c:plotArea>
    <c:plotVisOnly val="1"/>
    <c:dispBlanksAs val="gap"/>
    <c:showDLblsOverMax val="0"/>
  </c:chart>
  <c:txPr>
    <a:bodyPr/>
    <a:lstStyle/>
    <a:p>
      <a:pPr>
        <a:defRPr sz="1800"/>
      </a:pPr>
      <a:endParaRPr lang="ja-JP"/>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chemeClr val="accent1">
                <a:lumMod val="60000"/>
                <a:lumOff val="40000"/>
              </a:schemeClr>
            </a:solidFill>
            <a:ln>
              <a:solidFill>
                <a:schemeClr val="tx1"/>
              </a:solidFill>
            </a:ln>
          </c:spPr>
          <c:invertIfNegative val="0"/>
          <c:dLbls>
            <c:dLbl>
              <c:idx val="2"/>
              <c:layout>
                <c:manualLayout>
                  <c:x val="7.4527192131891508E-4"/>
                  <c:y val="-1.1205890351970544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E2D-4C1A-85AB-AFEC645C8601}"/>
                </c:ext>
              </c:extLst>
            </c:dLbl>
            <c:dLbl>
              <c:idx val="3"/>
              <c:layout>
                <c:manualLayout>
                  <c:x val="-1.1646786885351139E-2"/>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E2D-4C1A-85AB-AFEC645C8601}"/>
                </c:ext>
              </c:extLst>
            </c:dLbl>
            <c:dLbl>
              <c:idx val="6"/>
              <c:layout>
                <c:manualLayout>
                  <c:x val="-8.7350901640133542E-3"/>
                  <c:y val="-2.2433216138914953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E2D-4C1A-85AB-AFEC645C8601}"/>
                </c:ext>
              </c:extLst>
            </c:dLbl>
            <c:dLbl>
              <c:idx val="9"/>
              <c:layout>
                <c:manualLayout>
                  <c:x val="-2.9116967213377847E-3"/>
                  <c:y val="-8.973286455565981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E2D-4C1A-85AB-AFEC645C8601}"/>
                </c:ext>
              </c:extLst>
            </c:dLbl>
            <c:spPr>
              <a:noFill/>
              <a:ln>
                <a:noFill/>
              </a:ln>
              <a:effectLst/>
            </c:spPr>
            <c:txPr>
              <a:bodyPr/>
              <a:lstStyle/>
              <a:p>
                <a:pPr>
                  <a:defRPr sz="1000"/>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Sheet1!$B$2:$B$11</c:f>
              <c:numCache>
                <c:formatCode>#,##0_);[Red]\(#,##0\)</c:formatCode>
                <c:ptCount val="10"/>
                <c:pt idx="0">
                  <c:v>12186</c:v>
                </c:pt>
                <c:pt idx="1">
                  <c:v>11889</c:v>
                </c:pt>
                <c:pt idx="2">
                  <c:v>11440</c:v>
                </c:pt>
                <c:pt idx="3">
                  <c:v>13164</c:v>
                </c:pt>
                <c:pt idx="4">
                  <c:v>14327</c:v>
                </c:pt>
                <c:pt idx="5">
                  <c:v>16030</c:v>
                </c:pt>
                <c:pt idx="6">
                  <c:v>17649</c:v>
                </c:pt>
                <c:pt idx="7">
                  <c:v>18723</c:v>
                </c:pt>
                <c:pt idx="8">
                  <c:v>19958</c:v>
                </c:pt>
                <c:pt idx="9">
                  <c:v>20342</c:v>
                </c:pt>
              </c:numCache>
            </c:numRef>
          </c:val>
          <c:extLst>
            <c:ext xmlns:c16="http://schemas.microsoft.com/office/drawing/2014/chart" uri="{C3380CC4-5D6E-409C-BE32-E72D297353CC}">
              <c16:uniqueId val="{00000004-BE2D-4C1A-85AB-AFEC645C8601}"/>
            </c:ext>
          </c:extLst>
        </c:ser>
        <c:dLbls>
          <c:showLegendKey val="0"/>
          <c:showVal val="0"/>
          <c:showCatName val="0"/>
          <c:showSerName val="0"/>
          <c:showPercent val="0"/>
          <c:showBubbleSize val="0"/>
        </c:dLbls>
        <c:gapWidth val="150"/>
        <c:axId val="129469056"/>
        <c:axId val="129479040"/>
      </c:barChart>
      <c:lineChart>
        <c:grouping val="standard"/>
        <c:varyColors val="0"/>
        <c:ser>
          <c:idx val="1"/>
          <c:order val="1"/>
          <c:tx>
            <c:strRef>
              <c:f>Sheet1!$C$1</c:f>
              <c:strCache>
                <c:ptCount val="1"/>
                <c:pt idx="0">
                  <c:v>系列 2</c:v>
                </c:pt>
              </c:strCache>
            </c:strRef>
          </c:tx>
          <c:spPr>
            <a:ln w="38100">
              <a:solidFill>
                <a:schemeClr val="accent2"/>
              </a:solidFill>
            </a:ln>
          </c:spPr>
          <c:marker>
            <c:symbol val="diamond"/>
            <c:size val="7"/>
            <c:spPr>
              <a:solidFill>
                <a:schemeClr val="accent2"/>
              </a:solidFill>
              <a:ln w="38100">
                <a:solidFill>
                  <a:schemeClr val="accent2"/>
                </a:solidFill>
              </a:ln>
            </c:spPr>
          </c:marker>
          <c:dLbls>
            <c:dLbl>
              <c:idx val="2"/>
              <c:layout>
                <c:manualLayout>
                  <c:x val="-6.773340229698481E-2"/>
                  <c:y val="-3.8523484574425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E2D-4C1A-85AB-AFEC645C8601}"/>
                </c:ext>
              </c:extLst>
            </c:dLbl>
            <c:dLbl>
              <c:idx val="4"/>
              <c:layout>
                <c:manualLayout>
                  <c:x val="-6.1910238121767616E-2"/>
                  <c:y val="-4.30101278022089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E2D-4C1A-85AB-AFEC645C8601}"/>
                </c:ext>
              </c:extLst>
            </c:dLbl>
            <c:dLbl>
              <c:idx val="5"/>
              <c:layout>
                <c:manualLayout>
                  <c:x val="-7.3556795739660383E-2"/>
                  <c:y val="-6.095670071334094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E2D-4C1A-85AB-AFEC645C8601}"/>
                </c:ext>
              </c:extLst>
            </c:dLbl>
            <c:dLbl>
              <c:idx val="6"/>
              <c:layout>
                <c:manualLayout>
                  <c:x val="-8.2291885903673742E-2"/>
                  <c:y val="-3.8523484574425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BE2D-4C1A-85AB-AFEC645C8601}"/>
                </c:ext>
              </c:extLst>
            </c:dLbl>
            <c:dLbl>
              <c:idx val="7"/>
              <c:layout>
                <c:manualLayout>
                  <c:x val="-7.6468492460998169E-2"/>
                  <c:y val="-2.95501981188600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BE2D-4C1A-85AB-AFEC645C8601}"/>
                </c:ext>
              </c:extLst>
            </c:dLbl>
            <c:spPr>
              <a:noFill/>
              <a:ln>
                <a:noFill/>
              </a:ln>
              <a:effectLst/>
            </c:spPr>
            <c:txPr>
              <a:bodyPr/>
              <a:lstStyle/>
              <a:p>
                <a:pPr>
                  <a:defRPr sz="1000"/>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Sheet1!$C$2:$C$11</c:f>
              <c:numCache>
                <c:formatCode>#,##0_);[Red]\(#,##0\)</c:formatCode>
                <c:ptCount val="10"/>
                <c:pt idx="0">
                  <c:v>22273</c:v>
                </c:pt>
                <c:pt idx="1">
                  <c:v>24381</c:v>
                </c:pt>
                <c:pt idx="2">
                  <c:v>25034</c:v>
                </c:pt>
                <c:pt idx="3">
                  <c:v>25815</c:v>
                </c:pt>
                <c:pt idx="4">
                  <c:v>27748</c:v>
                </c:pt>
                <c:pt idx="5">
                  <c:v>30224</c:v>
                </c:pt>
                <c:pt idx="6">
                  <c:v>30998</c:v>
                </c:pt>
                <c:pt idx="7">
                  <c:v>32313</c:v>
                </c:pt>
                <c:pt idx="8">
                  <c:v>33410</c:v>
                </c:pt>
                <c:pt idx="9">
                  <c:v>34225</c:v>
                </c:pt>
              </c:numCache>
            </c:numRef>
          </c:val>
          <c:smooth val="0"/>
          <c:extLst>
            <c:ext xmlns:c16="http://schemas.microsoft.com/office/drawing/2014/chart" uri="{C3380CC4-5D6E-409C-BE32-E72D297353CC}">
              <c16:uniqueId val="{0000000A-BE2D-4C1A-85AB-AFEC645C8601}"/>
            </c:ext>
          </c:extLst>
        </c:ser>
        <c:dLbls>
          <c:showLegendKey val="0"/>
          <c:showVal val="0"/>
          <c:showCatName val="0"/>
          <c:showSerName val="0"/>
          <c:showPercent val="0"/>
          <c:showBubbleSize val="0"/>
        </c:dLbls>
        <c:marker val="1"/>
        <c:smooth val="0"/>
        <c:axId val="129469056"/>
        <c:axId val="129479040"/>
      </c:lineChart>
      <c:catAx>
        <c:axId val="129469056"/>
        <c:scaling>
          <c:orientation val="minMax"/>
        </c:scaling>
        <c:delete val="0"/>
        <c:axPos val="b"/>
        <c:numFmt formatCode="General" sourceLinked="0"/>
        <c:majorTickMark val="out"/>
        <c:minorTickMark val="none"/>
        <c:tickLblPos val="nextTo"/>
        <c:txPr>
          <a:bodyPr/>
          <a:lstStyle/>
          <a:p>
            <a:pPr>
              <a:defRPr sz="1100">
                <a:latin typeface="+mn-ea"/>
                <a:ea typeface="+mn-ea"/>
              </a:defRPr>
            </a:pPr>
            <a:endParaRPr lang="ja-JP"/>
          </a:p>
        </c:txPr>
        <c:crossAx val="129479040"/>
        <c:crosses val="autoZero"/>
        <c:auto val="1"/>
        <c:lblAlgn val="ctr"/>
        <c:lblOffset val="100"/>
        <c:noMultiLvlLbl val="0"/>
      </c:catAx>
      <c:valAx>
        <c:axId val="129479040"/>
        <c:scaling>
          <c:orientation val="minMax"/>
        </c:scaling>
        <c:delete val="0"/>
        <c:axPos val="l"/>
        <c:majorGridlines/>
        <c:numFmt formatCode="#,##0_);[Red]\(#,##0\)" sourceLinked="1"/>
        <c:majorTickMark val="out"/>
        <c:minorTickMark val="none"/>
        <c:tickLblPos val="nextTo"/>
        <c:txPr>
          <a:bodyPr/>
          <a:lstStyle/>
          <a:p>
            <a:pPr>
              <a:defRPr sz="1050"/>
            </a:pPr>
            <a:endParaRPr lang="ja-JP"/>
          </a:p>
        </c:txPr>
        <c:crossAx val="129469056"/>
        <c:crosses val="autoZero"/>
        <c:crossBetween val="between"/>
      </c:valAx>
    </c:plotArea>
    <c:plotVisOnly val="1"/>
    <c:dispBlanksAs val="gap"/>
    <c:showDLblsOverMax val="0"/>
  </c:chart>
  <c:txPr>
    <a:bodyPr/>
    <a:lstStyle/>
    <a:p>
      <a:pPr>
        <a:defRPr sz="1800"/>
      </a:pPr>
      <a:endParaRPr lang="ja-JP"/>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chemeClr val="accent1">
                <a:lumMod val="60000"/>
                <a:lumOff val="40000"/>
              </a:schemeClr>
            </a:solidFill>
            <a:ln>
              <a:solidFill>
                <a:schemeClr val="tx1"/>
              </a:solidFill>
            </a:ln>
          </c:spPr>
          <c:invertIfNegative val="0"/>
          <c:dLbls>
            <c:dLbl>
              <c:idx val="2"/>
              <c:layout>
                <c:manualLayout>
                  <c:x val="-2.9339970789402309E-3"/>
                  <c:y val="-6.825697658857364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BCE-4D93-8301-984A32DDBF05}"/>
                </c:ext>
              </c:extLst>
            </c:dLbl>
            <c:dLbl>
              <c:idx val="3"/>
              <c:layout>
                <c:manualLayout>
                  <c:x val="1.1735988315760924E-2"/>
                  <c:y val="-1.137616276476227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BCE-4D93-8301-984A32DDBF05}"/>
                </c:ext>
              </c:extLst>
            </c:dLbl>
            <c:dLbl>
              <c:idx val="4"/>
              <c:layout>
                <c:manualLayout>
                  <c:x val="5.8679941578804618E-3"/>
                  <c:y val="-2.2752504681694069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BCE-4D93-8301-984A32DDBF05}"/>
                </c:ext>
              </c:extLst>
            </c:dLbl>
            <c:dLbl>
              <c:idx val="5"/>
              <c:layout>
                <c:manualLayout>
                  <c:x val="5.8679941578804618E-3"/>
                  <c:y val="-9.100930211809818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BCE-4D93-8301-984A32DDBF05}"/>
                </c:ext>
              </c:extLst>
            </c:dLbl>
            <c:dLbl>
              <c:idx val="6"/>
              <c:layout>
                <c:manualLayout>
                  <c:x val="-5.8679941578804618E-3"/>
                  <c:y val="-2.2752325529524545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BCE-4D93-8301-984A32DDBF05}"/>
                </c:ext>
              </c:extLst>
            </c:dLbl>
            <c:dLbl>
              <c:idx val="7"/>
              <c:layout>
                <c:manualLayout>
                  <c:x val="-8.8019912368206936E-3"/>
                  <c:y val="8.342422988443418E-17"/>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BCE-4D93-8301-984A32DDBF05}"/>
                </c:ext>
              </c:extLst>
            </c:dLbl>
            <c:dLbl>
              <c:idx val="8"/>
              <c:layout>
                <c:manualLayout>
                  <c:x val="-2.9339970789402309E-3"/>
                  <c:y val="-4.550465105904909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7BCE-4D93-8301-984A32DDBF05}"/>
                </c:ext>
              </c:extLst>
            </c:dLbl>
            <c:dLbl>
              <c:idx val="9"/>
              <c:layout>
                <c:manualLayout>
                  <c:x val="-2.9339970789401234E-3"/>
                  <c:y val="-2.2752325529524545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BCE-4D93-8301-984A32DDBF05}"/>
                </c:ext>
              </c:extLst>
            </c:dLbl>
            <c:dLbl>
              <c:idx val="10"/>
              <c:layout>
                <c:manualLayout>
                  <c:x val="-2.7083048996860925E-3"/>
                  <c:y val="-1.8201860423619636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7BCE-4D93-8301-984A32DDBF05}"/>
                </c:ext>
              </c:extLst>
            </c:dLbl>
            <c:spPr>
              <a:noFill/>
              <a:ln>
                <a:noFill/>
              </a:ln>
              <a:effectLst/>
            </c:spPr>
            <c:txPr>
              <a:bodyPr/>
              <a:lstStyle/>
              <a:p>
                <a:pPr>
                  <a:defRPr sz="1000"/>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Sheet1!$B$2:$B$11</c:f>
              <c:numCache>
                <c:formatCode>#,##0_);[Red]\(#,##0\)</c:formatCode>
                <c:ptCount val="10"/>
                <c:pt idx="0">
                  <c:v>8479</c:v>
                </c:pt>
                <c:pt idx="1">
                  <c:v>9456</c:v>
                </c:pt>
                <c:pt idx="2">
                  <c:v>10929</c:v>
                </c:pt>
                <c:pt idx="3">
                  <c:v>14555</c:v>
                </c:pt>
                <c:pt idx="4">
                  <c:v>18845</c:v>
                </c:pt>
                <c:pt idx="5">
                  <c:v>23861</c:v>
                </c:pt>
                <c:pt idx="6">
                  <c:v>29404</c:v>
                </c:pt>
                <c:pt idx="7">
                  <c:v>34538</c:v>
                </c:pt>
                <c:pt idx="8">
                  <c:v>38396</c:v>
                </c:pt>
                <c:pt idx="9">
                  <c:v>41367</c:v>
                </c:pt>
              </c:numCache>
            </c:numRef>
          </c:val>
          <c:extLst>
            <c:ext xmlns:c16="http://schemas.microsoft.com/office/drawing/2014/chart" uri="{C3380CC4-5D6E-409C-BE32-E72D297353CC}">
              <c16:uniqueId val="{00000009-7BCE-4D93-8301-984A32DDBF05}"/>
            </c:ext>
          </c:extLst>
        </c:ser>
        <c:dLbls>
          <c:showLegendKey val="0"/>
          <c:showVal val="0"/>
          <c:showCatName val="0"/>
          <c:showSerName val="0"/>
          <c:showPercent val="0"/>
          <c:showBubbleSize val="0"/>
        </c:dLbls>
        <c:gapWidth val="150"/>
        <c:axId val="128070400"/>
        <c:axId val="128071936"/>
      </c:barChart>
      <c:lineChart>
        <c:grouping val="standard"/>
        <c:varyColors val="0"/>
        <c:ser>
          <c:idx val="1"/>
          <c:order val="1"/>
          <c:tx>
            <c:strRef>
              <c:f>Sheet1!$C$1</c:f>
              <c:strCache>
                <c:ptCount val="1"/>
                <c:pt idx="0">
                  <c:v>系列 2</c:v>
                </c:pt>
              </c:strCache>
            </c:strRef>
          </c:tx>
          <c:spPr>
            <a:ln w="38100">
              <a:solidFill>
                <a:schemeClr val="accent2"/>
              </a:solidFill>
            </a:ln>
          </c:spPr>
          <c:marker>
            <c:symbol val="diamond"/>
            <c:size val="7"/>
            <c:spPr>
              <a:solidFill>
                <a:schemeClr val="accent2"/>
              </a:solidFill>
              <a:ln w="38100">
                <a:solidFill>
                  <a:schemeClr val="accent2"/>
                </a:solidFill>
              </a:ln>
            </c:spPr>
          </c:marker>
          <c:dLbls>
            <c:dLbl>
              <c:idx val="2"/>
              <c:layout>
                <c:manualLayout>
                  <c:x val="-8.5856147278336514E-2"/>
                  <c:y val="-3.45210106977134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7BCE-4D93-8301-984A32DDBF05}"/>
                </c:ext>
              </c:extLst>
            </c:dLbl>
            <c:dLbl>
              <c:idx val="3"/>
              <c:layout>
                <c:manualLayout>
                  <c:x val="-0.10346012975197791"/>
                  <c:y val="-2.769531303885613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7BCE-4D93-8301-984A32DDBF05}"/>
                </c:ext>
              </c:extLst>
            </c:dLbl>
            <c:dLbl>
              <c:idx val="4"/>
              <c:layout>
                <c:manualLayout>
                  <c:x val="-8.8790144357276751E-2"/>
                  <c:y val="-2.769531303885613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7BCE-4D93-8301-984A32DDBF05}"/>
                </c:ext>
              </c:extLst>
            </c:dLbl>
            <c:dLbl>
              <c:idx val="5"/>
              <c:layout>
                <c:manualLayout>
                  <c:x val="-9.4658138515157211E-2"/>
                  <c:y val="-3.45210106977134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7BCE-4D93-8301-984A32DDBF05}"/>
                </c:ext>
              </c:extLst>
            </c:dLbl>
            <c:dLbl>
              <c:idx val="6"/>
              <c:layout>
                <c:manualLayout>
                  <c:x val="-0.10346012975197791"/>
                  <c:y val="-2.99705455918085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7BCE-4D93-8301-984A32DDBF05}"/>
                </c:ext>
              </c:extLst>
            </c:dLbl>
            <c:dLbl>
              <c:idx val="7"/>
              <c:layout>
                <c:manualLayout>
                  <c:x val="-0.13866809469926067"/>
                  <c:y val="-1.631915027409386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7BCE-4D93-8301-984A32DDBF05}"/>
                </c:ext>
              </c:extLst>
            </c:dLbl>
            <c:dLbl>
              <c:idx val="8"/>
              <c:layout>
                <c:manualLayout>
                  <c:x val="-0.12106411222561929"/>
                  <c:y val="-3.45210106977134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7BCE-4D93-8301-984A32DDBF05}"/>
                </c:ext>
              </c:extLst>
            </c:dLbl>
            <c:spPr>
              <a:noFill/>
              <a:ln>
                <a:noFill/>
              </a:ln>
              <a:effectLst/>
            </c:spPr>
            <c:txPr>
              <a:bodyPr/>
              <a:lstStyle/>
              <a:p>
                <a:pPr>
                  <a:defRPr sz="1000"/>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Sheet1!$C$2:$C$11</c:f>
              <c:numCache>
                <c:formatCode>#,##0_);[Red]\(#,##0\)</c:formatCode>
                <c:ptCount val="10"/>
                <c:pt idx="0">
                  <c:v>22804</c:v>
                </c:pt>
                <c:pt idx="1">
                  <c:v>28483</c:v>
                </c:pt>
                <c:pt idx="2">
                  <c:v>33277</c:v>
                </c:pt>
                <c:pt idx="3">
                  <c:v>39649</c:v>
                </c:pt>
                <c:pt idx="4">
                  <c:v>48777</c:v>
                </c:pt>
                <c:pt idx="5">
                  <c:v>57353</c:v>
                </c:pt>
                <c:pt idx="6">
                  <c:v>64934</c:v>
                </c:pt>
                <c:pt idx="7">
                  <c:v>73482</c:v>
                </c:pt>
                <c:pt idx="8">
                  <c:v>80579</c:v>
                </c:pt>
                <c:pt idx="9">
                  <c:v>85926</c:v>
                </c:pt>
              </c:numCache>
            </c:numRef>
          </c:val>
          <c:smooth val="0"/>
          <c:extLst>
            <c:ext xmlns:c16="http://schemas.microsoft.com/office/drawing/2014/chart" uri="{C3380CC4-5D6E-409C-BE32-E72D297353CC}">
              <c16:uniqueId val="{00000011-7BCE-4D93-8301-984A32DDBF05}"/>
            </c:ext>
          </c:extLst>
        </c:ser>
        <c:dLbls>
          <c:showLegendKey val="0"/>
          <c:showVal val="0"/>
          <c:showCatName val="0"/>
          <c:showSerName val="0"/>
          <c:showPercent val="0"/>
          <c:showBubbleSize val="0"/>
        </c:dLbls>
        <c:marker val="1"/>
        <c:smooth val="0"/>
        <c:axId val="128070400"/>
        <c:axId val="128071936"/>
      </c:lineChart>
      <c:catAx>
        <c:axId val="128070400"/>
        <c:scaling>
          <c:orientation val="minMax"/>
        </c:scaling>
        <c:delete val="0"/>
        <c:axPos val="b"/>
        <c:numFmt formatCode="General" sourceLinked="0"/>
        <c:majorTickMark val="out"/>
        <c:minorTickMark val="none"/>
        <c:tickLblPos val="nextTo"/>
        <c:txPr>
          <a:bodyPr/>
          <a:lstStyle/>
          <a:p>
            <a:pPr>
              <a:defRPr sz="1100">
                <a:latin typeface="+mn-ea"/>
                <a:ea typeface="+mn-ea"/>
              </a:defRPr>
            </a:pPr>
            <a:endParaRPr lang="ja-JP"/>
          </a:p>
        </c:txPr>
        <c:crossAx val="128071936"/>
        <c:crosses val="autoZero"/>
        <c:auto val="1"/>
        <c:lblAlgn val="ctr"/>
        <c:lblOffset val="100"/>
        <c:noMultiLvlLbl val="0"/>
      </c:catAx>
      <c:valAx>
        <c:axId val="128071936"/>
        <c:scaling>
          <c:orientation val="minMax"/>
        </c:scaling>
        <c:delete val="0"/>
        <c:axPos val="l"/>
        <c:majorGridlines/>
        <c:numFmt formatCode="#,##0_);[Red]\(#,##0\)" sourceLinked="1"/>
        <c:majorTickMark val="out"/>
        <c:minorTickMark val="none"/>
        <c:tickLblPos val="nextTo"/>
        <c:txPr>
          <a:bodyPr/>
          <a:lstStyle/>
          <a:p>
            <a:pPr>
              <a:defRPr sz="1050"/>
            </a:pPr>
            <a:endParaRPr lang="ja-JP"/>
          </a:p>
        </c:txPr>
        <c:crossAx val="128070400"/>
        <c:crosses val="autoZero"/>
        <c:crossBetween val="between"/>
      </c:valAx>
    </c:plotArea>
    <c:plotVisOnly val="1"/>
    <c:dispBlanksAs val="gap"/>
    <c:showDLblsOverMax val="0"/>
  </c:chart>
  <c:txPr>
    <a:bodyPr/>
    <a:lstStyle/>
    <a:p>
      <a:pPr>
        <a:defRPr sz="1800"/>
      </a:pPr>
      <a:endParaRPr lang="ja-JP"/>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823401509412789"/>
          <c:y val="2.5161520389327067E-2"/>
          <c:w val="0.85264147237886823"/>
          <c:h val="0.91571465750424508"/>
        </c:manualLayout>
      </c:layout>
      <c:barChart>
        <c:barDir val="col"/>
        <c:grouping val="clustered"/>
        <c:varyColors val="0"/>
        <c:ser>
          <c:idx val="0"/>
          <c:order val="0"/>
          <c:tx>
            <c:strRef>
              <c:f>Sheet1!$B$1</c:f>
              <c:strCache>
                <c:ptCount val="1"/>
                <c:pt idx="0">
                  <c:v>系列 1</c:v>
                </c:pt>
              </c:strCache>
            </c:strRef>
          </c:tx>
          <c:spPr>
            <a:solidFill>
              <a:schemeClr val="accent1">
                <a:lumMod val="60000"/>
                <a:lumOff val="40000"/>
              </a:schemeClr>
            </a:solidFill>
            <a:ln>
              <a:solidFill>
                <a:schemeClr val="tx1"/>
              </a:solidFill>
            </a:ln>
          </c:spPr>
          <c:invertIfNegative val="0"/>
          <c:dLbls>
            <c:spPr>
              <a:noFill/>
              <a:ln>
                <a:noFill/>
              </a:ln>
              <a:effectLst/>
            </c:spPr>
            <c:txPr>
              <a:bodyPr/>
              <a:lstStyle/>
              <a:p>
                <a:pPr>
                  <a:defRPr sz="1050"/>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Sheet1!$B$2:$B$11</c:f>
              <c:numCache>
                <c:formatCode>#,##0_);[Red]\(#,##0\)</c:formatCode>
                <c:ptCount val="10"/>
                <c:pt idx="0">
                  <c:v>365</c:v>
                </c:pt>
                <c:pt idx="1">
                  <c:v>495</c:v>
                </c:pt>
                <c:pt idx="2">
                  <c:v>716</c:v>
                </c:pt>
                <c:pt idx="3">
                  <c:v>971</c:v>
                </c:pt>
                <c:pt idx="4">
                  <c:v>1331</c:v>
                </c:pt>
                <c:pt idx="5">
                  <c:v>1857</c:v>
                </c:pt>
                <c:pt idx="6">
                  <c:v>2523</c:v>
                </c:pt>
                <c:pt idx="7">
                  <c:v>3166</c:v>
                </c:pt>
                <c:pt idx="8">
                  <c:v>3834</c:v>
                </c:pt>
                <c:pt idx="9">
                  <c:v>4580</c:v>
                </c:pt>
              </c:numCache>
            </c:numRef>
          </c:val>
          <c:extLst>
            <c:ext xmlns:c16="http://schemas.microsoft.com/office/drawing/2014/chart" uri="{C3380CC4-5D6E-409C-BE32-E72D297353CC}">
              <c16:uniqueId val="{00000000-09E1-40C4-941C-FD750AFB7F35}"/>
            </c:ext>
          </c:extLst>
        </c:ser>
        <c:dLbls>
          <c:showLegendKey val="0"/>
          <c:showVal val="0"/>
          <c:showCatName val="0"/>
          <c:showSerName val="0"/>
          <c:showPercent val="0"/>
          <c:showBubbleSize val="0"/>
        </c:dLbls>
        <c:gapWidth val="150"/>
        <c:axId val="127996672"/>
        <c:axId val="127997824"/>
      </c:barChart>
      <c:lineChart>
        <c:grouping val="standard"/>
        <c:varyColors val="0"/>
        <c:ser>
          <c:idx val="1"/>
          <c:order val="1"/>
          <c:tx>
            <c:strRef>
              <c:f>Sheet1!$C$1</c:f>
              <c:strCache>
                <c:ptCount val="1"/>
                <c:pt idx="0">
                  <c:v>系列 2</c:v>
                </c:pt>
              </c:strCache>
            </c:strRef>
          </c:tx>
          <c:spPr>
            <a:ln w="38100">
              <a:solidFill>
                <a:schemeClr val="accent2"/>
              </a:solidFill>
            </a:ln>
          </c:spPr>
          <c:marker>
            <c:symbol val="diamond"/>
            <c:size val="7"/>
            <c:spPr>
              <a:solidFill>
                <a:schemeClr val="accent2"/>
              </a:solidFill>
              <a:ln w="38100">
                <a:solidFill>
                  <a:schemeClr val="accent2"/>
                </a:solidFill>
              </a:ln>
            </c:spPr>
          </c:marker>
          <c:dLbls>
            <c:dLbl>
              <c:idx val="2"/>
              <c:layout>
                <c:manualLayout>
                  <c:x val="-8.0964237952286092E-2"/>
                  <c:y val="-2.5567899004781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9E1-40C4-941C-FD750AFB7F35}"/>
                </c:ext>
              </c:extLst>
            </c:dLbl>
            <c:dLbl>
              <c:idx val="3"/>
              <c:layout>
                <c:manualLayout>
                  <c:x val="-8.0964237952286092E-2"/>
                  <c:y val="-3.459853490376328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9E1-40C4-941C-FD750AFB7F35}"/>
                </c:ext>
              </c:extLst>
            </c:dLbl>
            <c:dLbl>
              <c:idx val="4"/>
              <c:layout>
                <c:manualLayout>
                  <c:x val="-8.690275790477793E-2"/>
                  <c:y val="-2.78255579795266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9E1-40C4-941C-FD750AFB7F35}"/>
                </c:ext>
              </c:extLst>
            </c:dLbl>
            <c:dLbl>
              <c:idx val="5"/>
              <c:layout>
                <c:manualLayout>
                  <c:x val="-0.11956461764348306"/>
                  <c:y val="-3.234087592901777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9E1-40C4-941C-FD750AFB7F35}"/>
                </c:ext>
              </c:extLst>
            </c:dLbl>
            <c:dLbl>
              <c:idx val="6"/>
              <c:layout>
                <c:manualLayout>
                  <c:x val="-0.11362609769099122"/>
                  <c:y val="-2.5567899004781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9E1-40C4-941C-FD750AFB7F35}"/>
                </c:ext>
              </c:extLst>
            </c:dLbl>
            <c:dLbl>
              <c:idx val="7"/>
              <c:layout>
                <c:manualLayout>
                  <c:x val="-0.1106568377147453"/>
                  <c:y val="-2.331041779845900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9E1-40C4-941C-FD750AFB7F35}"/>
                </c:ext>
              </c:extLst>
            </c:dLbl>
            <c:dLbl>
              <c:idx val="8"/>
              <c:layout>
                <c:manualLayout>
                  <c:x val="-9.5810537833515813E-2"/>
                  <c:y val="-3.459853490376330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9E1-40C4-941C-FD750AFB7F35}"/>
                </c:ext>
              </c:extLst>
            </c:dLbl>
            <c:spPr>
              <a:noFill/>
              <a:ln>
                <a:noFill/>
              </a:ln>
              <a:effectLst/>
            </c:spPr>
            <c:txPr>
              <a:bodyPr/>
              <a:lstStyle/>
              <a:p>
                <a:pPr>
                  <a:defRPr sz="1050"/>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19年度</c:v>
                </c:pt>
                <c:pt idx="1">
                  <c:v>20年度</c:v>
                </c:pt>
                <c:pt idx="2">
                  <c:v>21年度</c:v>
                </c:pt>
                <c:pt idx="3">
                  <c:v>22年度</c:v>
                </c:pt>
                <c:pt idx="4">
                  <c:v>23年度</c:v>
                </c:pt>
                <c:pt idx="5">
                  <c:v>24年度</c:v>
                </c:pt>
                <c:pt idx="6">
                  <c:v>25年度</c:v>
                </c:pt>
                <c:pt idx="7">
                  <c:v>26年度</c:v>
                </c:pt>
                <c:pt idx="8">
                  <c:v>27年度</c:v>
                </c:pt>
                <c:pt idx="9">
                  <c:v>28年度</c:v>
                </c:pt>
              </c:strCache>
            </c:strRef>
          </c:cat>
          <c:val>
            <c:numRef>
              <c:f>Sheet1!$C$2:$C$11</c:f>
              <c:numCache>
                <c:formatCode>#,##0_);[Red]\(#,##0\)</c:formatCode>
                <c:ptCount val="10"/>
                <c:pt idx="0">
                  <c:v>1384</c:v>
                </c:pt>
                <c:pt idx="1">
                  <c:v>1694</c:v>
                </c:pt>
                <c:pt idx="2">
                  <c:v>2435</c:v>
                </c:pt>
                <c:pt idx="3">
                  <c:v>3172</c:v>
                </c:pt>
                <c:pt idx="4">
                  <c:v>4454</c:v>
                </c:pt>
                <c:pt idx="5">
                  <c:v>5566</c:v>
                </c:pt>
                <c:pt idx="6">
                  <c:v>6906</c:v>
                </c:pt>
                <c:pt idx="7">
                  <c:v>8162</c:v>
                </c:pt>
                <c:pt idx="8">
                  <c:v>9806</c:v>
                </c:pt>
                <c:pt idx="9">
                  <c:v>11039</c:v>
                </c:pt>
              </c:numCache>
            </c:numRef>
          </c:val>
          <c:smooth val="0"/>
          <c:extLst>
            <c:ext xmlns:c16="http://schemas.microsoft.com/office/drawing/2014/chart" uri="{C3380CC4-5D6E-409C-BE32-E72D297353CC}">
              <c16:uniqueId val="{00000008-09E1-40C4-941C-FD750AFB7F35}"/>
            </c:ext>
          </c:extLst>
        </c:ser>
        <c:dLbls>
          <c:showLegendKey val="0"/>
          <c:showVal val="0"/>
          <c:showCatName val="0"/>
          <c:showSerName val="0"/>
          <c:showPercent val="0"/>
          <c:showBubbleSize val="0"/>
        </c:dLbls>
        <c:marker val="1"/>
        <c:smooth val="0"/>
        <c:axId val="127996672"/>
        <c:axId val="127997824"/>
      </c:lineChart>
      <c:catAx>
        <c:axId val="127996672"/>
        <c:scaling>
          <c:orientation val="minMax"/>
        </c:scaling>
        <c:delete val="0"/>
        <c:axPos val="b"/>
        <c:numFmt formatCode="General" sourceLinked="0"/>
        <c:majorTickMark val="out"/>
        <c:minorTickMark val="none"/>
        <c:tickLblPos val="nextTo"/>
        <c:txPr>
          <a:bodyPr/>
          <a:lstStyle/>
          <a:p>
            <a:pPr>
              <a:defRPr sz="1100">
                <a:latin typeface="+mn-ea"/>
                <a:ea typeface="+mn-ea"/>
              </a:defRPr>
            </a:pPr>
            <a:endParaRPr lang="ja-JP"/>
          </a:p>
        </c:txPr>
        <c:crossAx val="127997824"/>
        <c:crosses val="autoZero"/>
        <c:auto val="1"/>
        <c:lblAlgn val="ctr"/>
        <c:lblOffset val="100"/>
        <c:noMultiLvlLbl val="0"/>
      </c:catAx>
      <c:valAx>
        <c:axId val="127997824"/>
        <c:scaling>
          <c:orientation val="minMax"/>
        </c:scaling>
        <c:delete val="0"/>
        <c:axPos val="l"/>
        <c:majorGridlines/>
        <c:numFmt formatCode="#,##0_);[Red]\(#,##0\)" sourceLinked="1"/>
        <c:majorTickMark val="out"/>
        <c:minorTickMark val="none"/>
        <c:tickLblPos val="nextTo"/>
        <c:txPr>
          <a:bodyPr/>
          <a:lstStyle/>
          <a:p>
            <a:pPr>
              <a:defRPr sz="1050"/>
            </a:pPr>
            <a:endParaRPr lang="ja-JP"/>
          </a:p>
        </c:txPr>
        <c:crossAx val="127996672"/>
        <c:crosses val="autoZero"/>
        <c:crossBetween val="between"/>
      </c:valAx>
    </c:plotArea>
    <c:plotVisOnly val="1"/>
    <c:dispBlanksAs val="gap"/>
    <c:showDLblsOverMax val="0"/>
  </c:chart>
  <c:txPr>
    <a:bodyPr/>
    <a:lstStyle/>
    <a:p>
      <a:pPr>
        <a:defRPr sz="1800"/>
      </a:pPr>
      <a:endParaRPr lang="ja-JP"/>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5911949685535E-2"/>
          <c:y val="0.18883244798874041"/>
          <c:w val="0.94255923880702419"/>
          <c:h val="0.68781887503905936"/>
        </c:manualLayout>
      </c:layout>
      <c:doughnutChart>
        <c:varyColors val="1"/>
        <c:ser>
          <c:idx val="0"/>
          <c:order val="0"/>
          <c:tx>
            <c:strRef>
              <c:f>Sheet1!$B$1</c:f>
              <c:strCache>
                <c:ptCount val="1"/>
                <c:pt idx="0">
                  <c:v>列1</c:v>
                </c:pt>
              </c:strCache>
            </c:strRef>
          </c:tx>
          <c:spPr>
            <a:ln>
              <a:solidFill>
                <a:schemeClr val="tx1">
                  <a:lumMod val="85000"/>
                  <a:lumOff val="15000"/>
                </a:schemeClr>
              </a:solidFill>
            </a:ln>
          </c:spPr>
          <c:dPt>
            <c:idx val="0"/>
            <c:bubble3D val="0"/>
            <c:spPr>
              <a:solidFill>
                <a:schemeClr val="tx2">
                  <a:lumMod val="40000"/>
                  <a:lumOff val="60000"/>
                </a:schemeClr>
              </a:solidFill>
              <a:ln>
                <a:solidFill>
                  <a:schemeClr val="tx1">
                    <a:lumMod val="85000"/>
                    <a:lumOff val="15000"/>
                  </a:schemeClr>
                </a:solidFill>
              </a:ln>
            </c:spPr>
            <c:extLst>
              <c:ext xmlns:c16="http://schemas.microsoft.com/office/drawing/2014/chart" uri="{C3380CC4-5D6E-409C-BE32-E72D297353CC}">
                <c16:uniqueId val="{00000001-9A43-4E53-8C9D-A15F085DDA59}"/>
              </c:ext>
            </c:extLst>
          </c:dPt>
          <c:dPt>
            <c:idx val="1"/>
            <c:bubble3D val="0"/>
            <c:spPr>
              <a:solidFill>
                <a:schemeClr val="accent2">
                  <a:lumMod val="60000"/>
                  <a:lumOff val="40000"/>
                </a:schemeClr>
              </a:solidFill>
              <a:ln>
                <a:solidFill>
                  <a:schemeClr val="tx1">
                    <a:lumMod val="85000"/>
                    <a:lumOff val="15000"/>
                  </a:schemeClr>
                </a:solidFill>
              </a:ln>
            </c:spPr>
            <c:extLst>
              <c:ext xmlns:c16="http://schemas.microsoft.com/office/drawing/2014/chart" uri="{C3380CC4-5D6E-409C-BE32-E72D297353CC}">
                <c16:uniqueId val="{00000003-9A43-4E53-8C9D-A15F085DDA59}"/>
              </c:ext>
            </c:extLst>
          </c:dPt>
          <c:dPt>
            <c:idx val="2"/>
            <c:bubble3D val="0"/>
            <c:explosion val="12"/>
            <c:spPr>
              <a:solidFill>
                <a:schemeClr val="accent3">
                  <a:lumMod val="20000"/>
                  <a:lumOff val="80000"/>
                </a:schemeClr>
              </a:solidFill>
              <a:ln w="38100">
                <a:solidFill>
                  <a:schemeClr val="tx1">
                    <a:lumMod val="85000"/>
                    <a:lumOff val="15000"/>
                  </a:schemeClr>
                </a:solidFill>
              </a:ln>
            </c:spPr>
            <c:extLst>
              <c:ext xmlns:c16="http://schemas.microsoft.com/office/drawing/2014/chart" uri="{C3380CC4-5D6E-409C-BE32-E72D297353CC}">
                <c16:uniqueId val="{00000005-9A43-4E53-8C9D-A15F085DDA59}"/>
              </c:ext>
            </c:extLst>
          </c:dPt>
          <c:dPt>
            <c:idx val="3"/>
            <c:bubble3D val="0"/>
            <c:spPr>
              <a:solidFill>
                <a:schemeClr val="bg1"/>
              </a:solidFill>
              <a:ln>
                <a:solidFill>
                  <a:schemeClr val="tx1">
                    <a:lumMod val="85000"/>
                    <a:lumOff val="15000"/>
                  </a:schemeClr>
                </a:solidFill>
              </a:ln>
            </c:spPr>
            <c:extLst>
              <c:ext xmlns:c16="http://schemas.microsoft.com/office/drawing/2014/chart" uri="{C3380CC4-5D6E-409C-BE32-E72D297353CC}">
                <c16:uniqueId val="{00000007-9A43-4E53-8C9D-A15F085DDA59}"/>
              </c:ext>
            </c:extLst>
          </c:dPt>
          <c:cat>
            <c:strRef>
              <c:f>Sheet1!$A$2:$A$5</c:f>
              <c:strCache>
                <c:ptCount val="4"/>
                <c:pt idx="0">
                  <c:v>身体障害者</c:v>
                </c:pt>
                <c:pt idx="1">
                  <c:v>知的障害者</c:v>
                </c:pt>
                <c:pt idx="2">
                  <c:v>精神障害者</c:v>
                </c:pt>
                <c:pt idx="3">
                  <c:v>その他</c:v>
                </c:pt>
              </c:strCache>
            </c:strRef>
          </c:cat>
          <c:val>
            <c:numRef>
              <c:f>Sheet1!$B$2:$B$5</c:f>
              <c:numCache>
                <c:formatCode>#,##0_ </c:formatCode>
                <c:ptCount val="4"/>
                <c:pt idx="0">
                  <c:v>25490</c:v>
                </c:pt>
                <c:pt idx="1">
                  <c:v>11441</c:v>
                </c:pt>
                <c:pt idx="2">
                  <c:v>6739</c:v>
                </c:pt>
                <c:pt idx="3">
                  <c:v>317</c:v>
                </c:pt>
              </c:numCache>
            </c:numRef>
          </c:val>
          <c:extLst>
            <c:ext xmlns:c16="http://schemas.microsoft.com/office/drawing/2014/chart" uri="{C3380CC4-5D6E-409C-BE32-E72D297353CC}">
              <c16:uniqueId val="{00000008-9A43-4E53-8C9D-A15F085DDA59}"/>
            </c:ext>
          </c:extLst>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ja-JP"/>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202301635372499E-2"/>
          <c:y val="0.18883244798874041"/>
          <c:w val="0.92588468414423575"/>
          <c:h val="0.68693659392223849"/>
        </c:manualLayout>
      </c:layout>
      <c:doughnutChart>
        <c:varyColors val="1"/>
        <c:ser>
          <c:idx val="0"/>
          <c:order val="0"/>
          <c:tx>
            <c:strRef>
              <c:f>Sheet1!$B$1</c:f>
              <c:strCache>
                <c:ptCount val="1"/>
                <c:pt idx="0">
                  <c:v>列1</c:v>
                </c:pt>
              </c:strCache>
            </c:strRef>
          </c:tx>
          <c:spPr>
            <a:ln>
              <a:solidFill>
                <a:schemeClr val="tx1">
                  <a:lumMod val="85000"/>
                  <a:lumOff val="15000"/>
                </a:schemeClr>
              </a:solidFill>
            </a:ln>
          </c:spPr>
          <c:dPt>
            <c:idx val="0"/>
            <c:bubble3D val="0"/>
            <c:spPr>
              <a:solidFill>
                <a:schemeClr val="tx2">
                  <a:lumMod val="40000"/>
                  <a:lumOff val="60000"/>
                </a:schemeClr>
              </a:solidFill>
              <a:ln>
                <a:solidFill>
                  <a:schemeClr val="tx1">
                    <a:lumMod val="85000"/>
                    <a:lumOff val="15000"/>
                  </a:schemeClr>
                </a:solidFill>
              </a:ln>
            </c:spPr>
            <c:extLst>
              <c:ext xmlns:c16="http://schemas.microsoft.com/office/drawing/2014/chart" uri="{C3380CC4-5D6E-409C-BE32-E72D297353CC}">
                <c16:uniqueId val="{00000001-567F-4B1C-BE8E-1A3EEACB1AA8}"/>
              </c:ext>
            </c:extLst>
          </c:dPt>
          <c:dPt>
            <c:idx val="1"/>
            <c:bubble3D val="0"/>
            <c:spPr>
              <a:solidFill>
                <a:schemeClr val="accent2">
                  <a:lumMod val="60000"/>
                  <a:lumOff val="40000"/>
                </a:schemeClr>
              </a:solidFill>
              <a:ln>
                <a:solidFill>
                  <a:schemeClr val="tx1">
                    <a:lumMod val="85000"/>
                    <a:lumOff val="15000"/>
                  </a:schemeClr>
                </a:solidFill>
              </a:ln>
            </c:spPr>
            <c:extLst>
              <c:ext xmlns:c16="http://schemas.microsoft.com/office/drawing/2014/chart" uri="{C3380CC4-5D6E-409C-BE32-E72D297353CC}">
                <c16:uniqueId val="{00000003-567F-4B1C-BE8E-1A3EEACB1AA8}"/>
              </c:ext>
            </c:extLst>
          </c:dPt>
          <c:dPt>
            <c:idx val="2"/>
            <c:bubble3D val="0"/>
            <c:explosion val="9"/>
            <c:spPr>
              <a:solidFill>
                <a:schemeClr val="accent3">
                  <a:lumMod val="20000"/>
                  <a:lumOff val="80000"/>
                </a:schemeClr>
              </a:solidFill>
              <a:ln w="38100">
                <a:solidFill>
                  <a:schemeClr val="tx1">
                    <a:lumMod val="85000"/>
                    <a:lumOff val="15000"/>
                  </a:schemeClr>
                </a:solidFill>
              </a:ln>
            </c:spPr>
            <c:extLst>
              <c:ext xmlns:c16="http://schemas.microsoft.com/office/drawing/2014/chart" uri="{C3380CC4-5D6E-409C-BE32-E72D297353CC}">
                <c16:uniqueId val="{00000005-567F-4B1C-BE8E-1A3EEACB1AA8}"/>
              </c:ext>
            </c:extLst>
          </c:dPt>
          <c:dPt>
            <c:idx val="3"/>
            <c:bubble3D val="0"/>
            <c:spPr>
              <a:solidFill>
                <a:schemeClr val="bg1"/>
              </a:solidFill>
              <a:ln>
                <a:solidFill>
                  <a:schemeClr val="tx1">
                    <a:lumMod val="85000"/>
                    <a:lumOff val="15000"/>
                  </a:schemeClr>
                </a:solidFill>
              </a:ln>
            </c:spPr>
            <c:extLst>
              <c:ext xmlns:c16="http://schemas.microsoft.com/office/drawing/2014/chart" uri="{C3380CC4-5D6E-409C-BE32-E72D297353CC}">
                <c16:uniqueId val="{00000007-567F-4B1C-BE8E-1A3EEACB1AA8}"/>
              </c:ext>
            </c:extLst>
          </c:dPt>
          <c:cat>
            <c:strRef>
              <c:f>Sheet1!$A$2:$A$5</c:f>
              <c:strCache>
                <c:ptCount val="4"/>
                <c:pt idx="0">
                  <c:v>身体障害者</c:v>
                </c:pt>
                <c:pt idx="1">
                  <c:v>知的障害者</c:v>
                </c:pt>
                <c:pt idx="2">
                  <c:v>精神障害者</c:v>
                </c:pt>
                <c:pt idx="3">
                  <c:v>その他</c:v>
                </c:pt>
              </c:strCache>
            </c:strRef>
          </c:cat>
          <c:val>
            <c:numRef>
              <c:f>Sheet1!$B$2:$B$5</c:f>
              <c:numCache>
                <c:formatCode>#,##0_ </c:formatCode>
                <c:ptCount val="4"/>
                <c:pt idx="0">
                  <c:v>26940</c:v>
                </c:pt>
                <c:pt idx="1">
                  <c:v>20342</c:v>
                </c:pt>
                <c:pt idx="2">
                  <c:v>41367</c:v>
                </c:pt>
                <c:pt idx="3">
                  <c:v>4580</c:v>
                </c:pt>
              </c:numCache>
            </c:numRef>
          </c:val>
          <c:extLst>
            <c:ext xmlns:c16="http://schemas.microsoft.com/office/drawing/2014/chart" uri="{C3380CC4-5D6E-409C-BE32-E72D297353CC}">
              <c16:uniqueId val="{00000008-567F-4B1C-BE8E-1A3EEACB1AA8}"/>
            </c:ext>
          </c:extLst>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ja-JP"/>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9015F7-6894-4D53-875D-E5DCCF37DFCE}" type="doc">
      <dgm:prSet loTypeId="urn:microsoft.com/office/officeart/2005/8/layout/hChevron3" loCatId="process" qsTypeId="urn:microsoft.com/office/officeart/2005/8/quickstyle/simple1" qsCatId="simple" csTypeId="urn:microsoft.com/office/officeart/2005/8/colors/colorful5" csCatId="colorful" phldr="1"/>
      <dgm:spPr/>
    </dgm:pt>
    <dgm:pt modelId="{76A51EF2-2F24-4383-BD80-82F79B5728A8}">
      <dgm:prSet phldrT="[テキスト]"/>
      <dgm:spPr/>
      <dgm:t>
        <a:bodyPr/>
        <a:lstStyle/>
        <a:p>
          <a:r>
            <a:rPr kumimoji="1" lang="ja-JP" altLang="en-US" dirty="0"/>
            <a:t>準備段階</a:t>
          </a:r>
        </a:p>
      </dgm:t>
    </dgm:pt>
    <dgm:pt modelId="{DEBF68C5-74B7-4E03-B73A-F7E226925D01}" type="parTrans" cxnId="{46A02174-C7CE-4500-AFEE-2E6B21AD6CCC}">
      <dgm:prSet/>
      <dgm:spPr/>
      <dgm:t>
        <a:bodyPr/>
        <a:lstStyle/>
        <a:p>
          <a:endParaRPr kumimoji="1" lang="ja-JP" altLang="en-US"/>
        </a:p>
      </dgm:t>
    </dgm:pt>
    <dgm:pt modelId="{6FE7DE74-C410-4FAB-AB76-131952D974D4}" type="sibTrans" cxnId="{46A02174-C7CE-4500-AFEE-2E6B21AD6CCC}">
      <dgm:prSet/>
      <dgm:spPr/>
      <dgm:t>
        <a:bodyPr/>
        <a:lstStyle/>
        <a:p>
          <a:endParaRPr kumimoji="1" lang="ja-JP" altLang="en-US"/>
        </a:p>
      </dgm:t>
    </dgm:pt>
    <dgm:pt modelId="{C31EB07E-6A1C-47BD-9097-AECBFE7D4353}">
      <dgm:prSet phldrT="[テキスト]"/>
      <dgm:spPr/>
      <dgm:t>
        <a:bodyPr/>
        <a:lstStyle/>
        <a:p>
          <a:r>
            <a:rPr kumimoji="1" lang="ja-JP" altLang="en-US" dirty="0"/>
            <a:t>採用活動</a:t>
          </a:r>
        </a:p>
      </dgm:t>
    </dgm:pt>
    <dgm:pt modelId="{1EEDF172-CEFA-436C-BD1A-9BBD05C3751D}" type="parTrans" cxnId="{5B55C252-BC34-4D3C-8EDD-59B8105C497B}">
      <dgm:prSet/>
      <dgm:spPr/>
      <dgm:t>
        <a:bodyPr/>
        <a:lstStyle/>
        <a:p>
          <a:endParaRPr kumimoji="1" lang="ja-JP" altLang="en-US"/>
        </a:p>
      </dgm:t>
    </dgm:pt>
    <dgm:pt modelId="{F596DCB6-DF11-4D9C-9B79-8E3C1E00318E}" type="sibTrans" cxnId="{5B55C252-BC34-4D3C-8EDD-59B8105C497B}">
      <dgm:prSet/>
      <dgm:spPr/>
      <dgm:t>
        <a:bodyPr/>
        <a:lstStyle/>
        <a:p>
          <a:endParaRPr kumimoji="1" lang="ja-JP" altLang="en-US"/>
        </a:p>
      </dgm:t>
    </dgm:pt>
    <dgm:pt modelId="{2E21FA4B-1B91-47B6-AB9F-2E25A41CFEB6}">
      <dgm:prSet phldrT="[テキスト]"/>
      <dgm:spPr/>
      <dgm:t>
        <a:bodyPr/>
        <a:lstStyle/>
        <a:p>
          <a:r>
            <a:rPr kumimoji="1" lang="ja-JP" altLang="en-US" dirty="0"/>
            <a:t>採用後</a:t>
          </a:r>
        </a:p>
      </dgm:t>
    </dgm:pt>
    <dgm:pt modelId="{4241E958-E296-4B43-ABD0-F9B37E0BC47B}" type="parTrans" cxnId="{3275F440-20F7-4865-B510-82CF469706AE}">
      <dgm:prSet/>
      <dgm:spPr/>
      <dgm:t>
        <a:bodyPr/>
        <a:lstStyle/>
        <a:p>
          <a:endParaRPr kumimoji="1" lang="ja-JP" altLang="en-US"/>
        </a:p>
      </dgm:t>
    </dgm:pt>
    <dgm:pt modelId="{0FD4A324-5DA6-4CE4-A7A7-EDB55784F49F}" type="sibTrans" cxnId="{3275F440-20F7-4865-B510-82CF469706AE}">
      <dgm:prSet/>
      <dgm:spPr/>
      <dgm:t>
        <a:bodyPr/>
        <a:lstStyle/>
        <a:p>
          <a:endParaRPr kumimoji="1" lang="ja-JP" altLang="en-US"/>
        </a:p>
      </dgm:t>
    </dgm:pt>
    <dgm:pt modelId="{AB2CBE1D-3670-4838-AA95-9D4BB1BD52FC}" type="pres">
      <dgm:prSet presAssocID="{5D9015F7-6894-4D53-875D-E5DCCF37DFCE}" presName="Name0" presStyleCnt="0">
        <dgm:presLayoutVars>
          <dgm:dir/>
          <dgm:resizeHandles val="exact"/>
        </dgm:presLayoutVars>
      </dgm:prSet>
      <dgm:spPr/>
    </dgm:pt>
    <dgm:pt modelId="{5956F3F1-7011-427C-B38C-5B5CAC59B0B9}" type="pres">
      <dgm:prSet presAssocID="{76A51EF2-2F24-4383-BD80-82F79B5728A8}" presName="parTxOnly" presStyleLbl="node1" presStyleIdx="0" presStyleCnt="3">
        <dgm:presLayoutVars>
          <dgm:bulletEnabled val="1"/>
        </dgm:presLayoutVars>
      </dgm:prSet>
      <dgm:spPr/>
    </dgm:pt>
    <dgm:pt modelId="{94BF4C98-55E8-40A8-AB38-1FA9E6E725CC}" type="pres">
      <dgm:prSet presAssocID="{6FE7DE74-C410-4FAB-AB76-131952D974D4}" presName="parSpace" presStyleCnt="0"/>
      <dgm:spPr/>
    </dgm:pt>
    <dgm:pt modelId="{64CF9F50-C276-4A01-98EF-F5725FACA3DE}" type="pres">
      <dgm:prSet presAssocID="{C31EB07E-6A1C-47BD-9097-AECBFE7D4353}" presName="parTxOnly" presStyleLbl="node1" presStyleIdx="1" presStyleCnt="3" custLinFactNeighborY="16667">
        <dgm:presLayoutVars>
          <dgm:bulletEnabled val="1"/>
        </dgm:presLayoutVars>
      </dgm:prSet>
      <dgm:spPr/>
    </dgm:pt>
    <dgm:pt modelId="{5461F5C3-3CD5-4EA8-B2C0-2C2D5382BA98}" type="pres">
      <dgm:prSet presAssocID="{F596DCB6-DF11-4D9C-9B79-8E3C1E00318E}" presName="parSpace" presStyleCnt="0"/>
      <dgm:spPr/>
    </dgm:pt>
    <dgm:pt modelId="{F5088D69-6DCF-41C5-A80A-6BEBCCC41E6E}" type="pres">
      <dgm:prSet presAssocID="{2E21FA4B-1B91-47B6-AB9F-2E25A41CFEB6}" presName="parTxOnly" presStyleLbl="node1" presStyleIdx="2" presStyleCnt="3">
        <dgm:presLayoutVars>
          <dgm:bulletEnabled val="1"/>
        </dgm:presLayoutVars>
      </dgm:prSet>
      <dgm:spPr/>
    </dgm:pt>
  </dgm:ptLst>
  <dgm:cxnLst>
    <dgm:cxn modelId="{13482D18-10A9-4930-BC21-9E08CC03B5BA}" type="presOf" srcId="{2E21FA4B-1B91-47B6-AB9F-2E25A41CFEB6}" destId="{F5088D69-6DCF-41C5-A80A-6BEBCCC41E6E}" srcOrd="0" destOrd="0" presId="urn:microsoft.com/office/officeart/2005/8/layout/hChevron3"/>
    <dgm:cxn modelId="{7209EF3B-9F8F-4FD7-9AE0-D468ED4A7AF3}" type="presOf" srcId="{76A51EF2-2F24-4383-BD80-82F79B5728A8}" destId="{5956F3F1-7011-427C-B38C-5B5CAC59B0B9}" srcOrd="0" destOrd="0" presId="urn:microsoft.com/office/officeart/2005/8/layout/hChevron3"/>
    <dgm:cxn modelId="{3275F440-20F7-4865-B510-82CF469706AE}" srcId="{5D9015F7-6894-4D53-875D-E5DCCF37DFCE}" destId="{2E21FA4B-1B91-47B6-AB9F-2E25A41CFEB6}" srcOrd="2" destOrd="0" parTransId="{4241E958-E296-4B43-ABD0-F9B37E0BC47B}" sibTransId="{0FD4A324-5DA6-4CE4-A7A7-EDB55784F49F}"/>
    <dgm:cxn modelId="{5B55C252-BC34-4D3C-8EDD-59B8105C497B}" srcId="{5D9015F7-6894-4D53-875D-E5DCCF37DFCE}" destId="{C31EB07E-6A1C-47BD-9097-AECBFE7D4353}" srcOrd="1" destOrd="0" parTransId="{1EEDF172-CEFA-436C-BD1A-9BBD05C3751D}" sibTransId="{F596DCB6-DF11-4D9C-9B79-8E3C1E00318E}"/>
    <dgm:cxn modelId="{46A02174-C7CE-4500-AFEE-2E6B21AD6CCC}" srcId="{5D9015F7-6894-4D53-875D-E5DCCF37DFCE}" destId="{76A51EF2-2F24-4383-BD80-82F79B5728A8}" srcOrd="0" destOrd="0" parTransId="{DEBF68C5-74B7-4E03-B73A-F7E226925D01}" sibTransId="{6FE7DE74-C410-4FAB-AB76-131952D974D4}"/>
    <dgm:cxn modelId="{A6AB4978-FE6B-405E-8950-E51ED49BEB97}" type="presOf" srcId="{5D9015F7-6894-4D53-875D-E5DCCF37DFCE}" destId="{AB2CBE1D-3670-4838-AA95-9D4BB1BD52FC}" srcOrd="0" destOrd="0" presId="urn:microsoft.com/office/officeart/2005/8/layout/hChevron3"/>
    <dgm:cxn modelId="{18FE70FF-4870-4999-97C2-4AEE1775846C}" type="presOf" srcId="{C31EB07E-6A1C-47BD-9097-AECBFE7D4353}" destId="{64CF9F50-C276-4A01-98EF-F5725FACA3DE}" srcOrd="0" destOrd="0" presId="urn:microsoft.com/office/officeart/2005/8/layout/hChevron3"/>
    <dgm:cxn modelId="{ACAEFB1B-2E44-4034-BA93-365CD2ED68EA}" type="presParOf" srcId="{AB2CBE1D-3670-4838-AA95-9D4BB1BD52FC}" destId="{5956F3F1-7011-427C-B38C-5B5CAC59B0B9}" srcOrd="0" destOrd="0" presId="urn:microsoft.com/office/officeart/2005/8/layout/hChevron3"/>
    <dgm:cxn modelId="{A2E180AE-2814-43CC-9EE0-CA8CE3C56EF8}" type="presParOf" srcId="{AB2CBE1D-3670-4838-AA95-9D4BB1BD52FC}" destId="{94BF4C98-55E8-40A8-AB38-1FA9E6E725CC}" srcOrd="1" destOrd="0" presId="urn:microsoft.com/office/officeart/2005/8/layout/hChevron3"/>
    <dgm:cxn modelId="{080628C1-8B51-40AC-B565-13461ECAB042}" type="presParOf" srcId="{AB2CBE1D-3670-4838-AA95-9D4BB1BD52FC}" destId="{64CF9F50-C276-4A01-98EF-F5725FACA3DE}" srcOrd="2" destOrd="0" presId="urn:microsoft.com/office/officeart/2005/8/layout/hChevron3"/>
    <dgm:cxn modelId="{7D7B6716-900B-4EF5-A2D2-B78DE11CA0A8}" type="presParOf" srcId="{AB2CBE1D-3670-4838-AA95-9D4BB1BD52FC}" destId="{5461F5C3-3CD5-4EA8-B2C0-2C2D5382BA98}" srcOrd="3" destOrd="0" presId="urn:microsoft.com/office/officeart/2005/8/layout/hChevron3"/>
    <dgm:cxn modelId="{DD8D18D2-C4E5-4808-8383-1F41DB0A66F6}" type="presParOf" srcId="{AB2CBE1D-3670-4838-AA95-9D4BB1BD52FC}" destId="{F5088D69-6DCF-41C5-A80A-6BEBCCC41E6E}"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56F3F1-7011-427C-B38C-5B5CAC59B0B9}">
      <dsp:nvSpPr>
        <dsp:cNvPr id="0" name=""/>
        <dsp:cNvSpPr/>
      </dsp:nvSpPr>
      <dsp:spPr>
        <a:xfrm>
          <a:off x="4187" y="0"/>
          <a:ext cx="3662171" cy="432048"/>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56007" rIns="28004" bIns="56007"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準備段階</a:t>
          </a:r>
        </a:p>
      </dsp:txBody>
      <dsp:txXfrm>
        <a:off x="4187" y="0"/>
        <a:ext cx="3554159" cy="432048"/>
      </dsp:txXfrm>
    </dsp:sp>
    <dsp:sp modelId="{64CF9F50-C276-4A01-98EF-F5725FACA3DE}">
      <dsp:nvSpPr>
        <dsp:cNvPr id="0" name=""/>
        <dsp:cNvSpPr/>
      </dsp:nvSpPr>
      <dsp:spPr>
        <a:xfrm>
          <a:off x="2933924" y="0"/>
          <a:ext cx="3662171" cy="432048"/>
        </a:xfrm>
        <a:prstGeom prst="chevron">
          <a:avLst/>
        </a:prstGeom>
        <a:solidFill>
          <a:schemeClr val="accent5">
            <a:hueOff val="-4858288"/>
            <a:satOff val="0"/>
            <a:lumOff val="-4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採用活動</a:t>
          </a:r>
        </a:p>
      </dsp:txBody>
      <dsp:txXfrm>
        <a:off x="3149948" y="0"/>
        <a:ext cx="3230123" cy="432048"/>
      </dsp:txXfrm>
    </dsp:sp>
    <dsp:sp modelId="{F5088D69-6DCF-41C5-A80A-6BEBCCC41E6E}">
      <dsp:nvSpPr>
        <dsp:cNvPr id="0" name=""/>
        <dsp:cNvSpPr/>
      </dsp:nvSpPr>
      <dsp:spPr>
        <a:xfrm>
          <a:off x="5863661" y="0"/>
          <a:ext cx="3662171" cy="432048"/>
        </a:xfrm>
        <a:prstGeom prst="chevron">
          <a:avLst/>
        </a:prstGeom>
        <a:solidFill>
          <a:schemeClr val="accent5">
            <a:hueOff val="-9716576"/>
            <a:satOff val="0"/>
            <a:lumOff val="-84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採用後</a:t>
          </a:r>
        </a:p>
      </dsp:txBody>
      <dsp:txXfrm>
        <a:off x="6079685" y="0"/>
        <a:ext cx="3230123" cy="432048"/>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62" name="Rectangle 2"/>
          <p:cNvSpPr>
            <a:spLocks noGrp="1" noChangeArrowheads="1"/>
          </p:cNvSpPr>
          <p:nvPr>
            <p:ph type="hdr" sz="quarter"/>
          </p:nvPr>
        </p:nvSpPr>
        <p:spPr bwMode="auto">
          <a:xfrm>
            <a:off x="0" y="0"/>
            <a:ext cx="2948675" cy="496888"/>
          </a:xfrm>
          <a:prstGeom prst="rect">
            <a:avLst/>
          </a:prstGeom>
          <a:noFill/>
          <a:ln w="9525">
            <a:noFill/>
            <a:miter lim="800000"/>
            <a:headEnd/>
            <a:tailEnd/>
          </a:ln>
          <a:effectLst/>
        </p:spPr>
        <p:txBody>
          <a:bodyPr vert="horz" wrap="square" lIns="91742" tIns="45871" rIns="91742" bIns="45871" numCol="1" anchor="t" anchorCtr="0" compatLnSpc="1">
            <a:prstTxWarp prst="textNoShape">
              <a:avLst/>
            </a:prstTxWarp>
          </a:bodyPr>
          <a:lstStyle>
            <a:lvl1pPr defTabSz="917575">
              <a:defRPr sz="1200">
                <a:ea typeface="ＭＳ Ｐゴシック" pitchFamily="50" charset="-128"/>
              </a:defRPr>
            </a:lvl1pPr>
          </a:lstStyle>
          <a:p>
            <a:pPr>
              <a:defRPr/>
            </a:pPr>
            <a:endParaRPr lang="en-US" altLang="ja-JP"/>
          </a:p>
        </p:txBody>
      </p:sp>
      <p:sp>
        <p:nvSpPr>
          <p:cNvPr id="245763" name="Rectangle 3"/>
          <p:cNvSpPr>
            <a:spLocks noGrp="1" noChangeArrowheads="1"/>
          </p:cNvSpPr>
          <p:nvPr>
            <p:ph type="dt" sz="quarter" idx="1"/>
          </p:nvPr>
        </p:nvSpPr>
        <p:spPr bwMode="auto">
          <a:xfrm>
            <a:off x="3856940" y="0"/>
            <a:ext cx="2948674" cy="496888"/>
          </a:xfrm>
          <a:prstGeom prst="rect">
            <a:avLst/>
          </a:prstGeom>
          <a:noFill/>
          <a:ln w="9525">
            <a:noFill/>
            <a:miter lim="800000"/>
            <a:headEnd/>
            <a:tailEnd/>
          </a:ln>
          <a:effectLst/>
        </p:spPr>
        <p:txBody>
          <a:bodyPr vert="horz" wrap="square" lIns="91742" tIns="45871" rIns="91742" bIns="45871" numCol="1" anchor="t" anchorCtr="0" compatLnSpc="1">
            <a:prstTxWarp prst="textNoShape">
              <a:avLst/>
            </a:prstTxWarp>
          </a:bodyPr>
          <a:lstStyle>
            <a:lvl1pPr algn="r" defTabSz="917575">
              <a:defRPr sz="1200">
                <a:ea typeface="ＭＳ Ｐゴシック" pitchFamily="50" charset="-128"/>
              </a:defRPr>
            </a:lvl1pPr>
          </a:lstStyle>
          <a:p>
            <a:pPr>
              <a:defRPr/>
            </a:pPr>
            <a:endParaRPr lang="en-US" altLang="ja-JP"/>
          </a:p>
        </p:txBody>
      </p:sp>
      <p:sp>
        <p:nvSpPr>
          <p:cNvPr id="245764" name="Rectangle 4"/>
          <p:cNvSpPr>
            <a:spLocks noGrp="1" noChangeArrowheads="1"/>
          </p:cNvSpPr>
          <p:nvPr>
            <p:ph type="ftr" sz="quarter" idx="2"/>
          </p:nvPr>
        </p:nvSpPr>
        <p:spPr bwMode="auto">
          <a:xfrm>
            <a:off x="0" y="9440868"/>
            <a:ext cx="2948675" cy="496887"/>
          </a:xfrm>
          <a:prstGeom prst="rect">
            <a:avLst/>
          </a:prstGeom>
          <a:noFill/>
          <a:ln w="9525">
            <a:noFill/>
            <a:miter lim="800000"/>
            <a:headEnd/>
            <a:tailEnd/>
          </a:ln>
          <a:effectLst/>
        </p:spPr>
        <p:txBody>
          <a:bodyPr vert="horz" wrap="square" lIns="91742" tIns="45871" rIns="91742" bIns="45871" numCol="1" anchor="b" anchorCtr="0" compatLnSpc="1">
            <a:prstTxWarp prst="textNoShape">
              <a:avLst/>
            </a:prstTxWarp>
          </a:bodyPr>
          <a:lstStyle>
            <a:lvl1pPr defTabSz="917575">
              <a:defRPr sz="1200">
                <a:ea typeface="ＭＳ Ｐゴシック" pitchFamily="50" charset="-128"/>
              </a:defRPr>
            </a:lvl1pPr>
          </a:lstStyle>
          <a:p>
            <a:pPr>
              <a:defRPr/>
            </a:pPr>
            <a:endParaRPr lang="en-US" altLang="ja-JP"/>
          </a:p>
        </p:txBody>
      </p:sp>
      <p:sp>
        <p:nvSpPr>
          <p:cNvPr id="245765" name="Rectangle 5"/>
          <p:cNvSpPr>
            <a:spLocks noGrp="1" noChangeArrowheads="1"/>
          </p:cNvSpPr>
          <p:nvPr>
            <p:ph type="sldNum" sz="quarter" idx="3"/>
          </p:nvPr>
        </p:nvSpPr>
        <p:spPr bwMode="auto">
          <a:xfrm>
            <a:off x="3856940" y="9440868"/>
            <a:ext cx="2948674" cy="496887"/>
          </a:xfrm>
          <a:prstGeom prst="rect">
            <a:avLst/>
          </a:prstGeom>
          <a:noFill/>
          <a:ln w="9525">
            <a:noFill/>
            <a:miter lim="800000"/>
            <a:headEnd/>
            <a:tailEnd/>
          </a:ln>
          <a:effectLst/>
        </p:spPr>
        <p:txBody>
          <a:bodyPr vert="horz" wrap="square" lIns="91742" tIns="45871" rIns="91742" bIns="45871" numCol="1" anchor="b" anchorCtr="0" compatLnSpc="1">
            <a:prstTxWarp prst="textNoShape">
              <a:avLst/>
            </a:prstTxWarp>
          </a:bodyPr>
          <a:lstStyle>
            <a:lvl1pPr algn="r" defTabSz="917575">
              <a:defRPr sz="1200">
                <a:ea typeface="ＭＳ Ｐゴシック" pitchFamily="50" charset="-128"/>
              </a:defRPr>
            </a:lvl1pPr>
          </a:lstStyle>
          <a:p>
            <a:pPr>
              <a:defRPr/>
            </a:pPr>
            <a:fld id="{B326D7BD-0AE2-4CD3-8CCD-94021A336ED9}" type="slidenum">
              <a:rPr lang="en-US" altLang="ja-JP"/>
              <a:pPr>
                <a:defRPr/>
              </a:pPr>
              <a:t>‹#›</a:t>
            </a:fld>
            <a:endParaRPr lang="en-US" altLang="ja-JP"/>
          </a:p>
        </p:txBody>
      </p:sp>
    </p:spTree>
    <p:extLst>
      <p:ext uri="{BB962C8B-B14F-4D97-AF65-F5344CB8AC3E}">
        <p14:creationId xmlns:p14="http://schemas.microsoft.com/office/powerpoint/2010/main" val="5934410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2" y="0"/>
            <a:ext cx="2950263" cy="496888"/>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35843" name="Rectangle 3"/>
          <p:cNvSpPr>
            <a:spLocks noGrp="1" noChangeArrowheads="1"/>
          </p:cNvSpPr>
          <p:nvPr>
            <p:ph type="dt" idx="1"/>
          </p:nvPr>
        </p:nvSpPr>
        <p:spPr bwMode="auto">
          <a:xfrm>
            <a:off x="3855351" y="0"/>
            <a:ext cx="2950263" cy="496888"/>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57348" name="Rectangle 4"/>
          <p:cNvSpPr>
            <a:spLocks noGrp="1" noRot="1" noChangeAspect="1" noChangeArrowheads="1" noTextEdit="1"/>
          </p:cNvSpPr>
          <p:nvPr>
            <p:ph type="sldImg" idx="2"/>
          </p:nvPr>
        </p:nvSpPr>
        <p:spPr bwMode="auto">
          <a:xfrm>
            <a:off x="714375" y="746125"/>
            <a:ext cx="5381625" cy="3725863"/>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681200" y="4721225"/>
            <a:ext cx="5444806" cy="4471988"/>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5846" name="Rectangle 6"/>
          <p:cNvSpPr>
            <a:spLocks noGrp="1" noChangeArrowheads="1"/>
          </p:cNvSpPr>
          <p:nvPr>
            <p:ph type="ftr" sz="quarter" idx="4"/>
          </p:nvPr>
        </p:nvSpPr>
        <p:spPr bwMode="auto">
          <a:xfrm>
            <a:off x="2" y="9440868"/>
            <a:ext cx="2950263" cy="496887"/>
          </a:xfrm>
          <a:prstGeom prst="rect">
            <a:avLst/>
          </a:prstGeom>
          <a:noFill/>
          <a:ln w="9525">
            <a:noFill/>
            <a:miter lim="800000"/>
            <a:headEnd/>
            <a:tailEnd/>
          </a:ln>
          <a:effectLst/>
        </p:spPr>
        <p:txBody>
          <a:bodyPr vert="horz" wrap="square" lIns="91430" tIns="45715" rIns="91430" bIns="45715"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35847" name="Rectangle 7"/>
          <p:cNvSpPr>
            <a:spLocks noGrp="1" noChangeArrowheads="1"/>
          </p:cNvSpPr>
          <p:nvPr>
            <p:ph type="sldNum" sz="quarter" idx="5"/>
          </p:nvPr>
        </p:nvSpPr>
        <p:spPr bwMode="auto">
          <a:xfrm>
            <a:off x="3855351" y="9440868"/>
            <a:ext cx="2950263" cy="496887"/>
          </a:xfrm>
          <a:prstGeom prst="rect">
            <a:avLst/>
          </a:prstGeom>
          <a:noFill/>
          <a:ln w="9525">
            <a:noFill/>
            <a:miter lim="800000"/>
            <a:headEnd/>
            <a:tailEnd/>
          </a:ln>
          <a:effectLst/>
        </p:spPr>
        <p:txBody>
          <a:bodyPr vert="horz" wrap="square" lIns="91430" tIns="45715" rIns="91430" bIns="45715" numCol="1" anchor="b" anchorCtr="0" compatLnSpc="1">
            <a:prstTxWarp prst="textNoShape">
              <a:avLst/>
            </a:prstTxWarp>
          </a:bodyPr>
          <a:lstStyle>
            <a:lvl1pPr algn="r">
              <a:defRPr sz="1200">
                <a:ea typeface="ＭＳ Ｐゴシック" pitchFamily="50" charset="-128"/>
              </a:defRPr>
            </a:lvl1pPr>
          </a:lstStyle>
          <a:p>
            <a:pPr>
              <a:defRPr/>
            </a:pPr>
            <a:fld id="{D59B2D31-48D9-4F3E-96D5-D48404B2879F}" type="slidenum">
              <a:rPr lang="en-US" altLang="ja-JP"/>
              <a:pPr>
                <a:defRPr/>
              </a:pPr>
              <a:t>‹#›</a:t>
            </a:fld>
            <a:endParaRPr lang="en-US" altLang="ja-JP"/>
          </a:p>
        </p:txBody>
      </p:sp>
    </p:spTree>
    <p:extLst>
      <p:ext uri="{BB962C8B-B14F-4D97-AF65-F5344CB8AC3E}">
        <p14:creationId xmlns:p14="http://schemas.microsoft.com/office/powerpoint/2010/main" val="173792150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71863537-88DB-4FAA-A6FF-1364EF273104}" type="slidenum">
              <a:rPr lang="en-US" altLang="ja-JP" smtClean="0">
                <a:solidFill>
                  <a:prstClr val="black"/>
                </a:solidFill>
              </a:rPr>
              <a:pPr/>
              <a:t>0</a:t>
            </a:fld>
            <a:endParaRPr lang="en-US" altLang="ja-JP">
              <a:solidFill>
                <a:prstClr val="black"/>
              </a:solidFill>
            </a:endParaRPr>
          </a:p>
        </p:txBody>
      </p:sp>
      <p:sp>
        <p:nvSpPr>
          <p:cNvPr id="58371" name="Rectangle 2"/>
          <p:cNvSpPr>
            <a:spLocks noGrp="1" noRot="1" noChangeAspect="1" noChangeArrowheads="1" noTextEdit="1"/>
          </p:cNvSpPr>
          <p:nvPr>
            <p:ph type="sldImg"/>
          </p:nvPr>
        </p:nvSpPr>
        <p:spPr>
          <a:xfrm>
            <a:off x="714375" y="746125"/>
            <a:ext cx="5381625" cy="3725863"/>
          </a:xfrm>
          <a:ln/>
        </p:spPr>
      </p:sp>
      <p:sp>
        <p:nvSpPr>
          <p:cNvPr id="58372" name="Rectangle 3"/>
          <p:cNvSpPr>
            <a:spLocks noGrp="1" noChangeArrowheads="1"/>
          </p:cNvSpPr>
          <p:nvPr>
            <p:ph type="body" idx="1"/>
          </p:nvPr>
        </p:nvSpPr>
        <p:spPr>
          <a:noFill/>
          <a:ln/>
        </p:spPr>
        <p:txBody>
          <a:bodyPr/>
          <a:lstStyle/>
          <a:p>
            <a:pPr eaLnBrk="1" hangingPunct="1"/>
            <a:endParaRPr lang="ja-JP" altLang="ja-JP"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pPr defTabSz="914321">
              <a:defRPr/>
            </a:pPr>
            <a:r>
              <a:rPr kumimoji="1" lang="ja-JP" altLang="en-US" dirty="0"/>
              <a:t>＞指導１　済</a:t>
            </a:r>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pPr>
                <a:defRPr/>
              </a:pPr>
              <a:t>10</a:t>
            </a:fld>
            <a:endParaRPr lang="en-US" altLang="ja-JP"/>
          </a:p>
        </p:txBody>
      </p:sp>
    </p:spTree>
    <p:extLst>
      <p:ext uri="{BB962C8B-B14F-4D97-AF65-F5344CB8AC3E}">
        <p14:creationId xmlns:p14="http://schemas.microsoft.com/office/powerpoint/2010/main" val="1791882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r>
              <a:rPr kumimoji="1" lang="ja-JP" altLang="en-US" dirty="0"/>
              <a:t>＞指導１</a:t>
            </a:r>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pPr>
                <a:defRPr/>
              </a:pPr>
              <a:t>11</a:t>
            </a:fld>
            <a:endParaRPr lang="en-US" altLang="ja-JP"/>
          </a:p>
        </p:txBody>
      </p:sp>
    </p:spTree>
    <p:extLst>
      <p:ext uri="{BB962C8B-B14F-4D97-AF65-F5344CB8AC3E}">
        <p14:creationId xmlns:p14="http://schemas.microsoft.com/office/powerpoint/2010/main" val="1775537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a:xfrm>
            <a:off x="714375" y="746125"/>
            <a:ext cx="5380038" cy="3725863"/>
          </a:xfrm>
          <a:ln/>
        </p:spPr>
      </p:sp>
      <p:sp>
        <p:nvSpPr>
          <p:cNvPr id="8397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397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fld id="{1EB3F09D-3A82-4F09-AECB-C5EEBAE0E866}" type="slidenum">
              <a:rPr lang="en-US" altLang="ja-JP" smtClean="0">
                <a:solidFill>
                  <a:srgbClr val="000000"/>
                </a:solidFill>
              </a:rPr>
              <a:pPr eaLnBrk="1" hangingPunct="1"/>
              <a:t>12</a:t>
            </a:fld>
            <a:endParaRPr lang="en-US" altLang="ja-JP">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4375" y="746125"/>
            <a:ext cx="5380038" cy="3725863"/>
          </a:xfrm>
        </p:spPr>
      </p:sp>
      <p:sp>
        <p:nvSpPr>
          <p:cNvPr id="3" name="ノート プレースホルダ 2"/>
          <p:cNvSpPr>
            <a:spLocks noGrp="1"/>
          </p:cNvSpPr>
          <p:nvPr>
            <p:ph type="body" idx="1"/>
          </p:nvPr>
        </p:nvSpPr>
        <p:spPr/>
        <p:txBody>
          <a:bodyPr>
            <a:normAutofit/>
          </a:bodyPr>
          <a:lstStyle/>
          <a:p>
            <a:r>
              <a:rPr kumimoji="1" lang="ja-JP" altLang="en-US" dirty="0"/>
              <a:t>＞促進</a:t>
            </a:r>
          </a:p>
        </p:txBody>
      </p:sp>
      <p:sp>
        <p:nvSpPr>
          <p:cNvPr id="4" name="スライド番号プレースホルダ 3"/>
          <p:cNvSpPr>
            <a:spLocks noGrp="1"/>
          </p:cNvSpPr>
          <p:nvPr>
            <p:ph type="sldNum" sz="quarter" idx="10"/>
          </p:nvPr>
        </p:nvSpPr>
        <p:spPr/>
        <p:txBody>
          <a:bodyPr/>
          <a:lstStyle/>
          <a:p>
            <a:fld id="{83E6E277-1737-49E9-B8F1-F489C05F7E41}" type="slidenum">
              <a:rPr lang="ja-JP" altLang="en-US" smtClean="0">
                <a:solidFill>
                  <a:prstClr val="black"/>
                </a:solidFill>
              </a:rPr>
              <a:pPr/>
              <a:t>14</a:t>
            </a:fld>
            <a:endParaRPr lang="ja-JP"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4375" y="746125"/>
            <a:ext cx="5380038" cy="3725863"/>
          </a:xfrm>
        </p:spPr>
      </p:sp>
      <p:sp>
        <p:nvSpPr>
          <p:cNvPr id="3" name="ノート プレースホルダ 2"/>
          <p:cNvSpPr>
            <a:spLocks noGrp="1"/>
          </p:cNvSpPr>
          <p:nvPr>
            <p:ph type="body" idx="1"/>
          </p:nvPr>
        </p:nvSpPr>
        <p:spPr/>
        <p:txBody>
          <a:bodyPr>
            <a:normAutofit/>
          </a:bodyPr>
          <a:lstStyle/>
          <a:p>
            <a:r>
              <a:rPr kumimoji="1" lang="ja-JP" altLang="en-US" dirty="0"/>
              <a:t>＞促進</a:t>
            </a:r>
          </a:p>
        </p:txBody>
      </p:sp>
      <p:sp>
        <p:nvSpPr>
          <p:cNvPr id="4" name="スライド番号プレースホルダ 3"/>
          <p:cNvSpPr>
            <a:spLocks noGrp="1"/>
          </p:cNvSpPr>
          <p:nvPr>
            <p:ph type="sldNum" sz="quarter" idx="10"/>
          </p:nvPr>
        </p:nvSpPr>
        <p:spPr/>
        <p:txBody>
          <a:bodyPr/>
          <a:lstStyle/>
          <a:p>
            <a:fld id="{83E6E277-1737-49E9-B8F1-F489C05F7E41}" type="slidenum">
              <a:rPr lang="ja-JP" altLang="en-US" smtClean="0">
                <a:solidFill>
                  <a:prstClr val="black"/>
                </a:solidFill>
              </a:rPr>
              <a:pPr/>
              <a:t>15</a:t>
            </a:fld>
            <a:endParaRPr lang="ja-JP" alt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4375" y="746125"/>
            <a:ext cx="5380038" cy="3725863"/>
          </a:xfrm>
        </p:spPr>
      </p:sp>
      <p:sp>
        <p:nvSpPr>
          <p:cNvPr id="3" name="ノート プレースホルダ 2"/>
          <p:cNvSpPr>
            <a:spLocks noGrp="1"/>
          </p:cNvSpPr>
          <p:nvPr>
            <p:ph type="body" idx="1"/>
          </p:nvPr>
        </p:nvSpPr>
        <p:spPr/>
        <p:txBody>
          <a:bodyPr>
            <a:normAutofit/>
          </a:bodyPr>
          <a:lstStyle/>
          <a:p>
            <a:r>
              <a:rPr kumimoji="1" lang="ja-JP" altLang="en-US" dirty="0"/>
              <a:t>＞促進</a:t>
            </a:r>
          </a:p>
        </p:txBody>
      </p:sp>
      <p:sp>
        <p:nvSpPr>
          <p:cNvPr id="4" name="スライド番号プレースホルダ 3"/>
          <p:cNvSpPr>
            <a:spLocks noGrp="1"/>
          </p:cNvSpPr>
          <p:nvPr>
            <p:ph type="sldNum" sz="quarter" idx="10"/>
          </p:nvPr>
        </p:nvSpPr>
        <p:spPr/>
        <p:txBody>
          <a:bodyPr/>
          <a:lstStyle/>
          <a:p>
            <a:fld id="{83E6E277-1737-49E9-B8F1-F489C05F7E41}" type="slidenum">
              <a:rPr lang="ja-JP" altLang="en-US" smtClean="0">
                <a:solidFill>
                  <a:prstClr val="black"/>
                </a:solidFill>
              </a:rPr>
              <a:pPr/>
              <a:t>16</a:t>
            </a:fld>
            <a:endParaRPr lang="ja-JP"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4375" y="746125"/>
            <a:ext cx="5380038" cy="3725863"/>
          </a:xfrm>
        </p:spPr>
      </p:sp>
      <p:sp>
        <p:nvSpPr>
          <p:cNvPr id="3" name="ノート プレースホルダ 2"/>
          <p:cNvSpPr>
            <a:spLocks noGrp="1"/>
          </p:cNvSpPr>
          <p:nvPr>
            <p:ph type="body" idx="1"/>
          </p:nvPr>
        </p:nvSpPr>
        <p:spPr/>
        <p:txBody>
          <a:bodyPr>
            <a:normAutofit/>
          </a:bodyPr>
          <a:lstStyle/>
          <a:p>
            <a:r>
              <a:rPr kumimoji="1" lang="ja-JP" altLang="en-US" dirty="0"/>
              <a:t>＞促進</a:t>
            </a:r>
          </a:p>
        </p:txBody>
      </p:sp>
      <p:sp>
        <p:nvSpPr>
          <p:cNvPr id="4" name="スライド番号プレースホルダ 3"/>
          <p:cNvSpPr>
            <a:spLocks noGrp="1"/>
          </p:cNvSpPr>
          <p:nvPr>
            <p:ph type="sldNum" sz="quarter" idx="10"/>
          </p:nvPr>
        </p:nvSpPr>
        <p:spPr/>
        <p:txBody>
          <a:bodyPr/>
          <a:lstStyle/>
          <a:p>
            <a:fld id="{83E6E277-1737-49E9-B8F1-F489C05F7E41}" type="slidenum">
              <a:rPr lang="ja-JP" altLang="en-US" smtClean="0">
                <a:solidFill>
                  <a:prstClr val="black"/>
                </a:solidFill>
              </a:rPr>
              <a:pPr/>
              <a:t>17</a:t>
            </a:fld>
            <a:endParaRPr lang="ja-JP" alt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4375" y="746125"/>
            <a:ext cx="5380038" cy="3725863"/>
          </a:xfrm>
        </p:spPr>
      </p:sp>
      <p:sp>
        <p:nvSpPr>
          <p:cNvPr id="3" name="ノート プレースホルダ 2"/>
          <p:cNvSpPr>
            <a:spLocks noGrp="1"/>
          </p:cNvSpPr>
          <p:nvPr>
            <p:ph type="body" idx="1"/>
          </p:nvPr>
        </p:nvSpPr>
        <p:spPr/>
        <p:txBody>
          <a:bodyPr>
            <a:normAutofit/>
          </a:bodyPr>
          <a:lstStyle/>
          <a:p>
            <a:r>
              <a:rPr kumimoji="1" lang="ja-JP" altLang="en-US" dirty="0"/>
              <a:t>＞促進</a:t>
            </a:r>
          </a:p>
        </p:txBody>
      </p:sp>
      <p:sp>
        <p:nvSpPr>
          <p:cNvPr id="4" name="スライド番号プレースホルダ 3"/>
          <p:cNvSpPr>
            <a:spLocks noGrp="1"/>
          </p:cNvSpPr>
          <p:nvPr>
            <p:ph type="sldNum" sz="quarter" idx="10"/>
          </p:nvPr>
        </p:nvSpPr>
        <p:spPr/>
        <p:txBody>
          <a:bodyPr/>
          <a:lstStyle/>
          <a:p>
            <a:fld id="{83E6E277-1737-49E9-B8F1-F489C05F7E41}" type="slidenum">
              <a:rPr lang="ja-JP" altLang="en-US" smtClean="0">
                <a:solidFill>
                  <a:prstClr val="black"/>
                </a:solidFill>
              </a:rPr>
              <a:pPr/>
              <a:t>18</a:t>
            </a:fld>
            <a:endParaRPr lang="ja-JP" alt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r>
              <a:rPr kumimoji="1" lang="ja-JP" altLang="en-US" dirty="0"/>
              <a:t>＞指導１、適応、支援、指導２</a:t>
            </a:r>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solidFill>
                  <a:prstClr val="black"/>
                </a:solidFill>
              </a:rPr>
              <a:pPr>
                <a:defRPr/>
              </a:pPr>
              <a:t>20</a:t>
            </a:fld>
            <a:endParaRPr lang="en-US" altLang="ja-JP">
              <a:solidFill>
                <a:prstClr val="black"/>
              </a:solidFill>
            </a:endParaRPr>
          </a:p>
        </p:txBody>
      </p:sp>
    </p:spTree>
    <p:extLst>
      <p:ext uri="{BB962C8B-B14F-4D97-AF65-F5344CB8AC3E}">
        <p14:creationId xmlns:p14="http://schemas.microsoft.com/office/powerpoint/2010/main" val="38479176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2663" y="1243013"/>
            <a:ext cx="4841875" cy="33528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1EDA0C3-F586-465A-908C-88B9236EC582}" type="slidenum">
              <a:rPr lang="ja-JP" altLang="en-US" smtClean="0">
                <a:solidFill>
                  <a:prstClr val="black"/>
                </a:solidFill>
              </a:rPr>
              <a:pPr/>
              <a:t>23</a:t>
            </a:fld>
            <a:endParaRPr lang="ja-JP" altLang="en-US">
              <a:solidFill>
                <a:prstClr val="black"/>
              </a:solidFill>
            </a:endParaRPr>
          </a:p>
        </p:txBody>
      </p:sp>
    </p:spTree>
    <p:extLst>
      <p:ext uri="{BB962C8B-B14F-4D97-AF65-F5344CB8AC3E}">
        <p14:creationId xmlns:p14="http://schemas.microsoft.com/office/powerpoint/2010/main" val="3119845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r>
              <a:rPr kumimoji="1" lang="ja-JP" altLang="en-US" dirty="0"/>
              <a:t>調整　リバイス済み</a:t>
            </a:r>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solidFill>
                  <a:prstClr val="black"/>
                </a:solidFill>
              </a:rPr>
              <a:pPr>
                <a:defRPr/>
              </a:pPr>
              <a:t>2</a:t>
            </a:fld>
            <a:endParaRPr lang="en-US" altLang="ja-JP">
              <a:solidFill>
                <a:prstClr val="black"/>
              </a:solidFill>
            </a:endParaRPr>
          </a:p>
        </p:txBody>
      </p:sp>
    </p:spTree>
    <p:extLst>
      <p:ext uri="{BB962C8B-B14F-4D97-AF65-F5344CB8AC3E}">
        <p14:creationId xmlns:p14="http://schemas.microsoft.com/office/powerpoint/2010/main" val="20354586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4375" y="746125"/>
            <a:ext cx="5381625" cy="3725863"/>
          </a:xfrm>
        </p:spPr>
      </p:sp>
      <p:sp>
        <p:nvSpPr>
          <p:cNvPr id="3" name="ノート プレースホルダ 2"/>
          <p:cNvSpPr>
            <a:spLocks noGrp="1"/>
          </p:cNvSpPr>
          <p:nvPr>
            <p:ph type="body" idx="1"/>
          </p:nvPr>
        </p:nvSpPr>
        <p:spPr/>
        <p:txBody>
          <a:bodyPr>
            <a:normAutofit/>
          </a:bodyPr>
          <a:lstStyle/>
          <a:p>
            <a:r>
              <a:rPr kumimoji="1" lang="ja-JP" altLang="en-US" dirty="0"/>
              <a:t>＞指導１</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B3596E4-F7A6-4A89-AF7C-C2995A7BB397}" type="slidenum">
              <a:rPr kumimoji="1" lang="ja-JP" altLang="en-US" smtClean="0"/>
              <a:t>25</a:t>
            </a:fld>
            <a:endParaRPr kumimoji="1" lang="ja-JP" altLang="en-US"/>
          </a:p>
        </p:txBody>
      </p:sp>
    </p:spTree>
    <p:extLst>
      <p:ext uri="{BB962C8B-B14F-4D97-AF65-F5344CB8AC3E}">
        <p14:creationId xmlns:p14="http://schemas.microsoft.com/office/powerpoint/2010/main" val="33398492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a:solidFill>
                  <a:prstClr val="black"/>
                </a:solidFill>
              </a:rPr>
              <a:pPr>
                <a:defRPr/>
              </a:pPr>
              <a:t>26</a:t>
            </a:fld>
            <a:endParaRPr lang="en-US" altLang="ja-JP">
              <a:solidFill>
                <a:prstClr val="black"/>
              </a:solidFill>
            </a:endParaRPr>
          </a:p>
        </p:txBody>
      </p:sp>
    </p:spTree>
    <p:extLst>
      <p:ext uri="{BB962C8B-B14F-4D97-AF65-F5344CB8AC3E}">
        <p14:creationId xmlns:p14="http://schemas.microsoft.com/office/powerpoint/2010/main" val="2148263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r>
              <a:rPr kumimoji="1" lang="ja-JP" altLang="en-US" dirty="0"/>
              <a:t>＞調整リバイス済み（障害部　精神・障害保健課　精神医療係に依頼）</a:t>
            </a:r>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solidFill>
                  <a:prstClr val="black"/>
                </a:solidFill>
              </a:rPr>
              <a:pPr>
                <a:defRPr/>
              </a:pPr>
              <a:t>3</a:t>
            </a:fld>
            <a:endParaRPr lang="en-US" altLang="ja-JP" dirty="0">
              <a:solidFill>
                <a:prstClr val="black"/>
              </a:solidFill>
            </a:endParaRPr>
          </a:p>
        </p:txBody>
      </p:sp>
    </p:spTree>
    <p:extLst>
      <p:ext uri="{BB962C8B-B14F-4D97-AF65-F5344CB8AC3E}">
        <p14:creationId xmlns:p14="http://schemas.microsoft.com/office/powerpoint/2010/main" val="4069517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r>
              <a:rPr kumimoji="1" lang="ja-JP" altLang="en-US" dirty="0"/>
              <a:t>調整 リバイス済み</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solidFill>
                  <a:prstClr val="black"/>
                </a:solidFill>
              </a:rPr>
              <a:pPr>
                <a:defRPr/>
              </a:pPr>
              <a:t>4</a:t>
            </a:fld>
            <a:endParaRPr lang="en-US" altLang="ja-JP">
              <a:solidFill>
                <a:prstClr val="black"/>
              </a:solidFill>
            </a:endParaRPr>
          </a:p>
        </p:txBody>
      </p:sp>
    </p:spTree>
    <p:extLst>
      <p:ext uri="{BB962C8B-B14F-4D97-AF65-F5344CB8AC3E}">
        <p14:creationId xmlns:p14="http://schemas.microsoft.com/office/powerpoint/2010/main" val="1186134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スライド イメージ プレースホルダ 1"/>
          <p:cNvSpPr>
            <a:spLocks noGrp="1" noRot="1" noChangeAspect="1" noTextEdit="1"/>
          </p:cNvSpPr>
          <p:nvPr>
            <p:ph type="sldImg"/>
          </p:nvPr>
        </p:nvSpPr>
        <p:spPr>
          <a:xfrm>
            <a:off x="714375" y="746125"/>
            <a:ext cx="5381625" cy="3725863"/>
          </a:xfrm>
          <a:ln/>
        </p:spPr>
      </p:sp>
      <p:sp>
        <p:nvSpPr>
          <p:cNvPr id="362499" name="ノート プレースホルダ 2"/>
          <p:cNvSpPr>
            <a:spLocks noGrp="1"/>
          </p:cNvSpPr>
          <p:nvPr>
            <p:ph type="body" idx="1"/>
          </p:nvPr>
        </p:nvSpPr>
        <p:spPr>
          <a:noFill/>
          <a:ln/>
        </p:spPr>
        <p:txBody>
          <a:bodyPr/>
          <a:lstStyle/>
          <a:p>
            <a:endParaRPr lang="ja-JP" altLang="en-US" dirty="0">
              <a:latin typeface="Arial" pitchFamily="34" charset="0"/>
            </a:endParaRPr>
          </a:p>
        </p:txBody>
      </p:sp>
      <p:sp>
        <p:nvSpPr>
          <p:cNvPr id="362500" name="スライド番号プレースホルダ 3"/>
          <p:cNvSpPr>
            <a:spLocks noGrp="1"/>
          </p:cNvSpPr>
          <p:nvPr>
            <p:ph type="sldNum" sz="quarter" idx="5"/>
          </p:nvPr>
        </p:nvSpPr>
        <p:spPr>
          <a:noFill/>
        </p:spPr>
        <p:txBody>
          <a:bodyPr/>
          <a:lstStyle/>
          <a:p>
            <a:fld id="{0FB6A188-5C1F-499B-A835-A16EFF8AFB2F}" type="slidenum">
              <a:rPr lang="en-US" altLang="ja-JP" smtClean="0">
                <a:solidFill>
                  <a:srgbClr val="000000"/>
                </a:solidFill>
                <a:latin typeface="Arial" pitchFamily="34" charset="0"/>
              </a:rPr>
              <a:pPr/>
              <a:t>5</a:t>
            </a:fld>
            <a:endParaRPr lang="en-US" altLang="ja-JP">
              <a:solidFill>
                <a:srgbClr val="000000"/>
              </a:solidFill>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＞指導２　２８年</a:t>
            </a:r>
            <a:r>
              <a:rPr kumimoji="1" lang="ja-JP" altLang="en-US"/>
              <a:t>にリバイス済み</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pPr>
                <a:defRPr/>
              </a:pPr>
              <a:t>6</a:t>
            </a:fld>
            <a:endParaRPr lang="en-US" altLang="ja-JP"/>
          </a:p>
        </p:txBody>
      </p:sp>
    </p:spTree>
    <p:extLst>
      <p:ext uri="{BB962C8B-B14F-4D97-AF65-F5344CB8AC3E}">
        <p14:creationId xmlns:p14="http://schemas.microsoft.com/office/powerpoint/2010/main" val="1278995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r>
              <a:rPr kumimoji="1" lang="ja-JP" altLang="en-US" dirty="0"/>
              <a:t>＞指導２　２８年にリバイス済み</a:t>
            </a:r>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solidFill>
                  <a:prstClr val="black"/>
                </a:solidFill>
              </a:rPr>
              <a:pPr>
                <a:defRPr/>
              </a:pPr>
              <a:t>7</a:t>
            </a:fld>
            <a:endParaRPr lang="en-US" altLang="ja-JP">
              <a:solidFill>
                <a:prstClr val="black"/>
              </a:solidFill>
            </a:endParaRPr>
          </a:p>
        </p:txBody>
      </p:sp>
    </p:spTree>
    <p:extLst>
      <p:ext uri="{BB962C8B-B14F-4D97-AF65-F5344CB8AC3E}">
        <p14:creationId xmlns:p14="http://schemas.microsoft.com/office/powerpoint/2010/main" val="3939760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pPr defTabSz="914321">
              <a:defRPr/>
            </a:pPr>
            <a:r>
              <a:rPr kumimoji="1" lang="ja-JP" altLang="en-US" dirty="0"/>
              <a:t>＞指導１　済</a:t>
            </a:r>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pPr>
                <a:defRPr/>
              </a:pPr>
              <a:t>8</a:t>
            </a:fld>
            <a:endParaRPr lang="en-US" altLang="ja-JP"/>
          </a:p>
        </p:txBody>
      </p:sp>
    </p:spTree>
    <p:extLst>
      <p:ext uri="{BB962C8B-B14F-4D97-AF65-F5344CB8AC3E}">
        <p14:creationId xmlns:p14="http://schemas.microsoft.com/office/powerpoint/2010/main" val="17582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1625" cy="3725863"/>
          </a:xfrm>
        </p:spPr>
      </p:sp>
      <p:sp>
        <p:nvSpPr>
          <p:cNvPr id="3" name="ノート プレースホルダー 2"/>
          <p:cNvSpPr>
            <a:spLocks noGrp="1"/>
          </p:cNvSpPr>
          <p:nvPr>
            <p:ph type="body" idx="1"/>
          </p:nvPr>
        </p:nvSpPr>
        <p:spPr/>
        <p:txBody>
          <a:bodyPr/>
          <a:lstStyle/>
          <a:p>
            <a:pPr defTabSz="914321">
              <a:defRPr/>
            </a:pPr>
            <a:r>
              <a:rPr kumimoji="1" lang="ja-JP" altLang="en-US" dirty="0"/>
              <a:t>＞指導１　済</a:t>
            </a:r>
          </a:p>
        </p:txBody>
      </p:sp>
      <p:sp>
        <p:nvSpPr>
          <p:cNvPr id="4" name="スライド番号プレースホルダー 3"/>
          <p:cNvSpPr>
            <a:spLocks noGrp="1"/>
          </p:cNvSpPr>
          <p:nvPr>
            <p:ph type="sldNum" sz="quarter" idx="10"/>
          </p:nvPr>
        </p:nvSpPr>
        <p:spPr/>
        <p:txBody>
          <a:bodyPr/>
          <a:lstStyle/>
          <a:p>
            <a:pPr>
              <a:defRPr/>
            </a:pPr>
            <a:fld id="{D59B2D31-48D9-4F3E-96D5-D48404B2879F}" type="slidenum">
              <a:rPr lang="en-US" altLang="ja-JP" smtClean="0"/>
              <a:pPr>
                <a:defRPr/>
              </a:pPr>
              <a:t>9</a:t>
            </a:fld>
            <a:endParaRPr lang="en-US" altLang="ja-JP"/>
          </a:p>
        </p:txBody>
      </p:sp>
    </p:spTree>
    <p:extLst>
      <p:ext uri="{BB962C8B-B14F-4D97-AF65-F5344CB8AC3E}">
        <p14:creationId xmlns:p14="http://schemas.microsoft.com/office/powerpoint/2010/main" val="3379525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1326"/>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6056"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xfrm>
            <a:off x="7594600" y="6381750"/>
            <a:ext cx="2311400" cy="476250"/>
          </a:xfrm>
          <a:ln/>
        </p:spPr>
        <p:txBody>
          <a:bodyPr anchor="ctr"/>
          <a:lstStyle>
            <a:lvl1pPr>
              <a:defRPr sz="1800">
                <a:latin typeface="HGP創英角ｺﾞｼｯｸUB" panose="020B0900000000000000" pitchFamily="50" charset="-128"/>
                <a:ea typeface="HGP創英角ｺﾞｼｯｸUB" panose="020B0900000000000000" pitchFamily="50" charset="-128"/>
              </a:defRPr>
            </a:lvl1pPr>
          </a:lstStyle>
          <a:p>
            <a:pPr>
              <a:defRPr/>
            </a:pPr>
            <a:fld id="{9BE10C44-3695-4C78-A040-A79C778E1F41}" type="slidenum">
              <a:rPr lang="en-US" altLang="ja-JP" smtClean="0"/>
              <a:pPr>
                <a:defRPr/>
              </a:pPr>
              <a:t>‹#›</a:t>
            </a:fld>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7723954-D611-4F65-882C-72001AB92D14}"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03" y="274639"/>
            <a:ext cx="65214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12E8CAB-0035-4DE7-9948-C3C578F47FF3}" type="slidenum">
              <a:rPr lang="en-US" altLang="ja-JP"/>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Obj" preserve="1">
  <p:cSld name="タイトル、2 つのコンテンツ、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456" y="274638"/>
            <a:ext cx="89154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495303" y="1600200"/>
            <a:ext cx="4375150" cy="21859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95303" y="3938589"/>
            <a:ext cx="4375150" cy="21875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half" idx="3"/>
          </p:nvPr>
        </p:nvSpPr>
        <p:spPr>
          <a:xfrm>
            <a:off x="5035693" y="1600204"/>
            <a:ext cx="437515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a:ln/>
        </p:spPr>
        <p:txBody>
          <a:bodyPr/>
          <a:lstStyle>
            <a:lvl1pPr>
              <a:defRPr/>
            </a:lvl1pPr>
          </a:lstStyle>
          <a:p>
            <a:pPr>
              <a:defRPr/>
            </a:pPr>
            <a:fld id="{D7B94151-5EE0-45DC-ABB6-9D69F740CD0A}" type="slidenum">
              <a:rPr lang="en-US" altLang="ja-JP"/>
              <a:pPr>
                <a:defRPr/>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95300" y="1600204"/>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fld id="{560C1658-DA6D-4632-91AA-34FA43FA6134}" type="datetime1">
              <a:rPr lang="ja-JP" altLang="en-US" smtClean="0">
                <a:solidFill>
                  <a:srgbClr val="000000"/>
                </a:solidFill>
              </a:rPr>
              <a:t>2018/2/21</a:t>
            </a:fld>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27385D-B7DC-4AD9-86C2-DB28610EB4D0}"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586991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nchor="ctr"/>
          <a:lstStyle>
            <a:lvl1pPr>
              <a:defRPr/>
            </a:lvl1pPr>
          </a:lstStyle>
          <a:p>
            <a:pPr>
              <a:defRPr/>
            </a:pPr>
            <a:fld id="{E7A90DB6-B740-448A-AD62-85384E9A848E}" type="slidenum">
              <a:rPr lang="en-US" altLang="ja-JP"/>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7801"/>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6C4DAE0-6238-49D8-92DD-6D87E64B1743}"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03"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693"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ACD5D5C-473A-448F-8BAD-310241DBCF3A}"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3"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3"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5D03FBEF-D5AA-41D5-BA67-1BF31E11E6A9}"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3B3D9DF4-CDA7-42FA-8DE6-DDCA20684708}" type="slidenum">
              <a:rPr lang="en-US" altLang="ja-JP"/>
              <a:pPr>
                <a:defRPr/>
              </a:pPr>
              <a:t>‹#›</a:t>
            </a:fld>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28E1B15-1DE5-44BC-B64C-62C8CF0FEBC6}" type="slidenum">
              <a:rPr lang="en-US" altLang="ja-JP"/>
              <a:pPr>
                <a:defRPr/>
              </a:pPr>
              <a:t>‹#›</a:t>
            </a:fld>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299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FB0D3D44-BD7B-4B5F-A9E3-DF923F6E3828}"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D87BD72-08ED-4361-8E1D-1349C417375A}"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95456"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6147" name="Rectangle 3"/>
          <p:cNvSpPr>
            <a:spLocks noGrp="1" noChangeArrowheads="1"/>
          </p:cNvSpPr>
          <p:nvPr>
            <p:ph type="body" idx="1"/>
          </p:nvPr>
        </p:nvSpPr>
        <p:spPr bwMode="auto">
          <a:xfrm>
            <a:off x="495456" y="1600204"/>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3"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594600" y="6364404"/>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800">
                <a:latin typeface="HGP創英角ｺﾞｼｯｸUB" panose="020B0900000000000000" pitchFamily="50" charset="-128"/>
                <a:ea typeface="HGP創英角ｺﾞｼｯｸUB" panose="020B0900000000000000" pitchFamily="50" charset="-128"/>
              </a:defRPr>
            </a:lvl1pPr>
          </a:lstStyle>
          <a:p>
            <a:pPr>
              <a:defRPr/>
            </a:pPr>
            <a:fld id="{B135A65E-5506-4F92-8AE3-A6FD8B11D3E4}" type="slidenum">
              <a:rPr lang="en-US" altLang="ja-JP" smtClean="0"/>
              <a:pPr>
                <a:defRPr/>
              </a:pPr>
              <a:t>‹#›</a:t>
            </a:fld>
            <a:endParaRPr lang="en-US" altLang="ja-JP"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7.png"/></Relationships>
</file>

<file path=ppt/slides/_rels/slide26.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21.xml"/><Relationship Id="rId7" Type="http://schemas.openxmlformats.org/officeDocument/2006/relationships/package" Target="../embeddings/Microsoft_PowerPoint_Presentation.pptx"/><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4.emf"/><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3.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4"/>
          <p:cNvSpPr txBox="1">
            <a:spLocks noChangeArrowheads="1"/>
          </p:cNvSpPr>
          <p:nvPr/>
        </p:nvSpPr>
        <p:spPr bwMode="auto">
          <a:xfrm>
            <a:off x="2848254" y="4996090"/>
            <a:ext cx="4523052" cy="954087"/>
          </a:xfrm>
          <a:prstGeom prst="rect">
            <a:avLst/>
          </a:prstGeom>
          <a:noFill/>
          <a:ln w="9525">
            <a:noFill/>
            <a:miter lim="800000"/>
            <a:headEnd/>
            <a:tailEnd/>
          </a:ln>
        </p:spPr>
        <p:txBody>
          <a:bodyPr>
            <a:spAutoFit/>
          </a:bodyPr>
          <a:lstStyle/>
          <a:p>
            <a:pPr algn="ctr"/>
            <a:r>
              <a:rPr lang="ja-JP" altLang="en-US" sz="2800" dirty="0">
                <a:solidFill>
                  <a:srgbClr val="000000"/>
                </a:solidFill>
              </a:rPr>
              <a:t>厚生労働省職業安定局</a:t>
            </a:r>
          </a:p>
          <a:p>
            <a:pPr algn="ctr"/>
            <a:r>
              <a:rPr lang="ja-JP" altLang="en-US" sz="2800" dirty="0">
                <a:solidFill>
                  <a:srgbClr val="000000"/>
                </a:solidFill>
              </a:rPr>
              <a:t>障害者雇用対策課</a:t>
            </a:r>
            <a:endParaRPr lang="en-US" altLang="ja-JP" sz="2800" dirty="0">
              <a:solidFill>
                <a:srgbClr val="000000"/>
              </a:solidFill>
            </a:endParaRPr>
          </a:p>
        </p:txBody>
      </p:sp>
      <p:graphicFrame>
        <p:nvGraphicFramePr>
          <p:cNvPr id="1026" name="Object 5"/>
          <p:cNvGraphicFramePr>
            <a:graphicFrameLocks/>
          </p:cNvGraphicFramePr>
          <p:nvPr>
            <p:extLst>
              <p:ext uri="{D42A27DB-BD31-4B8C-83A1-F6EECF244321}">
                <p14:modId xmlns:p14="http://schemas.microsoft.com/office/powerpoint/2010/main" val="3750741979"/>
              </p:ext>
            </p:extLst>
          </p:nvPr>
        </p:nvGraphicFramePr>
        <p:xfrm>
          <a:off x="2198713" y="4996089"/>
          <a:ext cx="954087" cy="954087"/>
        </p:xfrm>
        <a:graphic>
          <a:graphicData uri="http://schemas.openxmlformats.org/presentationml/2006/ole">
            <mc:AlternateContent xmlns:mc="http://schemas.openxmlformats.org/markup-compatibility/2006">
              <mc:Choice xmlns:v="urn:schemas-microsoft-com:vml" Requires="v">
                <p:oleObj spid="_x0000_s1675356" name="ピクチャ" r:id="rId4" imgW="266400" imgH="228600" progId="StaticMetafile">
                  <p:embed/>
                </p:oleObj>
              </mc:Choice>
              <mc:Fallback>
                <p:oleObj name="ピクチャ" r:id="rId4" imgW="266400" imgH="228600"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8713" y="4996089"/>
                        <a:ext cx="954087" cy="954087"/>
                      </a:xfrm>
                      <a:prstGeom prst="rect">
                        <a:avLst/>
                      </a:prstGeom>
                      <a:noFill/>
                      <a:ln>
                        <a:noFill/>
                      </a:ln>
                      <a:effectLst/>
                      <a:extLst/>
                    </p:spPr>
                  </p:pic>
                </p:oleObj>
              </mc:Fallback>
            </mc:AlternateContent>
          </a:graphicData>
        </a:graphic>
      </p:graphicFrame>
      <p:sp>
        <p:nvSpPr>
          <p:cNvPr id="6" name="Text Box 4"/>
          <p:cNvSpPr txBox="1">
            <a:spLocks noChangeArrowheads="1"/>
          </p:cNvSpPr>
          <p:nvPr/>
        </p:nvSpPr>
        <p:spPr bwMode="auto">
          <a:xfrm>
            <a:off x="3041788" y="4293096"/>
            <a:ext cx="3822424" cy="523220"/>
          </a:xfrm>
          <a:prstGeom prst="rect">
            <a:avLst/>
          </a:prstGeom>
          <a:noFill/>
          <a:ln w="9525">
            <a:noFill/>
            <a:miter lim="800000"/>
            <a:headEnd/>
            <a:tailEnd/>
          </a:ln>
        </p:spPr>
        <p:txBody>
          <a:bodyPr wrap="square">
            <a:spAutoFit/>
          </a:bodyPr>
          <a:lstStyle/>
          <a:p>
            <a:pPr algn="ctr"/>
            <a:r>
              <a:rPr lang="ja-JP" altLang="en-US" sz="2800" dirty="0">
                <a:solidFill>
                  <a:srgbClr val="000000"/>
                </a:solidFill>
              </a:rPr>
              <a:t>平成</a:t>
            </a:r>
            <a:r>
              <a:rPr lang="en-US" altLang="ja-JP" sz="2800" dirty="0">
                <a:solidFill>
                  <a:srgbClr val="000000"/>
                </a:solidFill>
              </a:rPr>
              <a:t>30</a:t>
            </a:r>
            <a:r>
              <a:rPr lang="ja-JP" altLang="en-US" sz="2800" dirty="0">
                <a:solidFill>
                  <a:srgbClr val="000000"/>
                </a:solidFill>
              </a:rPr>
              <a:t>年２月</a:t>
            </a:r>
            <a:r>
              <a:rPr lang="en-US" altLang="ja-JP" sz="2800" dirty="0">
                <a:solidFill>
                  <a:srgbClr val="000000"/>
                </a:solidFill>
              </a:rPr>
              <a:t>24</a:t>
            </a:r>
            <a:r>
              <a:rPr lang="ja-JP" altLang="en-US" sz="2800" dirty="0">
                <a:solidFill>
                  <a:srgbClr val="000000"/>
                </a:solidFill>
              </a:rPr>
              <a:t>日</a:t>
            </a:r>
            <a:endParaRPr lang="en-US" altLang="ja-JP" sz="2800" dirty="0">
              <a:solidFill>
                <a:srgbClr val="000000"/>
              </a:solidFill>
            </a:endParaRPr>
          </a:p>
        </p:txBody>
      </p:sp>
      <p:sp>
        <p:nvSpPr>
          <p:cNvPr id="8" name="Text Box 4"/>
          <p:cNvSpPr txBox="1">
            <a:spLocks noChangeArrowheads="1"/>
          </p:cNvSpPr>
          <p:nvPr/>
        </p:nvSpPr>
        <p:spPr bwMode="auto">
          <a:xfrm>
            <a:off x="776536" y="2412177"/>
            <a:ext cx="8352928" cy="584775"/>
          </a:xfrm>
          <a:prstGeom prst="rect">
            <a:avLst/>
          </a:prstGeom>
          <a:noFill/>
          <a:ln w="9525">
            <a:noFill/>
            <a:miter lim="800000"/>
            <a:headEnd/>
            <a:tailEnd/>
          </a:ln>
        </p:spPr>
        <p:txBody>
          <a:bodyPr wrap="square">
            <a:spAutoFit/>
          </a:bodyPr>
          <a:lstStyle/>
          <a:p>
            <a:pPr algn="ctr"/>
            <a:r>
              <a:rPr lang="ja-JP" altLang="ja-JP" sz="3200" dirty="0"/>
              <a:t>障害者雇用の現状と課題</a:t>
            </a:r>
            <a:endParaRPr lang="en-US" altLang="ja-JP" sz="3200" dirty="0">
              <a:solidFill>
                <a:srgbClr val="000000"/>
              </a:solidFill>
            </a:endParaRPr>
          </a:p>
        </p:txBody>
      </p:sp>
      <p:sp>
        <p:nvSpPr>
          <p:cNvPr id="7" name="Text Box 4">
            <a:extLst>
              <a:ext uri="{FF2B5EF4-FFF2-40B4-BE49-F238E27FC236}">
                <a16:creationId xmlns:a16="http://schemas.microsoft.com/office/drawing/2014/main" id="{DB8A4048-5E84-4C7E-8E9C-92A8C5CCC600}"/>
              </a:ext>
            </a:extLst>
          </p:cNvPr>
          <p:cNvSpPr txBox="1">
            <a:spLocks noChangeArrowheads="1"/>
          </p:cNvSpPr>
          <p:nvPr/>
        </p:nvSpPr>
        <p:spPr bwMode="auto">
          <a:xfrm>
            <a:off x="2848254" y="5950176"/>
            <a:ext cx="4523052" cy="523220"/>
          </a:xfrm>
          <a:prstGeom prst="rect">
            <a:avLst/>
          </a:prstGeom>
          <a:noFill/>
          <a:ln w="9525">
            <a:noFill/>
            <a:miter lim="800000"/>
            <a:headEnd/>
            <a:tailEnd/>
          </a:ln>
        </p:spPr>
        <p:txBody>
          <a:bodyPr>
            <a:spAutoFit/>
          </a:bodyPr>
          <a:lstStyle/>
          <a:p>
            <a:pPr algn="ctr"/>
            <a:r>
              <a:rPr lang="ja-JP" altLang="en-US" sz="2800" dirty="0">
                <a:solidFill>
                  <a:srgbClr val="000000"/>
                </a:solidFill>
              </a:rPr>
              <a:t>高澤　航</a:t>
            </a:r>
            <a:endParaRPr lang="en-US" altLang="ja-JP" sz="2800" dirty="0">
              <a:solidFill>
                <a:srgbClr val="000000"/>
              </a:solidFill>
            </a:endParaRPr>
          </a:p>
        </p:txBody>
      </p:sp>
    </p:spTree>
    <p:extLst>
      <p:ext uri="{BB962C8B-B14F-4D97-AF65-F5344CB8AC3E}">
        <p14:creationId xmlns:p14="http://schemas.microsoft.com/office/powerpoint/2010/main" val="2033206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9</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1" name="テキスト ボックス 10"/>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ハローワークにおける職業紹介状況</a:t>
            </a:r>
            <a:r>
              <a:rPr kumimoji="1" lang="en-US" altLang="ja-JP" sz="2600" dirty="0">
                <a:latin typeface="+mj-ea"/>
                <a:ea typeface="+mj-ea"/>
              </a:rPr>
              <a:t>(</a:t>
            </a:r>
            <a:r>
              <a:rPr lang="ja-JP" altLang="en-US" sz="2600" dirty="0">
                <a:latin typeface="+mj-ea"/>
                <a:ea typeface="+mj-ea"/>
              </a:rPr>
              <a:t>障害種別）①</a:t>
            </a:r>
            <a:endParaRPr kumimoji="1" lang="en-US" altLang="ja-JP" sz="2600" dirty="0">
              <a:latin typeface="+mj-ea"/>
              <a:ea typeface="+mj-ea"/>
            </a:endParaRPr>
          </a:p>
        </p:txBody>
      </p:sp>
      <p:sp>
        <p:nvSpPr>
          <p:cNvPr id="18" name="正方形/長方形 17"/>
          <p:cNvSpPr/>
          <p:nvPr/>
        </p:nvSpPr>
        <p:spPr>
          <a:xfrm flipV="1">
            <a:off x="0" y="491910"/>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6"/>
          <p:cNvSpPr>
            <a:spLocks noChangeArrowheads="1"/>
          </p:cNvSpPr>
          <p:nvPr/>
        </p:nvSpPr>
        <p:spPr bwMode="auto">
          <a:xfrm>
            <a:off x="6465168" y="678182"/>
            <a:ext cx="2222749" cy="468000"/>
          </a:xfrm>
          <a:prstGeom prst="roundRect">
            <a:avLst>
              <a:gd name="adj" fmla="val 12190"/>
            </a:avLst>
          </a:prstGeom>
          <a:noFill/>
          <a:ln w="28575" cmpd="thickThin" algn="ctr">
            <a:noFill/>
            <a:round/>
            <a:headEnd/>
            <a:tailEnd/>
          </a:ln>
        </p:spPr>
        <p:txBody>
          <a:bodyPr lIns="91429" tIns="45714" rIns="91429" bIns="45714" anchor="ctr"/>
          <a:lstStyle/>
          <a:p>
            <a:pPr algn="ctr">
              <a:lnSpc>
                <a:spcPts val="1900"/>
              </a:lnSpc>
              <a:defRPr/>
            </a:pPr>
            <a:r>
              <a:rPr lang="ja-JP" altLang="en-US" sz="1600" dirty="0">
                <a:solidFill>
                  <a:srgbClr val="000000"/>
                </a:solidFill>
                <a:latin typeface="ＭＳ Ｐゴシック"/>
              </a:rPr>
              <a:t>知的障害者</a:t>
            </a:r>
            <a:endParaRPr lang="en-US" altLang="ja-JP" sz="1600" dirty="0">
              <a:solidFill>
                <a:srgbClr val="000000"/>
              </a:solidFill>
              <a:latin typeface="ＭＳ Ｐゴシック"/>
            </a:endParaRPr>
          </a:p>
        </p:txBody>
      </p:sp>
      <p:sp>
        <p:nvSpPr>
          <p:cNvPr id="20" name="角丸四角形 6"/>
          <p:cNvSpPr>
            <a:spLocks noChangeArrowheads="1"/>
          </p:cNvSpPr>
          <p:nvPr/>
        </p:nvSpPr>
        <p:spPr bwMode="auto">
          <a:xfrm>
            <a:off x="1568624" y="678182"/>
            <a:ext cx="2222749" cy="468000"/>
          </a:xfrm>
          <a:prstGeom prst="roundRect">
            <a:avLst>
              <a:gd name="adj" fmla="val 12190"/>
            </a:avLst>
          </a:prstGeom>
          <a:noFill/>
          <a:ln w="28575" cmpd="thickThin" algn="ctr">
            <a:noFill/>
            <a:round/>
            <a:headEnd/>
            <a:tailEnd/>
          </a:ln>
        </p:spPr>
        <p:txBody>
          <a:bodyPr lIns="91429" tIns="45714" rIns="91429" bIns="45714" anchor="ctr"/>
          <a:lstStyle/>
          <a:p>
            <a:pPr algn="ctr">
              <a:lnSpc>
                <a:spcPts val="1900"/>
              </a:lnSpc>
              <a:defRPr/>
            </a:pPr>
            <a:r>
              <a:rPr lang="ja-JP" altLang="en-US" sz="1600" dirty="0">
                <a:solidFill>
                  <a:srgbClr val="000000"/>
                </a:solidFill>
                <a:latin typeface="ＭＳ Ｐゴシック"/>
              </a:rPr>
              <a:t>身体障害者</a:t>
            </a:r>
            <a:endParaRPr lang="en-US" altLang="ja-JP" sz="1600" dirty="0">
              <a:solidFill>
                <a:srgbClr val="000000"/>
              </a:solidFill>
              <a:latin typeface="ＭＳ Ｐゴシック"/>
            </a:endParaRPr>
          </a:p>
        </p:txBody>
      </p:sp>
      <p:graphicFrame>
        <p:nvGraphicFramePr>
          <p:cNvPr id="21" name="グラフ 20"/>
          <p:cNvGraphicFramePr/>
          <p:nvPr>
            <p:extLst>
              <p:ext uri="{D42A27DB-BD31-4B8C-83A1-F6EECF244321}">
                <p14:modId xmlns:p14="http://schemas.microsoft.com/office/powerpoint/2010/main" val="2030582071"/>
              </p:ext>
            </p:extLst>
          </p:nvPr>
        </p:nvGraphicFramePr>
        <p:xfrm>
          <a:off x="-13854" y="1141006"/>
          <a:ext cx="4953000" cy="5666424"/>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 Box 6"/>
          <p:cNvSpPr txBox="1">
            <a:spLocks noChangeArrowheads="1"/>
          </p:cNvSpPr>
          <p:nvPr/>
        </p:nvSpPr>
        <p:spPr bwMode="auto">
          <a:xfrm>
            <a:off x="1741284" y="3924491"/>
            <a:ext cx="936104" cy="305181"/>
          </a:xfrm>
          <a:prstGeom prst="roundRect">
            <a:avLst>
              <a:gd name="adj" fmla="val 47747"/>
            </a:avLst>
          </a:prstGeom>
          <a:solidFill>
            <a:schemeClr val="accent1">
              <a:lumMod val="60000"/>
              <a:lumOff val="40000"/>
            </a:schemeClr>
          </a:solidFill>
          <a:ln w="9525">
            <a:noFill/>
            <a:miter lim="800000"/>
            <a:headEnd/>
            <a:tailEnd/>
          </a:ln>
        </p:spPr>
        <p:txBody>
          <a:bodyPr wrap="square" lIns="18288" tIns="18288" rIns="18288" bIns="18288" anchor="ctr"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r>
              <a:rPr lang="ja-JP" altLang="en-US" sz="1200" dirty="0">
                <a:solidFill>
                  <a:schemeClr val="bg1"/>
                </a:solidFill>
                <a:latin typeface="ＭＳ ゴシック"/>
                <a:ea typeface="ＭＳ ゴシック"/>
              </a:rPr>
              <a:t>就職件数</a:t>
            </a:r>
          </a:p>
        </p:txBody>
      </p:sp>
      <p:sp>
        <p:nvSpPr>
          <p:cNvPr id="23" name="Text Box 5"/>
          <p:cNvSpPr txBox="1">
            <a:spLocks noChangeArrowheads="1"/>
          </p:cNvSpPr>
          <p:nvPr/>
        </p:nvSpPr>
        <p:spPr bwMode="auto">
          <a:xfrm>
            <a:off x="985388" y="1499045"/>
            <a:ext cx="1692000" cy="298752"/>
          </a:xfrm>
          <a:prstGeom prst="roundRect">
            <a:avLst>
              <a:gd name="adj" fmla="val 44639"/>
            </a:avLst>
          </a:prstGeom>
          <a:solidFill>
            <a:schemeClr val="accent2"/>
          </a:solidFill>
          <a:ln w="9525">
            <a:noFill/>
            <a:miter lim="800000"/>
            <a:headEnd/>
            <a:tailEnd/>
          </a:ln>
        </p:spPr>
        <p:txBody>
          <a:bodyPr wrap="square" lIns="18288" tIns="18288" rIns="18288" bIns="18288" anchor="ctr"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r>
              <a:rPr lang="ja-JP" altLang="en-US" sz="1200" dirty="0">
                <a:solidFill>
                  <a:schemeClr val="bg1"/>
                </a:solidFill>
                <a:latin typeface="ＭＳ ゴシック"/>
                <a:ea typeface="ＭＳ ゴシック"/>
              </a:rPr>
              <a:t>新規求職申込件数</a:t>
            </a:r>
          </a:p>
        </p:txBody>
      </p:sp>
      <p:graphicFrame>
        <p:nvGraphicFramePr>
          <p:cNvPr id="24" name="グラフ 23"/>
          <p:cNvGraphicFramePr/>
          <p:nvPr>
            <p:extLst>
              <p:ext uri="{D42A27DB-BD31-4B8C-83A1-F6EECF244321}">
                <p14:modId xmlns:p14="http://schemas.microsoft.com/office/powerpoint/2010/main" val="895258020"/>
              </p:ext>
            </p:extLst>
          </p:nvPr>
        </p:nvGraphicFramePr>
        <p:xfrm>
          <a:off x="4922605" y="1159686"/>
          <a:ext cx="4969540" cy="5647744"/>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 Box 5"/>
          <p:cNvSpPr txBox="1">
            <a:spLocks noChangeArrowheads="1"/>
          </p:cNvSpPr>
          <p:nvPr/>
        </p:nvSpPr>
        <p:spPr bwMode="auto">
          <a:xfrm>
            <a:off x="5889104" y="1525834"/>
            <a:ext cx="1692000" cy="298800"/>
          </a:xfrm>
          <a:prstGeom prst="roundRect">
            <a:avLst>
              <a:gd name="adj" fmla="val 44639"/>
            </a:avLst>
          </a:prstGeom>
          <a:solidFill>
            <a:schemeClr val="accent2"/>
          </a:solidFill>
          <a:ln w="9525">
            <a:noFill/>
            <a:miter lim="800000"/>
            <a:headEnd/>
            <a:tailEnd/>
          </a:ln>
        </p:spPr>
        <p:txBody>
          <a:bodyPr wrap="none" lIns="18288" tIns="18288" rIns="18288" bIns="18288" anchor="ctr"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r>
              <a:rPr lang="ja-JP" altLang="en-US" sz="1200" dirty="0">
                <a:solidFill>
                  <a:schemeClr val="bg1"/>
                </a:solidFill>
                <a:latin typeface="ＭＳ ゴシック"/>
                <a:ea typeface="ＭＳ ゴシック"/>
              </a:rPr>
              <a:t>新規求職申込件数</a:t>
            </a:r>
          </a:p>
        </p:txBody>
      </p:sp>
      <p:sp>
        <p:nvSpPr>
          <p:cNvPr id="26" name="Text Box 6"/>
          <p:cNvSpPr txBox="1">
            <a:spLocks noChangeArrowheads="1"/>
          </p:cNvSpPr>
          <p:nvPr/>
        </p:nvSpPr>
        <p:spPr bwMode="auto">
          <a:xfrm>
            <a:off x="6033120" y="3935206"/>
            <a:ext cx="936104" cy="283750"/>
          </a:xfrm>
          <a:prstGeom prst="roundRect">
            <a:avLst>
              <a:gd name="adj" fmla="val 38423"/>
            </a:avLst>
          </a:prstGeom>
          <a:solidFill>
            <a:schemeClr val="accent1">
              <a:lumMod val="60000"/>
              <a:lumOff val="40000"/>
            </a:schemeClr>
          </a:solidFill>
          <a:ln w="9525">
            <a:noFill/>
            <a:miter lim="800000"/>
            <a:headEnd/>
            <a:tailEnd/>
          </a:ln>
        </p:spPr>
        <p:txBody>
          <a:bodyPr wrap="square" lIns="18288" tIns="18288" rIns="18288" bIns="18288" anchor="ctr"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r>
              <a:rPr lang="ja-JP" altLang="en-US" sz="1200" dirty="0">
                <a:solidFill>
                  <a:schemeClr val="bg1"/>
                </a:solidFill>
                <a:latin typeface="ＭＳ ゴシック"/>
                <a:ea typeface="ＭＳ ゴシック"/>
              </a:rPr>
              <a:t>就職件数</a:t>
            </a:r>
          </a:p>
        </p:txBody>
      </p:sp>
    </p:spTree>
    <p:extLst>
      <p:ext uri="{BB962C8B-B14F-4D97-AF65-F5344CB8AC3E}">
        <p14:creationId xmlns:p14="http://schemas.microsoft.com/office/powerpoint/2010/main" val="3384272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10</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0" name="角丸四角形 6"/>
          <p:cNvSpPr>
            <a:spLocks noChangeArrowheads="1"/>
          </p:cNvSpPr>
          <p:nvPr/>
        </p:nvSpPr>
        <p:spPr bwMode="auto">
          <a:xfrm>
            <a:off x="1386000" y="764704"/>
            <a:ext cx="2520280" cy="468000"/>
          </a:xfrm>
          <a:prstGeom prst="roundRect">
            <a:avLst>
              <a:gd name="adj" fmla="val 12190"/>
            </a:avLst>
          </a:prstGeom>
          <a:noFill/>
          <a:ln w="28575" cmpd="thickThin" algn="ctr">
            <a:noFill/>
            <a:round/>
            <a:headEnd/>
            <a:tailEnd/>
          </a:ln>
        </p:spPr>
        <p:txBody>
          <a:bodyPr lIns="91429" tIns="45714" rIns="91429" bIns="45714" anchor="ctr"/>
          <a:lstStyle/>
          <a:p>
            <a:pPr algn="ctr">
              <a:lnSpc>
                <a:spcPts val="1900"/>
              </a:lnSpc>
              <a:defRPr/>
            </a:pPr>
            <a:r>
              <a:rPr lang="ja-JP" altLang="en-US" sz="1600" dirty="0">
                <a:solidFill>
                  <a:srgbClr val="000000"/>
                </a:solidFill>
                <a:latin typeface="ＭＳ Ｐゴシック"/>
              </a:rPr>
              <a:t>精神障害者</a:t>
            </a:r>
            <a:endParaRPr lang="en-US" altLang="ja-JP" sz="1600" dirty="0">
              <a:solidFill>
                <a:srgbClr val="000000"/>
              </a:solidFill>
              <a:latin typeface="ＭＳ Ｐゴシック"/>
            </a:endParaRPr>
          </a:p>
        </p:txBody>
      </p:sp>
      <p:sp>
        <p:nvSpPr>
          <p:cNvPr id="21" name="角丸四角形 6"/>
          <p:cNvSpPr>
            <a:spLocks noChangeArrowheads="1"/>
          </p:cNvSpPr>
          <p:nvPr/>
        </p:nvSpPr>
        <p:spPr bwMode="auto">
          <a:xfrm>
            <a:off x="6022075" y="692704"/>
            <a:ext cx="3096344" cy="612000"/>
          </a:xfrm>
          <a:prstGeom prst="roundRect">
            <a:avLst>
              <a:gd name="adj" fmla="val 12190"/>
            </a:avLst>
          </a:prstGeom>
          <a:noFill/>
          <a:ln w="28575" cmpd="thickThin" algn="ctr">
            <a:noFill/>
            <a:round/>
            <a:headEnd/>
            <a:tailEnd/>
          </a:ln>
        </p:spPr>
        <p:txBody>
          <a:bodyPr lIns="91429" tIns="45714" rIns="91429" bIns="45714" anchor="ctr"/>
          <a:lstStyle/>
          <a:p>
            <a:pPr algn="ctr">
              <a:lnSpc>
                <a:spcPts val="1900"/>
              </a:lnSpc>
              <a:defRPr/>
            </a:pPr>
            <a:r>
              <a:rPr lang="ja-JP" altLang="en-US" sz="1600" dirty="0">
                <a:solidFill>
                  <a:srgbClr val="000000"/>
                </a:solidFill>
                <a:latin typeface="ＭＳ Ｐゴシック"/>
              </a:rPr>
              <a:t>その他</a:t>
            </a:r>
            <a:endParaRPr lang="en-US" altLang="ja-JP" sz="1600" dirty="0">
              <a:solidFill>
                <a:srgbClr val="000000"/>
              </a:solidFill>
              <a:latin typeface="ＭＳ Ｐゴシック"/>
            </a:endParaRPr>
          </a:p>
          <a:p>
            <a:pPr algn="ctr">
              <a:lnSpc>
                <a:spcPts val="1900"/>
              </a:lnSpc>
              <a:defRPr/>
            </a:pPr>
            <a:r>
              <a:rPr lang="ja-JP" altLang="en-US" sz="1400" dirty="0">
                <a:solidFill>
                  <a:srgbClr val="000000"/>
                </a:solidFill>
                <a:latin typeface="ＭＳ Ｐゴシック"/>
              </a:rPr>
              <a:t>（発達障害、高次脳機能障害など）</a:t>
            </a:r>
            <a:endParaRPr lang="en-US" altLang="ja-JP" sz="1400" dirty="0">
              <a:solidFill>
                <a:srgbClr val="000000"/>
              </a:solidFill>
              <a:latin typeface="ＭＳ Ｐゴシック"/>
            </a:endParaRPr>
          </a:p>
        </p:txBody>
      </p:sp>
      <p:graphicFrame>
        <p:nvGraphicFramePr>
          <p:cNvPr id="22" name="グラフ 21"/>
          <p:cNvGraphicFramePr/>
          <p:nvPr>
            <p:extLst>
              <p:ext uri="{D42A27DB-BD31-4B8C-83A1-F6EECF244321}">
                <p14:modId xmlns:p14="http://schemas.microsoft.com/office/powerpoint/2010/main" val="1611278967"/>
              </p:ext>
            </p:extLst>
          </p:nvPr>
        </p:nvGraphicFramePr>
        <p:xfrm>
          <a:off x="-87560" y="1232704"/>
          <a:ext cx="5112568" cy="55818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 name="グラフ 24"/>
          <p:cNvGraphicFramePr/>
          <p:nvPr>
            <p:extLst>
              <p:ext uri="{D42A27DB-BD31-4B8C-83A1-F6EECF244321}">
                <p14:modId xmlns:p14="http://schemas.microsoft.com/office/powerpoint/2010/main" val="1505138137"/>
              </p:ext>
            </p:extLst>
          </p:nvPr>
        </p:nvGraphicFramePr>
        <p:xfrm>
          <a:off x="4811717" y="1232704"/>
          <a:ext cx="5025008" cy="5625296"/>
        </p:xfrm>
        <a:graphic>
          <a:graphicData uri="http://schemas.openxmlformats.org/drawingml/2006/chart">
            <c:chart xmlns:c="http://schemas.openxmlformats.org/drawingml/2006/chart" xmlns:r="http://schemas.openxmlformats.org/officeDocument/2006/relationships" r:id="rId4"/>
          </a:graphicData>
        </a:graphic>
      </p:graphicFrame>
      <p:sp>
        <p:nvSpPr>
          <p:cNvPr id="28" name="テキスト ボックス 27"/>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ハローワークにおける職業紹介状況</a:t>
            </a:r>
            <a:r>
              <a:rPr kumimoji="1" lang="en-US" altLang="ja-JP" sz="2600" dirty="0">
                <a:latin typeface="+mj-ea"/>
                <a:ea typeface="+mj-ea"/>
              </a:rPr>
              <a:t>(</a:t>
            </a:r>
            <a:r>
              <a:rPr lang="ja-JP" altLang="en-US" sz="2600" dirty="0">
                <a:latin typeface="+mj-ea"/>
                <a:ea typeface="+mj-ea"/>
              </a:rPr>
              <a:t>障害種別）②</a:t>
            </a:r>
            <a:endParaRPr kumimoji="1" lang="en-US" altLang="ja-JP" sz="2600" dirty="0">
              <a:latin typeface="+mj-ea"/>
              <a:ea typeface="+mj-ea"/>
            </a:endParaRPr>
          </a:p>
        </p:txBody>
      </p:sp>
      <p:sp>
        <p:nvSpPr>
          <p:cNvPr id="29" name="正方形/長方形 28"/>
          <p:cNvSpPr/>
          <p:nvPr/>
        </p:nvSpPr>
        <p:spPr>
          <a:xfrm flipV="1">
            <a:off x="0" y="491910"/>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Text Box 6"/>
          <p:cNvSpPr txBox="1">
            <a:spLocks noChangeArrowheads="1"/>
          </p:cNvSpPr>
          <p:nvPr/>
        </p:nvSpPr>
        <p:spPr bwMode="auto">
          <a:xfrm>
            <a:off x="3224808" y="3679317"/>
            <a:ext cx="936104" cy="305181"/>
          </a:xfrm>
          <a:prstGeom prst="roundRect">
            <a:avLst>
              <a:gd name="adj" fmla="val 47747"/>
            </a:avLst>
          </a:prstGeom>
          <a:solidFill>
            <a:schemeClr val="accent1">
              <a:lumMod val="60000"/>
              <a:lumOff val="40000"/>
            </a:schemeClr>
          </a:solidFill>
          <a:ln w="9525">
            <a:noFill/>
            <a:miter lim="800000"/>
            <a:headEnd/>
            <a:tailEnd/>
          </a:ln>
        </p:spPr>
        <p:txBody>
          <a:bodyPr wrap="square" lIns="18288" tIns="18288" rIns="18288" bIns="18288" anchor="ctr"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r>
              <a:rPr lang="ja-JP" altLang="en-US" sz="1200" dirty="0">
                <a:solidFill>
                  <a:schemeClr val="bg1"/>
                </a:solidFill>
                <a:latin typeface="ＭＳ ゴシック"/>
                <a:ea typeface="ＭＳ ゴシック"/>
              </a:rPr>
              <a:t>就職件数</a:t>
            </a:r>
          </a:p>
        </p:txBody>
      </p:sp>
      <p:sp>
        <p:nvSpPr>
          <p:cNvPr id="31" name="Text Box 5"/>
          <p:cNvSpPr txBox="1">
            <a:spLocks noChangeArrowheads="1"/>
          </p:cNvSpPr>
          <p:nvPr/>
        </p:nvSpPr>
        <p:spPr bwMode="auto">
          <a:xfrm>
            <a:off x="985388" y="2682131"/>
            <a:ext cx="1692000" cy="298752"/>
          </a:xfrm>
          <a:prstGeom prst="roundRect">
            <a:avLst>
              <a:gd name="adj" fmla="val 44639"/>
            </a:avLst>
          </a:prstGeom>
          <a:solidFill>
            <a:schemeClr val="accent2"/>
          </a:solidFill>
          <a:ln w="9525">
            <a:noFill/>
            <a:miter lim="800000"/>
            <a:headEnd/>
            <a:tailEnd/>
          </a:ln>
        </p:spPr>
        <p:txBody>
          <a:bodyPr wrap="square" lIns="18288" tIns="18288" rIns="18288" bIns="18288" anchor="ctr"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r>
              <a:rPr lang="ja-JP" altLang="en-US" sz="1200" dirty="0">
                <a:solidFill>
                  <a:schemeClr val="bg1"/>
                </a:solidFill>
                <a:latin typeface="ＭＳ ゴシック"/>
                <a:ea typeface="ＭＳ ゴシック"/>
              </a:rPr>
              <a:t>新規求職申込件数</a:t>
            </a:r>
          </a:p>
        </p:txBody>
      </p:sp>
      <p:sp>
        <p:nvSpPr>
          <p:cNvPr id="32" name="Text Box 5"/>
          <p:cNvSpPr txBox="1">
            <a:spLocks noChangeArrowheads="1"/>
          </p:cNvSpPr>
          <p:nvPr/>
        </p:nvSpPr>
        <p:spPr bwMode="auto">
          <a:xfrm>
            <a:off x="6048552" y="2682131"/>
            <a:ext cx="1692000" cy="298752"/>
          </a:xfrm>
          <a:prstGeom prst="roundRect">
            <a:avLst>
              <a:gd name="adj" fmla="val 44639"/>
            </a:avLst>
          </a:prstGeom>
          <a:solidFill>
            <a:schemeClr val="accent2"/>
          </a:solidFill>
          <a:ln w="9525">
            <a:noFill/>
            <a:miter lim="800000"/>
            <a:headEnd/>
            <a:tailEnd/>
          </a:ln>
        </p:spPr>
        <p:txBody>
          <a:bodyPr wrap="none" lIns="18288" tIns="18288" rIns="18288" bIns="18288" anchor="ctr"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r>
              <a:rPr lang="ja-JP" altLang="en-US" sz="1200" dirty="0">
                <a:solidFill>
                  <a:schemeClr val="bg1"/>
                </a:solidFill>
                <a:latin typeface="ＭＳ ゴシック"/>
                <a:ea typeface="ＭＳ ゴシック"/>
              </a:rPr>
              <a:t>新規求職申込件数</a:t>
            </a:r>
          </a:p>
        </p:txBody>
      </p:sp>
      <p:sp>
        <p:nvSpPr>
          <p:cNvPr id="33" name="Text Box 6"/>
          <p:cNvSpPr txBox="1">
            <a:spLocks noChangeArrowheads="1"/>
          </p:cNvSpPr>
          <p:nvPr/>
        </p:nvSpPr>
        <p:spPr bwMode="auto">
          <a:xfrm>
            <a:off x="8553400" y="3690032"/>
            <a:ext cx="936104" cy="283750"/>
          </a:xfrm>
          <a:prstGeom prst="roundRect">
            <a:avLst>
              <a:gd name="adj" fmla="val 38423"/>
            </a:avLst>
          </a:prstGeom>
          <a:solidFill>
            <a:schemeClr val="accent1">
              <a:lumMod val="60000"/>
              <a:lumOff val="40000"/>
            </a:schemeClr>
          </a:solidFill>
          <a:ln w="9525">
            <a:noFill/>
            <a:miter lim="800000"/>
            <a:headEnd/>
            <a:tailEnd/>
          </a:ln>
        </p:spPr>
        <p:txBody>
          <a:bodyPr wrap="square" lIns="18288" tIns="18288" rIns="18288" bIns="18288" anchor="ctr"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r>
              <a:rPr lang="ja-JP" altLang="en-US" sz="1200" dirty="0">
                <a:solidFill>
                  <a:schemeClr val="bg1"/>
                </a:solidFill>
                <a:latin typeface="ＭＳ ゴシック"/>
                <a:ea typeface="ＭＳ ゴシック"/>
              </a:rPr>
              <a:t>就職件数</a:t>
            </a:r>
          </a:p>
        </p:txBody>
      </p:sp>
    </p:spTree>
    <p:extLst>
      <p:ext uri="{BB962C8B-B14F-4D97-AF65-F5344CB8AC3E}">
        <p14:creationId xmlns:p14="http://schemas.microsoft.com/office/powerpoint/2010/main" val="3856442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コンテンツ プレースホルダ 7"/>
          <p:cNvGraphicFramePr>
            <a:graphicFrameLocks noGrp="1"/>
          </p:cNvGraphicFramePr>
          <p:nvPr>
            <p:ph sz="half" idx="1"/>
            <p:extLst>
              <p:ext uri="{D42A27DB-BD31-4B8C-83A1-F6EECF244321}">
                <p14:modId xmlns:p14="http://schemas.microsoft.com/office/powerpoint/2010/main" val="4178632349"/>
              </p:ext>
            </p:extLst>
          </p:nvPr>
        </p:nvGraphicFramePr>
        <p:xfrm>
          <a:off x="142416" y="908720"/>
          <a:ext cx="4446494" cy="6093296"/>
        </p:xfrm>
        <a:graphic>
          <a:graphicData uri="http://schemas.openxmlformats.org/drawingml/2006/chart">
            <c:chart xmlns:c="http://schemas.openxmlformats.org/drawingml/2006/chart" xmlns:r="http://schemas.openxmlformats.org/officeDocument/2006/relationships" r:id="rId3"/>
          </a:graphicData>
        </a:graphic>
      </p:graphicFrame>
      <p:sp>
        <p:nvSpPr>
          <p:cNvPr id="9" name="二等辺三角形 8"/>
          <p:cNvSpPr/>
          <p:nvPr/>
        </p:nvSpPr>
        <p:spPr>
          <a:xfrm rot="5400000">
            <a:off x="4368081" y="3500703"/>
            <a:ext cx="1169839" cy="612974"/>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3" name="コンテンツ プレースホルダ 7"/>
          <p:cNvGraphicFramePr>
            <a:graphicFrameLocks noGrp="1"/>
          </p:cNvGraphicFramePr>
          <p:nvPr>
            <p:ph sz="half" idx="1"/>
            <p:extLst>
              <p:ext uri="{D42A27DB-BD31-4B8C-83A1-F6EECF244321}">
                <p14:modId xmlns:p14="http://schemas.microsoft.com/office/powerpoint/2010/main" val="3209921457"/>
              </p:ext>
            </p:extLst>
          </p:nvPr>
        </p:nvGraphicFramePr>
        <p:xfrm>
          <a:off x="5357244" y="908720"/>
          <a:ext cx="4520766" cy="6093296"/>
        </p:xfrm>
        <a:graphic>
          <a:graphicData uri="http://schemas.openxmlformats.org/drawingml/2006/chart">
            <c:chart xmlns:c="http://schemas.openxmlformats.org/drawingml/2006/chart" xmlns:r="http://schemas.openxmlformats.org/officeDocument/2006/relationships" r:id="rId4"/>
          </a:graphicData>
        </a:graphic>
      </p:graphicFrame>
      <p:sp>
        <p:nvSpPr>
          <p:cNvPr id="14" name="テキスト ボックス 1"/>
          <p:cNvSpPr txBox="1"/>
          <p:nvPr/>
        </p:nvSpPr>
        <p:spPr>
          <a:xfrm>
            <a:off x="1496616" y="3717034"/>
            <a:ext cx="1794199" cy="39292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ja-JP" altLang="en-US" sz="2200" dirty="0"/>
              <a:t>全　数</a:t>
            </a:r>
          </a:p>
        </p:txBody>
      </p:sp>
      <p:sp>
        <p:nvSpPr>
          <p:cNvPr id="16" name="テキスト ボックス 1"/>
          <p:cNvSpPr txBox="1"/>
          <p:nvPr/>
        </p:nvSpPr>
        <p:spPr>
          <a:xfrm>
            <a:off x="6679648" y="3717034"/>
            <a:ext cx="1794199" cy="39292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ja-JP" altLang="en-US" sz="2200" dirty="0"/>
              <a:t>全　数</a:t>
            </a:r>
          </a:p>
        </p:txBody>
      </p:sp>
      <p:sp>
        <p:nvSpPr>
          <p:cNvPr id="18" name="テキスト ボックス 17"/>
          <p:cNvSpPr txBox="1"/>
          <p:nvPr/>
        </p:nvSpPr>
        <p:spPr>
          <a:xfrm>
            <a:off x="2768757" y="2708920"/>
            <a:ext cx="1638182" cy="369332"/>
          </a:xfrm>
          <a:prstGeom prst="rect">
            <a:avLst/>
          </a:prstGeom>
          <a:noFill/>
        </p:spPr>
        <p:txBody>
          <a:bodyPr wrap="square" rtlCol="0">
            <a:spAutoFit/>
          </a:bodyPr>
          <a:lstStyle/>
          <a:p>
            <a:r>
              <a:rPr kumimoji="1" lang="ja-JP" altLang="en-US" dirty="0"/>
              <a:t>身体障害者</a:t>
            </a:r>
          </a:p>
        </p:txBody>
      </p:sp>
      <p:sp>
        <p:nvSpPr>
          <p:cNvPr id="27" name="テキスト ボックス 26"/>
          <p:cNvSpPr txBox="1"/>
          <p:nvPr/>
        </p:nvSpPr>
        <p:spPr>
          <a:xfrm>
            <a:off x="0" y="3429000"/>
            <a:ext cx="1638182" cy="369332"/>
          </a:xfrm>
          <a:prstGeom prst="rect">
            <a:avLst/>
          </a:prstGeom>
          <a:noFill/>
        </p:spPr>
        <p:txBody>
          <a:bodyPr wrap="square" rtlCol="0">
            <a:spAutoFit/>
          </a:bodyPr>
          <a:lstStyle/>
          <a:p>
            <a:r>
              <a:rPr lang="ja-JP" altLang="en-US" dirty="0"/>
              <a:t>知的</a:t>
            </a:r>
            <a:r>
              <a:rPr kumimoji="1" lang="ja-JP" altLang="en-US" dirty="0"/>
              <a:t>障害者</a:t>
            </a:r>
          </a:p>
        </p:txBody>
      </p:sp>
      <p:sp>
        <p:nvSpPr>
          <p:cNvPr id="30" name="テキスト ボックス 29"/>
          <p:cNvSpPr txBox="1"/>
          <p:nvPr/>
        </p:nvSpPr>
        <p:spPr>
          <a:xfrm>
            <a:off x="194471" y="1628800"/>
            <a:ext cx="1638182" cy="369332"/>
          </a:xfrm>
          <a:prstGeom prst="rect">
            <a:avLst/>
          </a:prstGeom>
          <a:noFill/>
        </p:spPr>
        <p:txBody>
          <a:bodyPr wrap="square" rtlCol="0">
            <a:spAutoFit/>
          </a:bodyPr>
          <a:lstStyle/>
          <a:p>
            <a:r>
              <a:rPr lang="ja-JP" altLang="en-US" dirty="0"/>
              <a:t>精神</a:t>
            </a:r>
            <a:r>
              <a:rPr kumimoji="1" lang="ja-JP" altLang="en-US" dirty="0"/>
              <a:t>障害者</a:t>
            </a:r>
          </a:p>
        </p:txBody>
      </p:sp>
      <p:sp>
        <p:nvSpPr>
          <p:cNvPr id="33" name="テキスト ボックス 32"/>
          <p:cNvSpPr txBox="1"/>
          <p:nvPr/>
        </p:nvSpPr>
        <p:spPr>
          <a:xfrm>
            <a:off x="2632956" y="1491283"/>
            <a:ext cx="1092121" cy="369332"/>
          </a:xfrm>
          <a:prstGeom prst="rect">
            <a:avLst/>
          </a:prstGeom>
          <a:noFill/>
        </p:spPr>
        <p:txBody>
          <a:bodyPr wrap="square" rtlCol="0">
            <a:spAutoFit/>
          </a:bodyPr>
          <a:lstStyle/>
          <a:p>
            <a:r>
              <a:rPr lang="ja-JP" altLang="en-US" dirty="0"/>
              <a:t>その他</a:t>
            </a:r>
            <a:endParaRPr kumimoji="1" lang="ja-JP" altLang="en-US" dirty="0"/>
          </a:p>
        </p:txBody>
      </p:sp>
      <p:cxnSp>
        <p:nvCxnSpPr>
          <p:cNvPr id="37" name="直線コネクタ 36"/>
          <p:cNvCxnSpPr/>
          <p:nvPr/>
        </p:nvCxnSpPr>
        <p:spPr>
          <a:xfrm flipH="1">
            <a:off x="2349864" y="1787892"/>
            <a:ext cx="390043" cy="36004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p:cNvSpPr txBox="1"/>
          <p:nvPr/>
        </p:nvSpPr>
        <p:spPr>
          <a:xfrm>
            <a:off x="4909458" y="2060848"/>
            <a:ext cx="1638182" cy="369332"/>
          </a:xfrm>
          <a:prstGeom prst="rect">
            <a:avLst/>
          </a:prstGeom>
          <a:noFill/>
        </p:spPr>
        <p:txBody>
          <a:bodyPr wrap="square" rtlCol="0">
            <a:spAutoFit/>
          </a:bodyPr>
          <a:lstStyle/>
          <a:p>
            <a:r>
              <a:rPr lang="ja-JP" altLang="en-US" dirty="0"/>
              <a:t>精神</a:t>
            </a:r>
            <a:r>
              <a:rPr kumimoji="1" lang="ja-JP" altLang="en-US" dirty="0"/>
              <a:t>障害者</a:t>
            </a:r>
          </a:p>
        </p:txBody>
      </p:sp>
      <p:sp>
        <p:nvSpPr>
          <p:cNvPr id="43" name="テキスト ボックス 42"/>
          <p:cNvSpPr txBox="1"/>
          <p:nvPr/>
        </p:nvSpPr>
        <p:spPr>
          <a:xfrm>
            <a:off x="8095812" y="5075892"/>
            <a:ext cx="1638182" cy="369332"/>
          </a:xfrm>
          <a:prstGeom prst="rect">
            <a:avLst/>
          </a:prstGeom>
          <a:noFill/>
        </p:spPr>
        <p:txBody>
          <a:bodyPr wrap="square" rtlCol="0">
            <a:spAutoFit/>
          </a:bodyPr>
          <a:lstStyle/>
          <a:p>
            <a:r>
              <a:rPr lang="ja-JP" altLang="en-US" dirty="0"/>
              <a:t>知的</a:t>
            </a:r>
            <a:r>
              <a:rPr kumimoji="1" lang="ja-JP" altLang="en-US" dirty="0"/>
              <a:t>障害者</a:t>
            </a:r>
          </a:p>
        </p:txBody>
      </p:sp>
      <p:sp>
        <p:nvSpPr>
          <p:cNvPr id="49" name="テキスト ボックス 48"/>
          <p:cNvSpPr txBox="1"/>
          <p:nvPr/>
        </p:nvSpPr>
        <p:spPr>
          <a:xfrm>
            <a:off x="7444196" y="1556792"/>
            <a:ext cx="1092121" cy="369332"/>
          </a:xfrm>
          <a:prstGeom prst="rect">
            <a:avLst/>
          </a:prstGeom>
          <a:noFill/>
        </p:spPr>
        <p:txBody>
          <a:bodyPr wrap="square" rtlCol="0">
            <a:spAutoFit/>
          </a:bodyPr>
          <a:lstStyle/>
          <a:p>
            <a:r>
              <a:rPr lang="ja-JP" altLang="en-US" dirty="0"/>
              <a:t>その他</a:t>
            </a:r>
            <a:endParaRPr kumimoji="1" lang="ja-JP" altLang="en-US" dirty="0"/>
          </a:p>
        </p:txBody>
      </p:sp>
      <p:cxnSp>
        <p:nvCxnSpPr>
          <p:cNvPr id="52" name="直線コネクタ 51"/>
          <p:cNvCxnSpPr/>
          <p:nvPr/>
        </p:nvCxnSpPr>
        <p:spPr>
          <a:xfrm flipH="1">
            <a:off x="7327183" y="1852896"/>
            <a:ext cx="234026" cy="432048"/>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57" name="テキスト ボックス 56"/>
          <p:cNvSpPr txBox="1"/>
          <p:nvPr/>
        </p:nvSpPr>
        <p:spPr>
          <a:xfrm>
            <a:off x="7834233" y="2564904"/>
            <a:ext cx="1638182" cy="369332"/>
          </a:xfrm>
          <a:prstGeom prst="rect">
            <a:avLst/>
          </a:prstGeom>
          <a:noFill/>
        </p:spPr>
        <p:txBody>
          <a:bodyPr wrap="square" rtlCol="0">
            <a:spAutoFit/>
          </a:bodyPr>
          <a:lstStyle/>
          <a:p>
            <a:r>
              <a:rPr kumimoji="1" lang="ja-JP" altLang="en-US" dirty="0"/>
              <a:t>身体障害者</a:t>
            </a:r>
          </a:p>
        </p:txBody>
      </p:sp>
      <p:sp>
        <p:nvSpPr>
          <p:cNvPr id="46" name="テキスト ボックス 1"/>
          <p:cNvSpPr txBox="1"/>
          <p:nvPr/>
        </p:nvSpPr>
        <p:spPr>
          <a:xfrm>
            <a:off x="1610626" y="4149152"/>
            <a:ext cx="1794199" cy="39292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2200" dirty="0"/>
              <a:t>４３，９８７件</a:t>
            </a:r>
          </a:p>
        </p:txBody>
      </p:sp>
      <p:sp>
        <p:nvSpPr>
          <p:cNvPr id="47" name="テキスト ボックス 1"/>
          <p:cNvSpPr txBox="1"/>
          <p:nvPr/>
        </p:nvSpPr>
        <p:spPr>
          <a:xfrm>
            <a:off x="6733654" y="4077291"/>
            <a:ext cx="2106234" cy="39292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2200" dirty="0"/>
              <a:t>９３，２２９件</a:t>
            </a:r>
          </a:p>
        </p:txBody>
      </p:sp>
      <p:sp>
        <p:nvSpPr>
          <p:cNvPr id="48" name="テキスト ボックス 47"/>
          <p:cNvSpPr txBox="1"/>
          <p:nvPr/>
        </p:nvSpPr>
        <p:spPr>
          <a:xfrm>
            <a:off x="3560845" y="3284984"/>
            <a:ext cx="1248139" cy="369332"/>
          </a:xfrm>
          <a:prstGeom prst="rect">
            <a:avLst/>
          </a:prstGeom>
          <a:noFill/>
        </p:spPr>
        <p:txBody>
          <a:bodyPr wrap="square" rtlCol="0">
            <a:spAutoFit/>
          </a:bodyPr>
          <a:lstStyle/>
          <a:p>
            <a:r>
              <a:rPr lang="en-US" altLang="ja-JP" dirty="0">
                <a:latin typeface="+mn-ea"/>
              </a:rPr>
              <a:t>57.9</a:t>
            </a:r>
            <a:r>
              <a:rPr kumimoji="1" lang="ja-JP" altLang="en-US" dirty="0">
                <a:latin typeface="+mn-ea"/>
              </a:rPr>
              <a:t>％</a:t>
            </a:r>
          </a:p>
        </p:txBody>
      </p:sp>
      <p:sp>
        <p:nvSpPr>
          <p:cNvPr id="53" name="テキスト ボックス 52"/>
          <p:cNvSpPr txBox="1"/>
          <p:nvPr/>
        </p:nvSpPr>
        <p:spPr>
          <a:xfrm>
            <a:off x="3120353" y="2996952"/>
            <a:ext cx="1248139" cy="369332"/>
          </a:xfrm>
          <a:prstGeom prst="rect">
            <a:avLst/>
          </a:prstGeom>
          <a:noFill/>
        </p:spPr>
        <p:txBody>
          <a:bodyPr wrap="square" rtlCol="0">
            <a:spAutoFit/>
          </a:bodyPr>
          <a:lstStyle/>
          <a:p>
            <a:r>
              <a:rPr kumimoji="1" lang="en-US" altLang="ja-JP" dirty="0">
                <a:latin typeface="+mn-ea"/>
              </a:rPr>
              <a:t>25,490</a:t>
            </a:r>
            <a:r>
              <a:rPr kumimoji="1" lang="ja-JP" altLang="en-US" dirty="0">
                <a:latin typeface="+mn-ea"/>
              </a:rPr>
              <a:t>件</a:t>
            </a:r>
          </a:p>
        </p:txBody>
      </p:sp>
      <p:sp>
        <p:nvSpPr>
          <p:cNvPr id="54" name="テキスト ボックス 53"/>
          <p:cNvSpPr txBox="1"/>
          <p:nvPr/>
        </p:nvSpPr>
        <p:spPr>
          <a:xfrm>
            <a:off x="312041" y="4005064"/>
            <a:ext cx="1248139" cy="369332"/>
          </a:xfrm>
          <a:prstGeom prst="rect">
            <a:avLst/>
          </a:prstGeom>
          <a:noFill/>
        </p:spPr>
        <p:txBody>
          <a:bodyPr wrap="square" rtlCol="0">
            <a:spAutoFit/>
          </a:bodyPr>
          <a:lstStyle/>
          <a:p>
            <a:r>
              <a:rPr lang="en-US" altLang="ja-JP" dirty="0">
                <a:latin typeface="+mn-ea"/>
              </a:rPr>
              <a:t>26.0</a:t>
            </a:r>
            <a:r>
              <a:rPr kumimoji="1" lang="ja-JP" altLang="en-US" dirty="0">
                <a:latin typeface="+mn-ea"/>
              </a:rPr>
              <a:t>％</a:t>
            </a:r>
          </a:p>
        </p:txBody>
      </p:sp>
      <p:sp>
        <p:nvSpPr>
          <p:cNvPr id="55" name="テキスト ボックス 54"/>
          <p:cNvSpPr txBox="1"/>
          <p:nvPr/>
        </p:nvSpPr>
        <p:spPr>
          <a:xfrm>
            <a:off x="78015" y="3717032"/>
            <a:ext cx="1248139" cy="369332"/>
          </a:xfrm>
          <a:prstGeom prst="rect">
            <a:avLst/>
          </a:prstGeom>
          <a:noFill/>
        </p:spPr>
        <p:txBody>
          <a:bodyPr wrap="square" rtlCol="0">
            <a:spAutoFit/>
          </a:bodyPr>
          <a:lstStyle/>
          <a:p>
            <a:r>
              <a:rPr lang="en-US" altLang="ja-JP" dirty="0">
                <a:latin typeface="+mn-ea"/>
              </a:rPr>
              <a:t>11,441</a:t>
            </a:r>
            <a:r>
              <a:rPr kumimoji="1" lang="ja-JP" altLang="en-US" dirty="0">
                <a:latin typeface="+mn-ea"/>
              </a:rPr>
              <a:t>件</a:t>
            </a:r>
          </a:p>
        </p:txBody>
      </p:sp>
      <p:sp>
        <p:nvSpPr>
          <p:cNvPr id="56" name="テキスト ボックス 55"/>
          <p:cNvSpPr txBox="1"/>
          <p:nvPr/>
        </p:nvSpPr>
        <p:spPr>
          <a:xfrm>
            <a:off x="56457" y="2123564"/>
            <a:ext cx="1326147" cy="369332"/>
          </a:xfrm>
          <a:prstGeom prst="rect">
            <a:avLst/>
          </a:prstGeom>
          <a:noFill/>
        </p:spPr>
        <p:txBody>
          <a:bodyPr wrap="square" rtlCol="0">
            <a:spAutoFit/>
          </a:bodyPr>
          <a:lstStyle/>
          <a:p>
            <a:r>
              <a:rPr lang="en-US" altLang="ja-JP" dirty="0">
                <a:latin typeface="+mn-ea"/>
              </a:rPr>
              <a:t>15.3</a:t>
            </a:r>
            <a:r>
              <a:rPr kumimoji="1" lang="ja-JP" altLang="en-US" dirty="0">
                <a:latin typeface="+mn-ea"/>
              </a:rPr>
              <a:t>％</a:t>
            </a:r>
          </a:p>
        </p:txBody>
      </p:sp>
      <p:sp>
        <p:nvSpPr>
          <p:cNvPr id="60" name="テキスト ボックス 59"/>
          <p:cNvSpPr txBox="1"/>
          <p:nvPr/>
        </p:nvSpPr>
        <p:spPr>
          <a:xfrm>
            <a:off x="248477" y="1844824"/>
            <a:ext cx="1248139" cy="369332"/>
          </a:xfrm>
          <a:prstGeom prst="rect">
            <a:avLst/>
          </a:prstGeom>
          <a:noFill/>
        </p:spPr>
        <p:txBody>
          <a:bodyPr wrap="square" rtlCol="0">
            <a:spAutoFit/>
          </a:bodyPr>
          <a:lstStyle/>
          <a:p>
            <a:pPr algn="l"/>
            <a:r>
              <a:rPr lang="en-US" altLang="ja-JP" dirty="0">
                <a:latin typeface="+mn-ea"/>
              </a:rPr>
              <a:t>6,739</a:t>
            </a:r>
            <a:r>
              <a:rPr kumimoji="1" lang="ja-JP" altLang="en-US" dirty="0">
                <a:latin typeface="+mn-ea"/>
              </a:rPr>
              <a:t>件</a:t>
            </a:r>
          </a:p>
        </p:txBody>
      </p:sp>
      <p:sp>
        <p:nvSpPr>
          <p:cNvPr id="61" name="テキスト ボックス 60"/>
          <p:cNvSpPr txBox="1"/>
          <p:nvPr/>
        </p:nvSpPr>
        <p:spPr>
          <a:xfrm>
            <a:off x="3517571" y="1744449"/>
            <a:ext cx="1326147" cy="369332"/>
          </a:xfrm>
          <a:prstGeom prst="rect">
            <a:avLst/>
          </a:prstGeom>
          <a:noFill/>
        </p:spPr>
        <p:txBody>
          <a:bodyPr wrap="square" rtlCol="0">
            <a:spAutoFit/>
          </a:bodyPr>
          <a:lstStyle/>
          <a:p>
            <a:r>
              <a:rPr lang="en-US" altLang="ja-JP" dirty="0">
                <a:latin typeface="+mn-ea"/>
              </a:rPr>
              <a:t>0.7</a:t>
            </a:r>
            <a:r>
              <a:rPr kumimoji="1" lang="ja-JP" altLang="en-US" dirty="0">
                <a:latin typeface="+mn-ea"/>
              </a:rPr>
              <a:t>％</a:t>
            </a:r>
          </a:p>
        </p:txBody>
      </p:sp>
      <p:sp>
        <p:nvSpPr>
          <p:cNvPr id="62" name="テキスト ボックス 61"/>
          <p:cNvSpPr txBox="1"/>
          <p:nvPr/>
        </p:nvSpPr>
        <p:spPr>
          <a:xfrm>
            <a:off x="3368893" y="1470270"/>
            <a:ext cx="1248139" cy="369332"/>
          </a:xfrm>
          <a:prstGeom prst="rect">
            <a:avLst/>
          </a:prstGeom>
          <a:noFill/>
        </p:spPr>
        <p:txBody>
          <a:bodyPr wrap="square" rtlCol="0">
            <a:spAutoFit/>
          </a:bodyPr>
          <a:lstStyle/>
          <a:p>
            <a:r>
              <a:rPr lang="en-US" altLang="ja-JP" dirty="0">
                <a:latin typeface="+mn-ea"/>
              </a:rPr>
              <a:t>317</a:t>
            </a:r>
            <a:r>
              <a:rPr kumimoji="1" lang="ja-JP" altLang="en-US" dirty="0">
                <a:latin typeface="+mn-ea"/>
              </a:rPr>
              <a:t>件</a:t>
            </a:r>
          </a:p>
        </p:txBody>
      </p:sp>
      <p:sp>
        <p:nvSpPr>
          <p:cNvPr id="63" name="テキスト ボックス 62"/>
          <p:cNvSpPr txBox="1"/>
          <p:nvPr/>
        </p:nvSpPr>
        <p:spPr>
          <a:xfrm>
            <a:off x="4985017" y="2605916"/>
            <a:ext cx="1326147" cy="369332"/>
          </a:xfrm>
          <a:prstGeom prst="rect">
            <a:avLst/>
          </a:prstGeom>
          <a:noFill/>
        </p:spPr>
        <p:txBody>
          <a:bodyPr wrap="square" rtlCol="0">
            <a:spAutoFit/>
          </a:bodyPr>
          <a:lstStyle/>
          <a:p>
            <a:r>
              <a:rPr lang="en-US" altLang="ja-JP" dirty="0">
                <a:latin typeface="+mn-ea"/>
              </a:rPr>
              <a:t>44.4</a:t>
            </a:r>
            <a:r>
              <a:rPr kumimoji="1" lang="ja-JP" altLang="en-US" dirty="0">
                <a:latin typeface="+mn-ea"/>
              </a:rPr>
              <a:t>％</a:t>
            </a:r>
          </a:p>
        </p:txBody>
      </p:sp>
      <p:sp>
        <p:nvSpPr>
          <p:cNvPr id="64" name="テキスト ボックス 63"/>
          <p:cNvSpPr txBox="1"/>
          <p:nvPr/>
        </p:nvSpPr>
        <p:spPr>
          <a:xfrm>
            <a:off x="4953556" y="2348880"/>
            <a:ext cx="1248139" cy="369332"/>
          </a:xfrm>
          <a:prstGeom prst="rect">
            <a:avLst/>
          </a:prstGeom>
          <a:noFill/>
        </p:spPr>
        <p:txBody>
          <a:bodyPr wrap="square" rtlCol="0">
            <a:spAutoFit/>
          </a:bodyPr>
          <a:lstStyle/>
          <a:p>
            <a:r>
              <a:rPr lang="en-US" altLang="ja-JP" dirty="0">
                <a:latin typeface="+mn-ea"/>
              </a:rPr>
              <a:t>41,367</a:t>
            </a:r>
            <a:r>
              <a:rPr kumimoji="1" lang="ja-JP" altLang="en-US" dirty="0">
                <a:latin typeface="+mn-ea"/>
              </a:rPr>
              <a:t>件</a:t>
            </a:r>
          </a:p>
        </p:txBody>
      </p:sp>
      <p:sp>
        <p:nvSpPr>
          <p:cNvPr id="65" name="テキスト ボックス 64"/>
          <p:cNvSpPr txBox="1"/>
          <p:nvPr/>
        </p:nvSpPr>
        <p:spPr>
          <a:xfrm>
            <a:off x="8407854" y="5651956"/>
            <a:ext cx="1248139" cy="369332"/>
          </a:xfrm>
          <a:prstGeom prst="rect">
            <a:avLst/>
          </a:prstGeom>
          <a:noFill/>
        </p:spPr>
        <p:txBody>
          <a:bodyPr wrap="square" rtlCol="0">
            <a:spAutoFit/>
          </a:bodyPr>
          <a:lstStyle/>
          <a:p>
            <a:r>
              <a:rPr kumimoji="1" lang="en-US" altLang="ja-JP" dirty="0">
                <a:latin typeface="+mn-ea"/>
              </a:rPr>
              <a:t>21.8</a:t>
            </a:r>
            <a:r>
              <a:rPr kumimoji="1" lang="ja-JP" altLang="en-US" dirty="0">
                <a:latin typeface="+mn-ea"/>
              </a:rPr>
              <a:t>％</a:t>
            </a:r>
          </a:p>
        </p:txBody>
      </p:sp>
      <p:sp>
        <p:nvSpPr>
          <p:cNvPr id="66" name="テキスト ボックス 65"/>
          <p:cNvSpPr txBox="1"/>
          <p:nvPr/>
        </p:nvSpPr>
        <p:spPr>
          <a:xfrm>
            <a:off x="8173828" y="5363924"/>
            <a:ext cx="1248139" cy="369332"/>
          </a:xfrm>
          <a:prstGeom prst="rect">
            <a:avLst/>
          </a:prstGeom>
          <a:noFill/>
        </p:spPr>
        <p:txBody>
          <a:bodyPr wrap="square" rtlCol="0">
            <a:spAutoFit/>
          </a:bodyPr>
          <a:lstStyle/>
          <a:p>
            <a:r>
              <a:rPr lang="en-US" altLang="ja-JP" dirty="0">
                <a:latin typeface="+mn-ea"/>
              </a:rPr>
              <a:t>20,342</a:t>
            </a:r>
            <a:r>
              <a:rPr kumimoji="1" lang="ja-JP" altLang="en-US" dirty="0">
                <a:latin typeface="+mn-ea"/>
              </a:rPr>
              <a:t>件</a:t>
            </a:r>
          </a:p>
        </p:txBody>
      </p:sp>
      <p:sp>
        <p:nvSpPr>
          <p:cNvPr id="67" name="テキスト ボックス 66"/>
          <p:cNvSpPr txBox="1"/>
          <p:nvPr/>
        </p:nvSpPr>
        <p:spPr>
          <a:xfrm>
            <a:off x="8551863" y="1772816"/>
            <a:ext cx="1326147" cy="369332"/>
          </a:xfrm>
          <a:prstGeom prst="rect">
            <a:avLst/>
          </a:prstGeom>
          <a:noFill/>
        </p:spPr>
        <p:txBody>
          <a:bodyPr wrap="square" rtlCol="0">
            <a:spAutoFit/>
          </a:bodyPr>
          <a:lstStyle/>
          <a:p>
            <a:r>
              <a:rPr lang="en-US" altLang="ja-JP" dirty="0">
                <a:latin typeface="+mn-ea"/>
              </a:rPr>
              <a:t>4.9</a:t>
            </a:r>
            <a:r>
              <a:rPr kumimoji="1" lang="ja-JP" altLang="en-US" dirty="0">
                <a:latin typeface="+mn-ea"/>
              </a:rPr>
              <a:t>％</a:t>
            </a:r>
          </a:p>
        </p:txBody>
      </p:sp>
      <p:sp>
        <p:nvSpPr>
          <p:cNvPr id="68" name="テキスト ボックス 67"/>
          <p:cNvSpPr txBox="1"/>
          <p:nvPr/>
        </p:nvSpPr>
        <p:spPr>
          <a:xfrm>
            <a:off x="8225383" y="1547500"/>
            <a:ext cx="1248139" cy="369332"/>
          </a:xfrm>
          <a:prstGeom prst="rect">
            <a:avLst/>
          </a:prstGeom>
          <a:noFill/>
        </p:spPr>
        <p:txBody>
          <a:bodyPr wrap="square" rtlCol="0">
            <a:spAutoFit/>
          </a:bodyPr>
          <a:lstStyle/>
          <a:p>
            <a:r>
              <a:rPr lang="en-US" altLang="ja-JP" dirty="0">
                <a:latin typeface="+mn-ea"/>
              </a:rPr>
              <a:t>4,580</a:t>
            </a:r>
            <a:r>
              <a:rPr kumimoji="1" lang="ja-JP" altLang="en-US" dirty="0">
                <a:latin typeface="+mn-ea"/>
              </a:rPr>
              <a:t>件</a:t>
            </a:r>
          </a:p>
        </p:txBody>
      </p:sp>
      <p:sp>
        <p:nvSpPr>
          <p:cNvPr id="69" name="テキスト ボックス 68"/>
          <p:cNvSpPr txBox="1"/>
          <p:nvPr/>
        </p:nvSpPr>
        <p:spPr>
          <a:xfrm>
            <a:off x="8629878" y="3140968"/>
            <a:ext cx="1248139" cy="369332"/>
          </a:xfrm>
          <a:prstGeom prst="rect">
            <a:avLst/>
          </a:prstGeom>
          <a:noFill/>
        </p:spPr>
        <p:txBody>
          <a:bodyPr wrap="square" rtlCol="0">
            <a:spAutoFit/>
          </a:bodyPr>
          <a:lstStyle/>
          <a:p>
            <a:r>
              <a:rPr lang="en-US" altLang="ja-JP" dirty="0">
                <a:latin typeface="+mn-ea"/>
              </a:rPr>
              <a:t>28.9</a:t>
            </a:r>
            <a:r>
              <a:rPr kumimoji="1" lang="ja-JP" altLang="en-US" dirty="0">
                <a:latin typeface="+mn-ea"/>
              </a:rPr>
              <a:t>％</a:t>
            </a:r>
          </a:p>
        </p:txBody>
      </p:sp>
      <p:sp>
        <p:nvSpPr>
          <p:cNvPr id="70" name="テキスト ボックス 69"/>
          <p:cNvSpPr txBox="1"/>
          <p:nvPr/>
        </p:nvSpPr>
        <p:spPr>
          <a:xfrm>
            <a:off x="8185828" y="2852936"/>
            <a:ext cx="1248139" cy="369332"/>
          </a:xfrm>
          <a:prstGeom prst="rect">
            <a:avLst/>
          </a:prstGeom>
          <a:noFill/>
        </p:spPr>
        <p:txBody>
          <a:bodyPr wrap="square" rtlCol="0">
            <a:spAutoFit/>
          </a:bodyPr>
          <a:lstStyle/>
          <a:p>
            <a:r>
              <a:rPr lang="en-US" altLang="ja-JP" dirty="0">
                <a:latin typeface="+mn-ea"/>
              </a:rPr>
              <a:t>26,940</a:t>
            </a:r>
            <a:r>
              <a:rPr kumimoji="1" lang="ja-JP" altLang="en-US" dirty="0">
                <a:latin typeface="+mn-ea"/>
              </a:rPr>
              <a:t>件</a:t>
            </a:r>
          </a:p>
        </p:txBody>
      </p:sp>
      <p:sp>
        <p:nvSpPr>
          <p:cNvPr id="41"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11</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5" name="角丸四角形 44"/>
          <p:cNvSpPr/>
          <p:nvPr/>
        </p:nvSpPr>
        <p:spPr>
          <a:xfrm>
            <a:off x="992560" y="908720"/>
            <a:ext cx="2574286" cy="432048"/>
          </a:xfrm>
          <a:prstGeom prst="roundRect">
            <a:avLst>
              <a:gd name="adj" fmla="val 482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ＭＳ Ｐゴシック" panose="020B0600070205080204" pitchFamily="50" charset="-128"/>
                <a:ea typeface="ＭＳ Ｐゴシック" panose="020B0600070205080204" pitchFamily="50" charset="-128"/>
              </a:rPr>
              <a:t>平成</a:t>
            </a:r>
            <a:r>
              <a:rPr kumimoji="1" lang="en-US" altLang="ja-JP" dirty="0">
                <a:solidFill>
                  <a:schemeClr val="tx1"/>
                </a:solidFill>
                <a:latin typeface="ＭＳ Ｐゴシック" panose="020B0600070205080204" pitchFamily="50" charset="-128"/>
                <a:ea typeface="ＭＳ Ｐゴシック" panose="020B0600070205080204" pitchFamily="50" charset="-128"/>
              </a:rPr>
              <a:t>18</a:t>
            </a:r>
            <a:r>
              <a:rPr lang="ja-JP" altLang="en-US" dirty="0">
                <a:solidFill>
                  <a:schemeClr val="tx1"/>
                </a:solidFill>
                <a:latin typeface="ＭＳ Ｐゴシック" panose="020B0600070205080204" pitchFamily="50" charset="-128"/>
                <a:ea typeface="ＭＳ Ｐゴシック" panose="020B0600070205080204" pitchFamily="50" charset="-128"/>
              </a:rPr>
              <a:t>年度</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
        <p:nvSpPr>
          <p:cNvPr id="50" name="角丸四角形 49"/>
          <p:cNvSpPr/>
          <p:nvPr/>
        </p:nvSpPr>
        <p:spPr>
          <a:xfrm>
            <a:off x="6353169" y="908720"/>
            <a:ext cx="2574286" cy="432048"/>
          </a:xfrm>
          <a:prstGeom prst="roundRect">
            <a:avLst>
              <a:gd name="adj" fmla="val 482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ＭＳ Ｐゴシック" panose="020B0600070205080204" pitchFamily="50" charset="-128"/>
                <a:ea typeface="ＭＳ Ｐゴシック" panose="020B0600070205080204" pitchFamily="50" charset="-128"/>
              </a:rPr>
              <a:t>平成</a:t>
            </a:r>
            <a:r>
              <a:rPr kumimoji="1" lang="en-US" altLang="ja-JP" dirty="0">
                <a:solidFill>
                  <a:schemeClr val="tx1"/>
                </a:solidFill>
                <a:latin typeface="ＭＳ Ｐゴシック" panose="020B0600070205080204" pitchFamily="50" charset="-128"/>
                <a:ea typeface="ＭＳ Ｐゴシック" panose="020B0600070205080204" pitchFamily="50" charset="-128"/>
              </a:rPr>
              <a:t>28</a:t>
            </a:r>
            <a:r>
              <a:rPr kumimoji="1" lang="ja-JP" altLang="en-US" dirty="0">
                <a:solidFill>
                  <a:schemeClr val="tx1"/>
                </a:solidFill>
                <a:latin typeface="ＭＳ Ｐゴシック" panose="020B0600070205080204" pitchFamily="50" charset="-128"/>
                <a:ea typeface="ＭＳ Ｐゴシック" panose="020B0600070205080204" pitchFamily="50" charset="-128"/>
              </a:rPr>
              <a:t>年度</a:t>
            </a:r>
          </a:p>
        </p:txBody>
      </p:sp>
      <p:sp>
        <p:nvSpPr>
          <p:cNvPr id="59" name="テキスト ボックス 58"/>
          <p:cNvSpPr txBox="1"/>
          <p:nvPr/>
        </p:nvSpPr>
        <p:spPr>
          <a:xfrm>
            <a:off x="0" y="0"/>
            <a:ext cx="9906000" cy="492443"/>
          </a:xfrm>
          <a:prstGeom prst="rect">
            <a:avLst/>
          </a:prstGeom>
          <a:noFill/>
        </p:spPr>
        <p:txBody>
          <a:bodyPr wrap="square" rtlCol="0">
            <a:spAutoFit/>
          </a:bodyPr>
          <a:lstStyle/>
          <a:p>
            <a:pPr algn="ctr"/>
            <a:r>
              <a:rPr lang="ja-JP" altLang="en-US" sz="2600" dirty="0">
                <a:latin typeface="+mj-ea"/>
                <a:ea typeface="+mj-ea"/>
              </a:rPr>
              <a:t>ハローワークにおける職業紹介状況（就職件数）</a:t>
            </a:r>
          </a:p>
        </p:txBody>
      </p:sp>
      <p:sp>
        <p:nvSpPr>
          <p:cNvPr id="71" name="正方形/長方形 70"/>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98304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角丸四角形 48"/>
          <p:cNvSpPr/>
          <p:nvPr/>
        </p:nvSpPr>
        <p:spPr>
          <a:xfrm>
            <a:off x="52823" y="1213461"/>
            <a:ext cx="9792000" cy="5544000"/>
          </a:xfrm>
          <a:prstGeom prst="roundRect">
            <a:avLst>
              <a:gd name="adj" fmla="val 370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spcBef>
                <a:spcPts val="0"/>
              </a:spcBef>
              <a:spcAft>
                <a:spcPts val="0"/>
              </a:spcAft>
              <a:defRPr/>
            </a:pPr>
            <a:endParaRPr lang="ja-JP" altLang="en-US" sz="1200">
              <a:solidFill>
                <a:srgbClr val="FFFFFF"/>
              </a:solidFill>
            </a:endParaRPr>
          </a:p>
        </p:txBody>
      </p:sp>
      <p:sp>
        <p:nvSpPr>
          <p:cNvPr id="2081" name="Text Box 29"/>
          <p:cNvSpPr txBox="1">
            <a:spLocks noChangeArrowheads="1"/>
          </p:cNvSpPr>
          <p:nvPr/>
        </p:nvSpPr>
        <p:spPr bwMode="auto">
          <a:xfrm>
            <a:off x="200473" y="1370016"/>
            <a:ext cx="9540000" cy="760315"/>
          </a:xfrm>
          <a:prstGeom prst="rect">
            <a:avLst/>
          </a:prstGeom>
          <a:noFill/>
          <a:ln w="9525">
            <a:solidFill>
              <a:schemeClr val="tx1"/>
            </a:solidFill>
            <a:miter lim="800000"/>
            <a:headEnd/>
            <a:tailEnd/>
          </a:ln>
        </p:spPr>
        <p:txBody>
          <a:bodyPr lIns="0" tIns="45713" rIns="91424" bIns="45713" anchor="ctr"/>
          <a:lstStyle/>
          <a:p>
            <a:pPr marL="1430265">
              <a:spcBef>
                <a:spcPct val="50000"/>
              </a:spcBef>
              <a:defRPr/>
            </a:pPr>
            <a:r>
              <a:rPr lang="ja-JP" altLang="en-US" sz="1400" b="1" dirty="0">
                <a:solidFill>
                  <a:srgbClr val="000000"/>
                </a:solidFill>
                <a:latin typeface="Times New Roman" pitchFamily="18" charset="0"/>
              </a:rPr>
              <a:t>① 特別支援学校から一般企業への就職が</a:t>
            </a:r>
            <a:r>
              <a:rPr lang="ja-JP" altLang="en-US" sz="1400" b="1" dirty="0">
                <a:solidFill>
                  <a:schemeClr val="accent2"/>
                </a:solidFill>
                <a:latin typeface="Times New Roman" pitchFamily="18" charset="0"/>
              </a:rPr>
              <a:t>約 ２９</a:t>
            </a:r>
            <a:r>
              <a:rPr lang="en-US" altLang="ja-JP" sz="1400" b="1" dirty="0">
                <a:solidFill>
                  <a:schemeClr val="accent2"/>
                </a:solidFill>
                <a:latin typeface="Times New Roman" pitchFamily="18" charset="0"/>
              </a:rPr>
              <a:t>.</a:t>
            </a:r>
            <a:r>
              <a:rPr lang="ja-JP" altLang="en-US" sz="1400" b="1" dirty="0">
                <a:solidFill>
                  <a:schemeClr val="accent2"/>
                </a:solidFill>
                <a:latin typeface="Times New Roman" pitchFamily="18" charset="0"/>
              </a:rPr>
              <a:t>４％</a:t>
            </a:r>
            <a:r>
              <a:rPr lang="ja-JP" altLang="en-US" sz="1400" b="1" dirty="0">
                <a:solidFill>
                  <a:srgbClr val="FF0000"/>
                </a:solidFill>
                <a:latin typeface="Times New Roman" pitchFamily="18" charset="0"/>
              </a:rPr>
              <a:t>　</a:t>
            </a:r>
            <a:r>
              <a:rPr lang="ja-JP" altLang="en-US" sz="1400" b="1" dirty="0">
                <a:latin typeface="Times New Roman" pitchFamily="18" charset="0"/>
              </a:rPr>
              <a:t>就労系</a:t>
            </a:r>
            <a:r>
              <a:rPr lang="ja-JP" altLang="en-US" sz="1400" b="1" dirty="0">
                <a:solidFill>
                  <a:srgbClr val="000000"/>
                </a:solidFill>
                <a:latin typeface="Times New Roman" pitchFamily="18" charset="0"/>
              </a:rPr>
              <a:t>障害福祉サービスの利用が</a:t>
            </a:r>
            <a:r>
              <a:rPr lang="ja-JP" altLang="en-US" sz="1400" b="1" dirty="0">
                <a:solidFill>
                  <a:schemeClr val="accent2"/>
                </a:solidFill>
                <a:latin typeface="Times New Roman" pitchFamily="18" charset="0"/>
              </a:rPr>
              <a:t>約 ２７</a:t>
            </a:r>
            <a:r>
              <a:rPr lang="en-US" altLang="ja-JP" sz="1400" b="1" dirty="0">
                <a:solidFill>
                  <a:schemeClr val="accent2"/>
                </a:solidFill>
                <a:latin typeface="Times New Roman" pitchFamily="18" charset="0"/>
              </a:rPr>
              <a:t>.</a:t>
            </a:r>
            <a:r>
              <a:rPr lang="ja-JP" altLang="en-US" sz="1400" b="1" dirty="0">
                <a:solidFill>
                  <a:schemeClr val="accent2"/>
                </a:solidFill>
                <a:latin typeface="Times New Roman" pitchFamily="18" charset="0"/>
              </a:rPr>
              <a:t>２％ </a:t>
            </a:r>
            <a:r>
              <a:rPr lang="ja-JP" altLang="en-US" sz="1500" b="1" dirty="0">
                <a:solidFill>
                  <a:schemeClr val="accent2"/>
                </a:solidFill>
                <a:latin typeface="Times New Roman" pitchFamily="18" charset="0"/>
              </a:rPr>
              <a:t>　</a:t>
            </a:r>
          </a:p>
          <a:p>
            <a:pPr marL="1430265">
              <a:defRPr/>
            </a:pPr>
            <a:r>
              <a:rPr lang="ja-JP" altLang="en-US" sz="1400" b="1" dirty="0">
                <a:solidFill>
                  <a:srgbClr val="000000"/>
                </a:solidFill>
                <a:latin typeface="ＭＳ Ｐゴシック" charset="-128"/>
              </a:rPr>
              <a:t>② 障害福祉サービスから一般企業への就職が</a:t>
            </a:r>
            <a:r>
              <a:rPr lang="ja-JP" altLang="en-US" sz="1400" b="1" dirty="0">
                <a:solidFill>
                  <a:schemeClr val="accent2"/>
                </a:solidFill>
                <a:latin typeface="ＭＳ Ｐゴシック" charset="-128"/>
              </a:rPr>
              <a:t>年間 １．３ ％（Ｈ１５）　→　４．１％（Ｈ２７）</a:t>
            </a:r>
            <a:endParaRPr lang="en-US" altLang="ja-JP" sz="1400" b="1" dirty="0">
              <a:solidFill>
                <a:schemeClr val="accent2"/>
              </a:solidFill>
              <a:latin typeface="ＭＳ Ｐゴシック" charset="-128"/>
            </a:endParaRPr>
          </a:p>
          <a:p>
            <a:pPr marL="1339781">
              <a:lnSpc>
                <a:spcPts val="1600"/>
              </a:lnSpc>
              <a:defRPr/>
            </a:pPr>
            <a:r>
              <a:rPr lang="ja-JP" altLang="en-US" sz="1500" b="1" dirty="0">
                <a:solidFill>
                  <a:srgbClr val="FF0000"/>
                </a:solidFill>
                <a:latin typeface="ＭＳ Ｐゴシック" charset="-128"/>
              </a:rPr>
              <a:t>　　　　　　　　　　　　　　　　　　　　　　　　　　　　　　　　　　　　　　　　　</a:t>
            </a:r>
            <a:r>
              <a:rPr lang="ja-JP" altLang="en-US" sz="1200" b="1" dirty="0">
                <a:solidFill>
                  <a:srgbClr val="FF0000"/>
                </a:solidFill>
                <a:latin typeface="ＭＳ Ｐゴシック" charset="-128"/>
              </a:rPr>
              <a:t>　</a:t>
            </a:r>
            <a:r>
              <a:rPr lang="en-US" altLang="ja-JP" sz="1200" b="1" dirty="0">
                <a:solidFill>
                  <a:schemeClr val="accent2"/>
                </a:solidFill>
                <a:latin typeface="ＭＳ Ｐゴシック" charset="-128"/>
              </a:rPr>
              <a:t>※</a:t>
            </a:r>
            <a:r>
              <a:rPr lang="ja-JP" altLang="en-US" sz="1200" b="1" dirty="0">
                <a:solidFill>
                  <a:schemeClr val="accent2"/>
                </a:solidFill>
                <a:latin typeface="ＭＳ Ｐゴシック" charset="-128"/>
              </a:rPr>
              <a:t>就労移行支援からは２２．４％</a:t>
            </a:r>
            <a:r>
              <a:rPr lang="ja-JP" altLang="en-US" sz="1500" b="1" dirty="0">
                <a:solidFill>
                  <a:schemeClr val="accent2"/>
                </a:solidFill>
                <a:latin typeface="ＭＳ Ｐゴシック" charset="-128"/>
              </a:rPr>
              <a:t> </a:t>
            </a:r>
            <a:r>
              <a:rPr lang="ja-JP" altLang="en-US" sz="1200" b="1" dirty="0">
                <a:solidFill>
                  <a:schemeClr val="accent2"/>
                </a:solidFill>
                <a:latin typeface="ＭＳ Ｐゴシック" charset="-128"/>
              </a:rPr>
              <a:t>（Ｈ２７）</a:t>
            </a:r>
          </a:p>
        </p:txBody>
      </p:sp>
      <p:sp>
        <p:nvSpPr>
          <p:cNvPr id="333827" name="Rectangle 3"/>
          <p:cNvSpPr>
            <a:spLocks noChangeArrowheads="1"/>
          </p:cNvSpPr>
          <p:nvPr/>
        </p:nvSpPr>
        <p:spPr bwMode="auto">
          <a:xfrm>
            <a:off x="8421688" y="2243138"/>
            <a:ext cx="1366837" cy="4256596"/>
          </a:xfrm>
          <a:prstGeom prst="rect">
            <a:avLst/>
          </a:prstGeom>
          <a:solidFill>
            <a:schemeClr val="accent1">
              <a:lumMod val="20000"/>
              <a:lumOff val="80000"/>
            </a:schemeClr>
          </a:solidFill>
          <a:ln w="38100">
            <a:solidFill>
              <a:schemeClr val="tx1"/>
            </a:solidFill>
            <a:miter lim="800000"/>
            <a:headEnd/>
            <a:tailEnd/>
          </a:ln>
          <a:effectLst/>
        </p:spPr>
        <p:txBody>
          <a:bodyPr wrap="none" lIns="91435" tIns="45718" rIns="91435" bIns="45718" anchor="ctr"/>
          <a:lstStyle/>
          <a:p>
            <a:pPr fontAlgn="auto">
              <a:spcBef>
                <a:spcPts val="0"/>
              </a:spcBef>
              <a:spcAft>
                <a:spcPts val="0"/>
              </a:spcAft>
              <a:defRPr/>
            </a:pPr>
            <a:endParaRPr lang="ja-JP" altLang="en-US" sz="1200">
              <a:solidFill>
                <a:srgbClr val="000000"/>
              </a:solidFill>
              <a:ea typeface="ＭＳ Ｐゴシック"/>
            </a:endParaRPr>
          </a:p>
        </p:txBody>
      </p:sp>
      <p:sp>
        <p:nvSpPr>
          <p:cNvPr id="18436" name="AutoShape 4"/>
          <p:cNvSpPr>
            <a:spLocks noChangeArrowheads="1"/>
          </p:cNvSpPr>
          <p:nvPr/>
        </p:nvSpPr>
        <p:spPr bwMode="auto">
          <a:xfrm>
            <a:off x="8508602" y="4438738"/>
            <a:ext cx="1225550" cy="1223963"/>
          </a:xfrm>
          <a:prstGeom prst="roundRect">
            <a:avLst>
              <a:gd name="adj" fmla="val 16667"/>
            </a:avLst>
          </a:prstGeom>
          <a:solidFill>
            <a:srgbClr val="00FFFF">
              <a:alpha val="16078"/>
            </a:srgbClr>
          </a:solidFill>
          <a:ln w="9525">
            <a:solidFill>
              <a:schemeClr val="tx1"/>
            </a:solidFill>
            <a:round/>
            <a:headEnd/>
            <a:tailEnd/>
          </a:ln>
        </p:spPr>
        <p:txBody>
          <a:bodyPr wrap="none" lIns="91435" tIns="45718" rIns="91435" bIns="45718" anchor="ctr"/>
          <a:lstStyle/>
          <a:p>
            <a:endParaRPr lang="ja-JP" altLang="en-US" sz="1200">
              <a:solidFill>
                <a:srgbClr val="000000"/>
              </a:solidFill>
              <a:latin typeface="Calibri" pitchFamily="34" charset="0"/>
            </a:endParaRPr>
          </a:p>
        </p:txBody>
      </p:sp>
      <p:sp>
        <p:nvSpPr>
          <p:cNvPr id="18437" name="Rectangle 5"/>
          <p:cNvSpPr>
            <a:spLocks noChangeArrowheads="1"/>
          </p:cNvSpPr>
          <p:nvPr/>
        </p:nvSpPr>
        <p:spPr bwMode="auto">
          <a:xfrm>
            <a:off x="1408113" y="2243138"/>
            <a:ext cx="4907000" cy="3055349"/>
          </a:xfrm>
          <a:prstGeom prst="rect">
            <a:avLst/>
          </a:prstGeom>
          <a:solidFill>
            <a:srgbClr val="FFFF66">
              <a:alpha val="59607"/>
            </a:srgbClr>
          </a:solidFill>
          <a:ln w="38100">
            <a:solidFill>
              <a:schemeClr val="tx1"/>
            </a:solidFill>
            <a:miter lim="800000"/>
            <a:headEnd/>
            <a:tailEnd/>
          </a:ln>
        </p:spPr>
        <p:txBody>
          <a:bodyPr wrap="none" lIns="91435" tIns="45718" rIns="91435" bIns="45718" anchor="ctr"/>
          <a:lstStyle/>
          <a:p>
            <a:endParaRPr lang="ja-JP" altLang="en-US" sz="1200">
              <a:solidFill>
                <a:srgbClr val="000000"/>
              </a:solidFill>
              <a:latin typeface="Calibri" pitchFamily="34" charset="0"/>
            </a:endParaRPr>
          </a:p>
        </p:txBody>
      </p:sp>
      <p:sp>
        <p:nvSpPr>
          <p:cNvPr id="18438" name="Text Box 7"/>
          <p:cNvSpPr txBox="1">
            <a:spLocks noChangeArrowheads="1"/>
          </p:cNvSpPr>
          <p:nvPr/>
        </p:nvSpPr>
        <p:spPr bwMode="auto">
          <a:xfrm>
            <a:off x="4429125" y="3441700"/>
            <a:ext cx="1790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pPr>
            <a:endParaRPr lang="ja-JP" altLang="ja-JP" sz="2400">
              <a:solidFill>
                <a:srgbClr val="000000"/>
              </a:solidFill>
              <a:latin typeface="Calibri" pitchFamily="34" charset="0"/>
            </a:endParaRPr>
          </a:p>
        </p:txBody>
      </p:sp>
      <p:sp>
        <p:nvSpPr>
          <p:cNvPr id="18439" name="Text Box 8"/>
          <p:cNvSpPr txBox="1">
            <a:spLocks noChangeArrowheads="1"/>
          </p:cNvSpPr>
          <p:nvPr/>
        </p:nvSpPr>
        <p:spPr bwMode="auto">
          <a:xfrm>
            <a:off x="4191041" y="3657606"/>
            <a:ext cx="1717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pPr>
            <a:endParaRPr lang="ja-JP" altLang="ja-JP" sz="1200">
              <a:solidFill>
                <a:srgbClr val="000000"/>
              </a:solidFill>
              <a:latin typeface="Calibri" pitchFamily="34" charset="0"/>
            </a:endParaRPr>
          </a:p>
        </p:txBody>
      </p:sp>
      <p:sp>
        <p:nvSpPr>
          <p:cNvPr id="18441" name="AutoShape 10"/>
          <p:cNvSpPr>
            <a:spLocks noChangeArrowheads="1"/>
          </p:cNvSpPr>
          <p:nvPr/>
        </p:nvSpPr>
        <p:spPr bwMode="auto">
          <a:xfrm>
            <a:off x="6445029" y="5148298"/>
            <a:ext cx="1878882" cy="300378"/>
          </a:xfrm>
          <a:prstGeom prst="leftArrow">
            <a:avLst>
              <a:gd name="adj1" fmla="val 56050"/>
              <a:gd name="adj2" fmla="val 83465"/>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35" tIns="45718" rIns="91435" bIns="45718" anchor="ctr"/>
          <a:lstStyle/>
          <a:p>
            <a:endParaRPr lang="ja-JP" altLang="en-US" sz="1200">
              <a:solidFill>
                <a:srgbClr val="000000"/>
              </a:solidFill>
              <a:latin typeface="Calibri" pitchFamily="34" charset="0"/>
            </a:endParaRPr>
          </a:p>
        </p:txBody>
      </p:sp>
      <p:sp>
        <p:nvSpPr>
          <p:cNvPr id="333836" name="Rectangle 12"/>
          <p:cNvSpPr>
            <a:spLocks noChangeArrowheads="1"/>
          </p:cNvSpPr>
          <p:nvPr/>
        </p:nvSpPr>
        <p:spPr bwMode="auto">
          <a:xfrm>
            <a:off x="2813051" y="5806041"/>
            <a:ext cx="3336925" cy="779114"/>
          </a:xfrm>
          <a:prstGeom prst="rect">
            <a:avLst/>
          </a:prstGeom>
          <a:solidFill>
            <a:schemeClr val="accent3">
              <a:lumMod val="20000"/>
              <a:lumOff val="80000"/>
            </a:schemeClr>
          </a:solidFill>
          <a:ln w="15875">
            <a:solidFill>
              <a:schemeClr val="tx1"/>
            </a:solidFill>
            <a:miter lim="800000"/>
            <a:headEnd/>
            <a:tailEnd/>
          </a:ln>
          <a:effectLst/>
        </p:spPr>
        <p:txBody>
          <a:bodyPr wrap="none" lIns="91435" tIns="45718" rIns="91435" bIns="45718" anchor="ctr"/>
          <a:lstStyle/>
          <a:p>
            <a:pPr fontAlgn="auto">
              <a:spcBef>
                <a:spcPts val="0"/>
              </a:spcBef>
              <a:spcAft>
                <a:spcPts val="0"/>
              </a:spcAft>
              <a:defRPr/>
            </a:pPr>
            <a:endParaRPr lang="ja-JP" altLang="en-US" sz="1200">
              <a:solidFill>
                <a:srgbClr val="000000"/>
              </a:solidFill>
              <a:ea typeface="ＭＳ Ｐゴシック"/>
            </a:endParaRPr>
          </a:p>
        </p:txBody>
      </p:sp>
      <p:sp>
        <p:nvSpPr>
          <p:cNvPr id="333837" name="Text Box 13"/>
          <p:cNvSpPr txBox="1">
            <a:spLocks noChangeArrowheads="1"/>
          </p:cNvSpPr>
          <p:nvPr/>
        </p:nvSpPr>
        <p:spPr bwMode="auto">
          <a:xfrm>
            <a:off x="2813051" y="5877272"/>
            <a:ext cx="3336925" cy="646327"/>
          </a:xfrm>
          <a:prstGeom prst="rect">
            <a:avLst/>
          </a:prstGeom>
          <a:noFill/>
          <a:ln w="9525">
            <a:noFill/>
            <a:miter lim="800000"/>
            <a:headEnd/>
            <a:tailEnd/>
          </a:ln>
          <a:effectLst/>
        </p:spPr>
        <p:txBody>
          <a:bodyPr wrap="square" lIns="91435" tIns="45718" rIns="91435" bIns="45718">
            <a:spAutoFit/>
          </a:bodyPr>
          <a:lstStyle/>
          <a:p>
            <a:pPr algn="ctr" fontAlgn="auto">
              <a:spcBef>
                <a:spcPct val="50000"/>
              </a:spcBef>
              <a:spcAft>
                <a:spcPts val="0"/>
              </a:spcAft>
              <a:defRPr/>
            </a:pPr>
            <a:r>
              <a:rPr lang="ja-JP" altLang="en-US" sz="2000" b="1" u="sng" dirty="0">
                <a:solidFill>
                  <a:srgbClr val="000000"/>
                </a:solidFill>
                <a:ea typeface="ＭＳ Ｐゴシック"/>
              </a:rPr>
              <a:t>特別支援学校</a:t>
            </a:r>
          </a:p>
          <a:p>
            <a:pPr algn="ctr" fontAlgn="auto">
              <a:spcAft>
                <a:spcPts val="0"/>
              </a:spcAft>
              <a:defRPr/>
            </a:pPr>
            <a:r>
              <a:rPr lang="ja-JP" altLang="en-US" sz="1400" b="1" u="sng" dirty="0">
                <a:solidFill>
                  <a:srgbClr val="000000"/>
                </a:solidFill>
                <a:latin typeface="ＭＳ Ｐゴシック" pitchFamily="50" charset="-128"/>
                <a:ea typeface="ＭＳ Ｐゴシック"/>
              </a:rPr>
              <a:t>卒業生</a:t>
            </a:r>
            <a:r>
              <a:rPr lang="en-US" altLang="ja-JP" sz="1600" b="1" u="sng" dirty="0">
                <a:solidFill>
                  <a:srgbClr val="000000"/>
                </a:solidFill>
                <a:ea typeface="ＭＳ Ｐゴシック"/>
              </a:rPr>
              <a:t>20,882</a:t>
            </a:r>
            <a:r>
              <a:rPr lang="ja-JP" altLang="en-US" sz="1400" b="1" u="sng" dirty="0">
                <a:solidFill>
                  <a:srgbClr val="000000"/>
                </a:solidFill>
                <a:latin typeface="ＭＳ Ｐゴシック" pitchFamily="50" charset="-128"/>
                <a:ea typeface="ＭＳ Ｐゴシック"/>
              </a:rPr>
              <a:t>人（平成２８年３月卒）</a:t>
            </a:r>
          </a:p>
        </p:txBody>
      </p:sp>
      <p:sp>
        <p:nvSpPr>
          <p:cNvPr id="18446" name="AutoShape 15"/>
          <p:cNvSpPr>
            <a:spLocks noChangeArrowheads="1"/>
          </p:cNvSpPr>
          <p:nvPr/>
        </p:nvSpPr>
        <p:spPr bwMode="auto">
          <a:xfrm>
            <a:off x="1208583" y="5668187"/>
            <a:ext cx="1532464" cy="719403"/>
          </a:xfrm>
          <a:prstGeom prst="leftArrow">
            <a:avLst>
              <a:gd name="adj1" fmla="val 64526"/>
              <a:gd name="adj2" fmla="val 477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35" tIns="45718" rIns="91435" bIns="45718" anchor="ctr"/>
          <a:lstStyle/>
          <a:p>
            <a:endParaRPr lang="ja-JP" altLang="en-US" sz="1200">
              <a:solidFill>
                <a:srgbClr val="000000"/>
              </a:solidFill>
              <a:latin typeface="Calibri" pitchFamily="34" charset="0"/>
            </a:endParaRPr>
          </a:p>
        </p:txBody>
      </p:sp>
      <p:sp>
        <p:nvSpPr>
          <p:cNvPr id="18448" name="Text Box 18"/>
          <p:cNvSpPr txBox="1">
            <a:spLocks noChangeArrowheads="1"/>
          </p:cNvSpPr>
          <p:nvPr/>
        </p:nvSpPr>
        <p:spPr bwMode="auto">
          <a:xfrm>
            <a:off x="4891089" y="2506180"/>
            <a:ext cx="11731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pPr>
            <a:endParaRPr lang="ja-JP" altLang="ja-JP" sz="1200">
              <a:solidFill>
                <a:srgbClr val="000000"/>
              </a:solidFill>
              <a:latin typeface="Calibri" pitchFamily="34" charset="0"/>
            </a:endParaRPr>
          </a:p>
        </p:txBody>
      </p:sp>
      <p:sp>
        <p:nvSpPr>
          <p:cNvPr id="18449" name="Text Box 20"/>
          <p:cNvSpPr txBox="1">
            <a:spLocks noChangeArrowheads="1"/>
          </p:cNvSpPr>
          <p:nvPr/>
        </p:nvSpPr>
        <p:spPr bwMode="auto">
          <a:xfrm>
            <a:off x="1530418" y="5858188"/>
            <a:ext cx="117238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8" rIns="91435" bIns="45718">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pPr>
            <a:r>
              <a:rPr lang="en-US" altLang="ja-JP" b="1" u="sng" dirty="0">
                <a:solidFill>
                  <a:srgbClr val="000000"/>
                </a:solidFill>
                <a:latin typeface="Calibri" pitchFamily="34" charset="0"/>
              </a:rPr>
              <a:t>798</a:t>
            </a:r>
            <a:r>
              <a:rPr lang="ja-JP" altLang="en-US" b="1" u="sng" dirty="0">
                <a:solidFill>
                  <a:srgbClr val="000000"/>
                </a:solidFill>
                <a:latin typeface="Calibri" pitchFamily="34" charset="0"/>
              </a:rPr>
              <a:t>人</a:t>
            </a:r>
            <a:r>
              <a:rPr lang="en-US" altLang="ja-JP" b="1" u="sng" dirty="0">
                <a:solidFill>
                  <a:srgbClr val="000000"/>
                </a:solidFill>
                <a:latin typeface="Calibri" pitchFamily="34" charset="0"/>
              </a:rPr>
              <a:t>/</a:t>
            </a:r>
            <a:r>
              <a:rPr lang="ja-JP" altLang="en-US" b="1" u="sng" dirty="0">
                <a:solidFill>
                  <a:srgbClr val="000000"/>
                </a:solidFill>
                <a:latin typeface="Calibri" pitchFamily="34" charset="0"/>
              </a:rPr>
              <a:t>年</a:t>
            </a:r>
          </a:p>
        </p:txBody>
      </p:sp>
      <p:sp>
        <p:nvSpPr>
          <p:cNvPr id="18450" name="AutoShape 21"/>
          <p:cNvSpPr>
            <a:spLocks noChangeArrowheads="1"/>
          </p:cNvSpPr>
          <p:nvPr/>
        </p:nvSpPr>
        <p:spPr bwMode="auto">
          <a:xfrm rot="10800000">
            <a:off x="6226214" y="5733933"/>
            <a:ext cx="2081213" cy="719402"/>
          </a:xfrm>
          <a:prstGeom prst="leftArrow">
            <a:avLst>
              <a:gd name="adj1" fmla="val 61300"/>
              <a:gd name="adj2" fmla="val 47513"/>
            </a:avLst>
          </a:prstGeom>
          <a:solidFill>
            <a:srgbClr val="CCFFFF"/>
          </a:solidFill>
          <a:ln w="38100">
            <a:solidFill>
              <a:schemeClr val="tx1"/>
            </a:solidFill>
            <a:miter lim="800000"/>
            <a:headEnd/>
            <a:tailEnd/>
          </a:ln>
        </p:spPr>
        <p:txBody>
          <a:bodyPr wrap="none" lIns="91435" tIns="45718" rIns="91435" bIns="45718" anchor="ctr"/>
          <a:lstStyle/>
          <a:p>
            <a:endParaRPr lang="ja-JP" altLang="en-US" sz="1200">
              <a:solidFill>
                <a:srgbClr val="000000"/>
              </a:solidFill>
              <a:latin typeface="Calibri" pitchFamily="34" charset="0"/>
            </a:endParaRPr>
          </a:p>
        </p:txBody>
      </p:sp>
      <p:sp>
        <p:nvSpPr>
          <p:cNvPr id="18451" name="AutoShape 22"/>
          <p:cNvSpPr>
            <a:spLocks noChangeArrowheads="1"/>
          </p:cNvSpPr>
          <p:nvPr/>
        </p:nvSpPr>
        <p:spPr bwMode="auto">
          <a:xfrm rot="10800000">
            <a:off x="6445030" y="4604642"/>
            <a:ext cx="1878880" cy="530855"/>
          </a:xfrm>
          <a:prstGeom prst="leftArrow">
            <a:avLst>
              <a:gd name="adj1" fmla="val 54486"/>
              <a:gd name="adj2" fmla="val 58468"/>
            </a:avLst>
          </a:prstGeom>
          <a:solidFill>
            <a:srgbClr val="CCFFFF"/>
          </a:solidFill>
          <a:ln w="38100">
            <a:solidFill>
              <a:schemeClr val="tx1"/>
            </a:solidFill>
            <a:miter lim="800000"/>
            <a:headEnd/>
            <a:tailEnd/>
          </a:ln>
        </p:spPr>
        <p:txBody>
          <a:bodyPr wrap="none" lIns="91435" tIns="45718" rIns="91435" bIns="45718" anchor="ctr"/>
          <a:lstStyle/>
          <a:p>
            <a:endParaRPr lang="ja-JP" altLang="en-US" sz="1200">
              <a:solidFill>
                <a:srgbClr val="000000"/>
              </a:solidFill>
              <a:latin typeface="Calibri" pitchFamily="34" charset="0"/>
            </a:endParaRPr>
          </a:p>
        </p:txBody>
      </p:sp>
      <p:sp>
        <p:nvSpPr>
          <p:cNvPr id="18452" name="Text Box 25"/>
          <p:cNvSpPr txBox="1">
            <a:spLocks noChangeArrowheads="1"/>
          </p:cNvSpPr>
          <p:nvPr/>
        </p:nvSpPr>
        <p:spPr bwMode="auto">
          <a:xfrm>
            <a:off x="6767549" y="2884005"/>
            <a:ext cx="1370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pPr>
            <a:endParaRPr lang="ja-JP" altLang="ja-JP" sz="1200">
              <a:solidFill>
                <a:srgbClr val="000000"/>
              </a:solidFill>
              <a:latin typeface="Calibri" pitchFamily="34" charset="0"/>
            </a:endParaRPr>
          </a:p>
        </p:txBody>
      </p:sp>
      <p:sp>
        <p:nvSpPr>
          <p:cNvPr id="18453" name="Text Box 26"/>
          <p:cNvSpPr txBox="1">
            <a:spLocks noChangeArrowheads="1"/>
          </p:cNvSpPr>
          <p:nvPr/>
        </p:nvSpPr>
        <p:spPr bwMode="auto">
          <a:xfrm>
            <a:off x="272487" y="1441353"/>
            <a:ext cx="1260000" cy="576000"/>
          </a:xfrm>
          <a:prstGeom prst="rect">
            <a:avLst/>
          </a:prstGeom>
          <a:solidFill>
            <a:srgbClr val="CCFF99"/>
          </a:solidFill>
          <a:ln w="9525">
            <a:solidFill>
              <a:schemeClr val="tx1"/>
            </a:solidFill>
            <a:miter lim="800000"/>
            <a:headEnd/>
            <a:tailEnd/>
          </a:ln>
          <a:extLst/>
        </p:spPr>
        <p:txBody>
          <a:bodyPr lIns="35998" tIns="35998" rIns="35998" bIns="35998" anchor="ctr" anchorCtr="1"/>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ts val="0"/>
              </a:spcBef>
            </a:pPr>
            <a:r>
              <a:rPr lang="ja-JP" altLang="en-US" sz="1400" dirty="0">
                <a:solidFill>
                  <a:srgbClr val="000000"/>
                </a:solidFill>
                <a:latin typeface="Times New Roman" pitchFamily="18" charset="0"/>
              </a:rPr>
              <a:t>一般就労への</a:t>
            </a:r>
            <a:endParaRPr lang="en-US" altLang="ja-JP" sz="1400" dirty="0">
              <a:solidFill>
                <a:srgbClr val="000000"/>
              </a:solidFill>
              <a:latin typeface="Times New Roman" pitchFamily="18" charset="0"/>
            </a:endParaRPr>
          </a:p>
          <a:p>
            <a:pPr eaLnBrk="1" hangingPunct="1">
              <a:spcBef>
                <a:spcPts val="0"/>
              </a:spcBef>
            </a:pPr>
            <a:r>
              <a:rPr lang="ja-JP" altLang="en-US" sz="1400" dirty="0">
                <a:solidFill>
                  <a:srgbClr val="000000"/>
                </a:solidFill>
                <a:latin typeface="Times New Roman" pitchFamily="18" charset="0"/>
              </a:rPr>
              <a:t>移行の現状</a:t>
            </a:r>
            <a:endParaRPr lang="en-US" altLang="ja-JP" sz="1400" dirty="0">
              <a:solidFill>
                <a:srgbClr val="000000"/>
              </a:solidFill>
              <a:latin typeface="Calibri" pitchFamily="34" charset="0"/>
            </a:endParaRPr>
          </a:p>
        </p:txBody>
      </p:sp>
      <p:sp>
        <p:nvSpPr>
          <p:cNvPr id="18454" name="Text Box 27"/>
          <p:cNvSpPr txBox="1">
            <a:spLocks noChangeArrowheads="1"/>
          </p:cNvSpPr>
          <p:nvPr/>
        </p:nvSpPr>
        <p:spPr bwMode="auto">
          <a:xfrm>
            <a:off x="6393195" y="5949280"/>
            <a:ext cx="81756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pPr>
            <a:r>
              <a:rPr lang="ja-JP" altLang="en-US" sz="1600" dirty="0">
                <a:solidFill>
                  <a:srgbClr val="000000"/>
                </a:solidFill>
                <a:latin typeface="Calibri" pitchFamily="34" charset="0"/>
              </a:rPr>
              <a:t>就職</a:t>
            </a:r>
          </a:p>
        </p:txBody>
      </p:sp>
      <p:sp>
        <p:nvSpPr>
          <p:cNvPr id="333866" name="Text Box 42"/>
          <p:cNvSpPr txBox="1">
            <a:spLocks noChangeArrowheads="1"/>
          </p:cNvSpPr>
          <p:nvPr/>
        </p:nvSpPr>
        <p:spPr bwMode="auto">
          <a:xfrm>
            <a:off x="8508602" y="2492897"/>
            <a:ext cx="1225550" cy="336550"/>
          </a:xfrm>
          <a:prstGeom prst="rect">
            <a:avLst/>
          </a:prstGeom>
          <a:noFill/>
          <a:ln w="9525" algn="ctr">
            <a:noFill/>
            <a:miter lim="800000"/>
            <a:headEnd/>
            <a:tailEnd/>
          </a:ln>
          <a:effectLst/>
        </p:spPr>
        <p:txBody>
          <a:bodyPr lIns="91424" tIns="45713" rIns="91424" bIns="45713">
            <a:spAutoFit/>
          </a:bodyPr>
          <a:lstStyle/>
          <a:p>
            <a:pPr algn="ctr" fontAlgn="auto">
              <a:spcBef>
                <a:spcPct val="50000"/>
              </a:spcBef>
              <a:spcAft>
                <a:spcPts val="0"/>
              </a:spcAft>
              <a:defRPr/>
            </a:pPr>
            <a:r>
              <a:rPr lang="ja-JP" altLang="en-US" sz="1600" b="1" u="sng" dirty="0">
                <a:solidFill>
                  <a:srgbClr val="000000"/>
                </a:solidFill>
                <a:effectLst>
                  <a:outerShdw blurRad="38100" dist="38100" dir="2700000" algn="tl">
                    <a:srgbClr val="C0C0C0"/>
                  </a:outerShdw>
                </a:effectLst>
                <a:ea typeface="ＭＳ Ｐゴシック"/>
              </a:rPr>
              <a:t>企　業　等</a:t>
            </a:r>
          </a:p>
        </p:txBody>
      </p:sp>
      <p:sp>
        <p:nvSpPr>
          <p:cNvPr id="18459" name="Text Box 43"/>
          <p:cNvSpPr txBox="1">
            <a:spLocks noChangeArrowheads="1"/>
          </p:cNvSpPr>
          <p:nvPr/>
        </p:nvSpPr>
        <p:spPr bwMode="auto">
          <a:xfrm>
            <a:off x="8409385" y="4687937"/>
            <a:ext cx="1423988" cy="73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24" tIns="45713" rIns="91424" bIns="45713">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spcBef>
                <a:spcPct val="50000"/>
              </a:spcBef>
            </a:pPr>
            <a:r>
              <a:rPr lang="ja-JP" altLang="en-US" sz="1200" b="1" dirty="0">
                <a:solidFill>
                  <a:srgbClr val="000000"/>
                </a:solidFill>
                <a:latin typeface="Calibri" pitchFamily="34" charset="0"/>
              </a:rPr>
              <a:t>ハローワークからの紹介就職件数</a:t>
            </a:r>
          </a:p>
          <a:p>
            <a:pPr algn="ctr" eaLnBrk="1" hangingPunct="1">
              <a:spcBef>
                <a:spcPct val="50000"/>
              </a:spcBef>
            </a:pPr>
            <a:r>
              <a:rPr lang="ja-JP" altLang="en-US" sz="1200" b="1" dirty="0">
                <a:solidFill>
                  <a:schemeClr val="accent2"/>
                </a:solidFill>
                <a:latin typeface="Calibri" pitchFamily="34" charset="0"/>
              </a:rPr>
              <a:t>９３，２２９件</a:t>
            </a:r>
          </a:p>
        </p:txBody>
      </p:sp>
      <p:sp>
        <p:nvSpPr>
          <p:cNvPr id="18460" name="正方形/長方形 44"/>
          <p:cNvSpPr>
            <a:spLocks noChangeArrowheads="1"/>
          </p:cNvSpPr>
          <p:nvPr/>
        </p:nvSpPr>
        <p:spPr bwMode="auto">
          <a:xfrm>
            <a:off x="8612576" y="5415542"/>
            <a:ext cx="1071562" cy="16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36802" tIns="7358" rIns="36802" bIns="7358"/>
          <a:lstStyle/>
          <a:p>
            <a:pPr marL="119056" indent="-119056" algn="ctr" defTabSz="873080"/>
            <a:r>
              <a:rPr lang="ja-JP" altLang="en-US" sz="1200" b="1" dirty="0">
                <a:solidFill>
                  <a:schemeClr val="accent2"/>
                </a:solidFill>
                <a:latin typeface="Calibri" pitchFamily="34" charset="0"/>
              </a:rPr>
              <a:t>（平成２８年度）</a:t>
            </a:r>
          </a:p>
        </p:txBody>
      </p:sp>
      <p:sp>
        <p:nvSpPr>
          <p:cNvPr id="18464" name="Text Box 34"/>
          <p:cNvSpPr txBox="1">
            <a:spLocks noChangeArrowheads="1"/>
          </p:cNvSpPr>
          <p:nvPr/>
        </p:nvSpPr>
        <p:spPr bwMode="auto">
          <a:xfrm>
            <a:off x="1586728" y="3130192"/>
            <a:ext cx="4584700" cy="156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tabLst>
                <a:tab pos="2962275" algn="l"/>
              </a:tabLst>
              <a:defRPr kumimoji="1">
                <a:solidFill>
                  <a:schemeClr val="tx1"/>
                </a:solidFill>
                <a:latin typeface="Arial" charset="0"/>
                <a:ea typeface="ＭＳ Ｐゴシック" pitchFamily="50" charset="-128"/>
              </a:defRPr>
            </a:lvl1pPr>
            <a:lvl2pPr marL="742950" indent="-285750" eaLnBrk="0" hangingPunct="0">
              <a:tabLst>
                <a:tab pos="2962275" algn="l"/>
              </a:tabLst>
              <a:defRPr kumimoji="1">
                <a:solidFill>
                  <a:schemeClr val="tx1"/>
                </a:solidFill>
                <a:latin typeface="Arial" charset="0"/>
                <a:ea typeface="ＭＳ Ｐゴシック" pitchFamily="50" charset="-128"/>
              </a:defRPr>
            </a:lvl2pPr>
            <a:lvl3pPr marL="1143000" indent="-228600" eaLnBrk="0" hangingPunct="0">
              <a:tabLst>
                <a:tab pos="2962275" algn="l"/>
              </a:tabLst>
              <a:defRPr kumimoji="1">
                <a:solidFill>
                  <a:schemeClr val="tx1"/>
                </a:solidFill>
                <a:latin typeface="Arial" charset="0"/>
                <a:ea typeface="ＭＳ Ｐゴシック" pitchFamily="50" charset="-128"/>
              </a:defRPr>
            </a:lvl3pPr>
            <a:lvl4pPr marL="1600200" indent="-228600" eaLnBrk="0" hangingPunct="0">
              <a:tabLst>
                <a:tab pos="2962275" algn="l"/>
              </a:tabLst>
              <a:defRPr kumimoji="1">
                <a:solidFill>
                  <a:schemeClr val="tx1"/>
                </a:solidFill>
                <a:latin typeface="Arial" charset="0"/>
                <a:ea typeface="ＭＳ Ｐゴシック" pitchFamily="50" charset="-128"/>
              </a:defRPr>
            </a:lvl4pPr>
            <a:lvl5pPr marL="2057400" indent="-228600" eaLnBrk="0" hangingPunct="0">
              <a:tabLst>
                <a:tab pos="2962275" algn="l"/>
              </a:tabLst>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tabLst>
                <a:tab pos="2962275" algn="l"/>
              </a:tabLs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tabLst>
                <a:tab pos="2962275" algn="l"/>
              </a:tabLs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tabLst>
                <a:tab pos="2962275" algn="l"/>
              </a:tabLs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tabLst>
                <a:tab pos="2962275" algn="l"/>
              </a:tabLst>
              <a:defRPr kumimoji="1">
                <a:solidFill>
                  <a:schemeClr val="tx1"/>
                </a:solidFill>
                <a:latin typeface="Arial" charset="0"/>
                <a:ea typeface="ＭＳ Ｐゴシック" pitchFamily="50" charset="-128"/>
              </a:defRPr>
            </a:lvl9pPr>
          </a:lstStyle>
          <a:p>
            <a:pPr eaLnBrk="1" hangingPunct="1">
              <a:spcBef>
                <a:spcPct val="50000"/>
              </a:spcBef>
            </a:pPr>
            <a:r>
              <a:rPr lang="ja-JP" altLang="en-US" b="1" dirty="0">
                <a:solidFill>
                  <a:srgbClr val="000000"/>
                </a:solidFill>
                <a:latin typeface="ＭＳ Ｐゴシック" pitchFamily="50" charset="-128"/>
              </a:rPr>
              <a:t>・就労移行支援</a:t>
            </a:r>
            <a:r>
              <a:rPr lang="en-US" altLang="ja-JP" b="1" dirty="0">
                <a:solidFill>
                  <a:srgbClr val="000000"/>
                </a:solidFill>
                <a:latin typeface="ＭＳ Ｐゴシック" pitchFamily="50" charset="-128"/>
              </a:rPr>
              <a:t>	</a:t>
            </a:r>
            <a:r>
              <a:rPr lang="ja-JP" altLang="en-US" b="1" dirty="0">
                <a:solidFill>
                  <a:srgbClr val="000000"/>
                </a:solidFill>
                <a:latin typeface="ＭＳ Ｐゴシック" pitchFamily="50" charset="-128"/>
              </a:rPr>
              <a:t>約　３．１万人</a:t>
            </a:r>
            <a:endParaRPr lang="en-US" altLang="ja-JP" b="1" dirty="0">
              <a:solidFill>
                <a:srgbClr val="000000"/>
              </a:solidFill>
              <a:latin typeface="ＭＳ Ｐゴシック" pitchFamily="50" charset="-128"/>
            </a:endParaRPr>
          </a:p>
          <a:p>
            <a:pPr eaLnBrk="1" hangingPunct="1">
              <a:spcBef>
                <a:spcPct val="50000"/>
              </a:spcBef>
            </a:pPr>
            <a:r>
              <a:rPr lang="ja-JP" altLang="en-US" b="1" dirty="0">
                <a:solidFill>
                  <a:srgbClr val="000000"/>
                </a:solidFill>
                <a:latin typeface="ＭＳ Ｐゴシック" pitchFamily="50" charset="-128"/>
              </a:rPr>
              <a:t>・就労継続支援Ａ型</a:t>
            </a:r>
            <a:r>
              <a:rPr lang="en-US" altLang="ja-JP" b="1" dirty="0">
                <a:solidFill>
                  <a:srgbClr val="000000"/>
                </a:solidFill>
                <a:latin typeface="ＭＳ Ｐゴシック" pitchFamily="50" charset="-128"/>
              </a:rPr>
              <a:t>	</a:t>
            </a:r>
            <a:r>
              <a:rPr lang="ja-JP" altLang="en-US" b="1" dirty="0">
                <a:solidFill>
                  <a:srgbClr val="000000"/>
                </a:solidFill>
                <a:latin typeface="ＭＳ Ｐゴシック" pitchFamily="50" charset="-128"/>
              </a:rPr>
              <a:t>約　５．８万人</a:t>
            </a:r>
            <a:endParaRPr lang="en-US" altLang="ja-JP" b="1" dirty="0">
              <a:solidFill>
                <a:srgbClr val="000000"/>
              </a:solidFill>
              <a:latin typeface="ＭＳ Ｐゴシック" pitchFamily="50" charset="-128"/>
            </a:endParaRPr>
          </a:p>
          <a:p>
            <a:pPr eaLnBrk="1" hangingPunct="1">
              <a:spcBef>
                <a:spcPct val="50000"/>
              </a:spcBef>
            </a:pPr>
            <a:r>
              <a:rPr lang="ja-JP" altLang="en-US" b="1" dirty="0">
                <a:solidFill>
                  <a:srgbClr val="000000"/>
                </a:solidFill>
                <a:latin typeface="ＭＳ Ｐゴシック" pitchFamily="50" charset="-128"/>
              </a:rPr>
              <a:t>・就労継続支援Ｂ型</a:t>
            </a:r>
            <a:r>
              <a:rPr lang="en-US" altLang="ja-JP" b="1" dirty="0">
                <a:solidFill>
                  <a:srgbClr val="000000"/>
                </a:solidFill>
                <a:latin typeface="ＭＳ Ｐゴシック" pitchFamily="50" charset="-128"/>
              </a:rPr>
              <a:t>	</a:t>
            </a:r>
            <a:r>
              <a:rPr lang="ja-JP" altLang="en-US" b="1" dirty="0">
                <a:solidFill>
                  <a:srgbClr val="000000"/>
                </a:solidFill>
                <a:latin typeface="ＭＳ Ｐゴシック" pitchFamily="50" charset="-128"/>
              </a:rPr>
              <a:t>約２１．０万人</a:t>
            </a:r>
            <a:endParaRPr lang="en-US" altLang="ja-JP" b="1" dirty="0">
              <a:solidFill>
                <a:srgbClr val="000000"/>
              </a:solidFill>
              <a:latin typeface="ＭＳ Ｐゴシック" pitchFamily="50" charset="-128"/>
            </a:endParaRPr>
          </a:p>
          <a:p>
            <a:pPr eaLnBrk="1" hangingPunct="1">
              <a:spcBef>
                <a:spcPct val="50000"/>
              </a:spcBef>
            </a:pPr>
            <a:r>
              <a:rPr lang="ja-JP" altLang="en-US" sz="1600" b="1" dirty="0">
                <a:solidFill>
                  <a:srgbClr val="000000"/>
                </a:solidFill>
                <a:latin typeface="ＭＳ Ｐゴシック" pitchFamily="50" charset="-128"/>
              </a:rPr>
              <a:t>　　　　　　　　　　　　　　　　　　　　　（平成２８年３月）</a:t>
            </a:r>
            <a:endParaRPr lang="en-US" altLang="ja-JP" sz="1600" b="1" dirty="0">
              <a:solidFill>
                <a:srgbClr val="000000"/>
              </a:solidFill>
              <a:latin typeface="ＭＳ Ｐゴシック" pitchFamily="50" charset="-128"/>
            </a:endParaRPr>
          </a:p>
        </p:txBody>
      </p:sp>
      <p:sp>
        <p:nvSpPr>
          <p:cNvPr id="18466" name="Text Box 27"/>
          <p:cNvSpPr txBox="1">
            <a:spLocks noChangeArrowheads="1"/>
          </p:cNvSpPr>
          <p:nvPr/>
        </p:nvSpPr>
        <p:spPr bwMode="auto">
          <a:xfrm>
            <a:off x="6912764" y="4728304"/>
            <a:ext cx="883337"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8" rIns="91435" bIns="45718">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pPr>
            <a:r>
              <a:rPr lang="ja-JP" altLang="en-US" sz="1600" dirty="0">
                <a:solidFill>
                  <a:srgbClr val="000000"/>
                </a:solidFill>
                <a:latin typeface="Calibri" pitchFamily="34" charset="0"/>
              </a:rPr>
              <a:t>就　職</a:t>
            </a:r>
          </a:p>
        </p:txBody>
      </p:sp>
      <p:sp>
        <p:nvSpPr>
          <p:cNvPr id="50" name="Text Box 28"/>
          <p:cNvSpPr txBox="1">
            <a:spLocks noChangeArrowheads="1"/>
          </p:cNvSpPr>
          <p:nvPr/>
        </p:nvSpPr>
        <p:spPr bwMode="auto">
          <a:xfrm>
            <a:off x="36" y="-63336"/>
            <a:ext cx="9906000" cy="492438"/>
          </a:xfrm>
          <a:prstGeom prst="rect">
            <a:avLst/>
          </a:prstGeom>
          <a:noFill/>
          <a:ln w="9525" algn="ctr">
            <a:noFill/>
            <a:miter lim="800000"/>
            <a:headEnd/>
            <a:tailEnd/>
          </a:ln>
        </p:spPr>
        <p:txBody>
          <a:bodyPr lIns="91435" tIns="45718" rIns="91435" bIns="45718">
            <a:spAutoFit/>
          </a:bodyPr>
          <a:lstStyle/>
          <a:p>
            <a:pPr algn="ctr">
              <a:spcBef>
                <a:spcPct val="50000"/>
              </a:spcBef>
              <a:defRPr/>
            </a:pPr>
            <a:r>
              <a:rPr lang="ja-JP" altLang="en-US" sz="2600" dirty="0">
                <a:solidFill>
                  <a:srgbClr val="000000"/>
                </a:solidFill>
                <a:latin typeface="+mn-ea"/>
                <a:ea typeface="+mn-ea"/>
              </a:rPr>
              <a:t>就労支援施策の対象となる障害者数／地域の流れ</a:t>
            </a:r>
          </a:p>
        </p:txBody>
      </p:sp>
      <p:sp>
        <p:nvSpPr>
          <p:cNvPr id="18468" name="Text Box 29"/>
          <p:cNvSpPr txBox="1">
            <a:spLocks noChangeArrowheads="1"/>
          </p:cNvSpPr>
          <p:nvPr/>
        </p:nvSpPr>
        <p:spPr bwMode="auto">
          <a:xfrm>
            <a:off x="200473" y="627863"/>
            <a:ext cx="9540000" cy="655185"/>
          </a:xfrm>
          <a:prstGeom prst="rect">
            <a:avLst/>
          </a:prstGeom>
          <a:solidFill>
            <a:schemeClr val="bg1"/>
          </a:solidFill>
          <a:ln w="9525">
            <a:solidFill>
              <a:schemeClr val="tx1"/>
            </a:solidFill>
            <a:miter lim="800000"/>
            <a:headEnd/>
            <a:tailEnd/>
          </a:ln>
        </p:spPr>
        <p:txBody>
          <a:bodyPr lIns="91424" tIns="45713" rIns="91424" bIns="45713"/>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spcBef>
                <a:spcPct val="50000"/>
              </a:spcBef>
            </a:pPr>
            <a:r>
              <a:rPr lang="ja-JP" altLang="en-US" sz="2000" dirty="0">
                <a:solidFill>
                  <a:srgbClr val="000000"/>
                </a:solidFill>
                <a:latin typeface="Times New Roman" pitchFamily="18" charset="0"/>
              </a:rPr>
              <a:t>障害者総数</a:t>
            </a:r>
            <a:r>
              <a:rPr lang="ja-JP" altLang="en-US" sz="2400" b="1" dirty="0">
                <a:solidFill>
                  <a:schemeClr val="accent2"/>
                </a:solidFill>
                <a:latin typeface="Times New Roman" pitchFamily="18" charset="0"/>
              </a:rPr>
              <a:t>約８５９万人</a:t>
            </a:r>
            <a:r>
              <a:rPr lang="ja-JP" altLang="en-US" sz="2000" dirty="0">
                <a:solidFill>
                  <a:srgbClr val="000000"/>
                </a:solidFill>
                <a:latin typeface="Times New Roman" pitchFamily="18" charset="0"/>
              </a:rPr>
              <a:t>中、１８歳～６４歳の在宅者数</a:t>
            </a:r>
            <a:r>
              <a:rPr lang="ja-JP" altLang="en-US" sz="2400" b="1" dirty="0">
                <a:solidFill>
                  <a:schemeClr val="accent2"/>
                </a:solidFill>
                <a:latin typeface="Times New Roman" pitchFamily="18" charset="0"/>
              </a:rPr>
              <a:t>約３５４万人</a:t>
            </a:r>
            <a:endParaRPr lang="en-US" altLang="ja-JP" sz="2400" b="1" dirty="0">
              <a:solidFill>
                <a:schemeClr val="accent2"/>
              </a:solidFill>
              <a:latin typeface="Times New Roman" pitchFamily="18" charset="0"/>
            </a:endParaRPr>
          </a:p>
          <a:p>
            <a:pPr algn="r" eaLnBrk="1" hangingPunct="1">
              <a:lnSpc>
                <a:spcPts val="1600"/>
              </a:lnSpc>
            </a:pPr>
            <a:r>
              <a:rPr lang="ja-JP" altLang="en-US" sz="1400" dirty="0">
                <a:solidFill>
                  <a:srgbClr val="000000"/>
                </a:solidFill>
                <a:latin typeface="Times New Roman" pitchFamily="18" charset="0"/>
              </a:rPr>
              <a:t>（内訳：身１１１万人、知 ４１万人、精２０２万人）　　　　　</a:t>
            </a:r>
          </a:p>
        </p:txBody>
      </p:sp>
      <p:sp>
        <p:nvSpPr>
          <p:cNvPr id="38" name="正方形/長方形 37"/>
          <p:cNvSpPr/>
          <p:nvPr/>
        </p:nvSpPr>
        <p:spPr>
          <a:xfrm>
            <a:off x="6401625" y="4310749"/>
            <a:ext cx="1938769" cy="255978"/>
          </a:xfrm>
          <a:prstGeom prst="rect">
            <a:avLst/>
          </a:prstGeom>
          <a:solidFill>
            <a:srgbClr val="FFFF00"/>
          </a:solid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a:defRPr/>
            </a:pPr>
            <a:endParaRPr lang="ja-JP" altLang="en-US">
              <a:solidFill>
                <a:srgbClr val="FFFFFF"/>
              </a:solidFill>
            </a:endParaRPr>
          </a:p>
        </p:txBody>
      </p:sp>
      <p:sp>
        <p:nvSpPr>
          <p:cNvPr id="39" name="Text Box 26"/>
          <p:cNvSpPr txBox="1">
            <a:spLocks noChangeArrowheads="1"/>
          </p:cNvSpPr>
          <p:nvPr/>
        </p:nvSpPr>
        <p:spPr bwMode="auto">
          <a:xfrm>
            <a:off x="6446646" y="2219726"/>
            <a:ext cx="1893748" cy="2369875"/>
          </a:xfrm>
          <a:prstGeom prst="rect">
            <a:avLst/>
          </a:prstGeom>
          <a:noFill/>
          <a:ln w="9525">
            <a:noFill/>
            <a:miter lim="800000"/>
            <a:headEnd/>
            <a:tailEnd/>
          </a:ln>
        </p:spPr>
        <p:txBody>
          <a:bodyPr wrap="square" lIns="91435" tIns="45718" rIns="91435" bIns="45718">
            <a:spAutoFit/>
          </a:bodyPr>
          <a:lstStyle/>
          <a:p>
            <a:pPr algn="ctr" fontAlgn="auto">
              <a:spcBef>
                <a:spcPts val="0"/>
              </a:spcBef>
              <a:spcAft>
                <a:spcPts val="0"/>
              </a:spcAft>
              <a:defRPr/>
            </a:pPr>
            <a:r>
              <a:rPr lang="ja-JP" altLang="en-US" sz="1100" spc="-40" dirty="0">
                <a:solidFill>
                  <a:schemeClr val="accent2"/>
                </a:solidFill>
                <a:latin typeface="Arial"/>
                <a:ea typeface="ＭＳ Ｐゴシック"/>
              </a:rPr>
              <a:t>就労系障害福祉サービス</a:t>
            </a:r>
            <a:endParaRPr lang="en-US" altLang="ja-JP" sz="1100" spc="-40" dirty="0">
              <a:solidFill>
                <a:schemeClr val="accent2"/>
              </a:solidFill>
              <a:latin typeface="Arial"/>
              <a:ea typeface="ＭＳ Ｐゴシック"/>
            </a:endParaRPr>
          </a:p>
          <a:p>
            <a:pPr algn="ctr" fontAlgn="auto">
              <a:spcBef>
                <a:spcPts val="0"/>
              </a:spcBef>
              <a:spcAft>
                <a:spcPts val="0"/>
              </a:spcAft>
              <a:defRPr/>
            </a:pPr>
            <a:r>
              <a:rPr lang="ja-JP" altLang="en-US" sz="1100" spc="-40" dirty="0">
                <a:solidFill>
                  <a:schemeClr val="accent2"/>
                </a:solidFill>
                <a:latin typeface="Arial"/>
                <a:ea typeface="ＭＳ Ｐゴシック"/>
              </a:rPr>
              <a:t>から一般就労への移行</a:t>
            </a:r>
            <a:endParaRPr lang="en-US" altLang="ja-JP" sz="600" dirty="0">
              <a:solidFill>
                <a:schemeClr val="accent2"/>
              </a:solidFill>
              <a:latin typeface="Arial"/>
              <a:ea typeface="ＭＳ Ｐゴシック"/>
            </a:endParaRPr>
          </a:p>
          <a:p>
            <a:pPr fontAlgn="auto">
              <a:spcBef>
                <a:spcPts val="0"/>
              </a:spcBef>
              <a:spcAft>
                <a:spcPts val="0"/>
              </a:spcAft>
              <a:defRPr/>
            </a:pPr>
            <a:r>
              <a:rPr lang="ja-JP" altLang="en-US" sz="1400" dirty="0">
                <a:solidFill>
                  <a:srgbClr val="FF0000"/>
                </a:solidFill>
                <a:latin typeface="HGSｺﾞｼｯｸE" pitchFamily="50" charset="-128"/>
                <a:ea typeface="HGSｺﾞｼｯｸE" pitchFamily="50" charset="-128"/>
              </a:rPr>
              <a:t> </a:t>
            </a:r>
            <a:r>
              <a:rPr lang="en-US" altLang="ja-JP" sz="1400" dirty="0">
                <a:solidFill>
                  <a:schemeClr val="accent2"/>
                </a:solidFill>
                <a:latin typeface="HGSｺﾞｼｯｸE" pitchFamily="50" charset="-128"/>
                <a:ea typeface="HGSｺﾞｼｯｸE" pitchFamily="50" charset="-128"/>
              </a:rPr>
              <a:t>1,288</a:t>
            </a:r>
            <a:r>
              <a:rPr lang="ja-JP" altLang="en-US" sz="1200" dirty="0">
                <a:solidFill>
                  <a:schemeClr val="accent2"/>
                </a:solidFill>
                <a:latin typeface="HGSｺﾞｼｯｸE" pitchFamily="50" charset="-128"/>
                <a:ea typeface="HGSｺﾞｼｯｸE" pitchFamily="50" charset="-128"/>
              </a:rPr>
              <a:t>人</a:t>
            </a:r>
            <a:r>
              <a:rPr lang="en-US" altLang="ja-JP" sz="1200" dirty="0">
                <a:solidFill>
                  <a:schemeClr val="accent2"/>
                </a:solidFill>
                <a:latin typeface="ＭＳ Ｐゴシック"/>
                <a:ea typeface="ＭＳ Ｐゴシック"/>
              </a:rPr>
              <a:t>/</a:t>
            </a:r>
            <a:r>
              <a:rPr lang="en-US" altLang="ja-JP" sz="1200" dirty="0">
                <a:solidFill>
                  <a:srgbClr val="000000"/>
                </a:solidFill>
                <a:latin typeface="ＭＳ Ｐゴシック"/>
                <a:ea typeface="ＭＳ Ｐゴシック"/>
              </a:rPr>
              <a:t> H15</a:t>
            </a:r>
            <a:r>
              <a:rPr lang="ja-JP" altLang="en-US" sz="1200" dirty="0">
                <a:solidFill>
                  <a:srgbClr val="000000"/>
                </a:solidFill>
                <a:latin typeface="ＭＳ Ｐゴシック"/>
                <a:ea typeface="ＭＳ Ｐゴシック"/>
              </a:rPr>
              <a:t>　 </a:t>
            </a:r>
            <a:r>
              <a:rPr lang="en-US" altLang="ja-JP" sz="1400" u="sng" dirty="0">
                <a:solidFill>
                  <a:srgbClr val="000000"/>
                </a:solidFill>
                <a:latin typeface="HGPｺﾞｼｯｸE" pitchFamily="50" charset="-128"/>
                <a:ea typeface="HGPｺﾞｼｯｸE" pitchFamily="50" charset="-128"/>
              </a:rPr>
              <a:t>1.0</a:t>
            </a:r>
          </a:p>
          <a:p>
            <a:pPr fontAlgn="auto">
              <a:spcBef>
                <a:spcPts val="0"/>
              </a:spcBef>
              <a:spcAft>
                <a:spcPts val="0"/>
              </a:spcAft>
              <a:defRPr/>
            </a:pPr>
            <a:r>
              <a:rPr lang="en-US" altLang="ja-JP" sz="1400" dirty="0">
                <a:solidFill>
                  <a:srgbClr val="FF0000"/>
                </a:solidFill>
                <a:latin typeface="HGSｺﾞｼｯｸE" pitchFamily="50" charset="-128"/>
                <a:ea typeface="HGSｺﾞｼｯｸE" pitchFamily="50" charset="-128"/>
              </a:rPr>
              <a:t> </a:t>
            </a:r>
            <a:r>
              <a:rPr lang="en-US" altLang="ja-JP" sz="1400" dirty="0">
                <a:solidFill>
                  <a:schemeClr val="accent2"/>
                </a:solidFill>
                <a:latin typeface="HGSｺﾞｼｯｸE" pitchFamily="50" charset="-128"/>
                <a:ea typeface="HGSｺﾞｼｯｸE" pitchFamily="50" charset="-128"/>
              </a:rPr>
              <a:t>2,460</a:t>
            </a:r>
            <a:r>
              <a:rPr lang="ja-JP" altLang="en-US" sz="1200" dirty="0">
                <a:solidFill>
                  <a:schemeClr val="accent2"/>
                </a:solidFill>
                <a:latin typeface="HGSｺﾞｼｯｸE" pitchFamily="50" charset="-128"/>
                <a:ea typeface="HGSｺﾞｼｯｸE" pitchFamily="50" charset="-128"/>
              </a:rPr>
              <a:t>人</a:t>
            </a:r>
            <a:r>
              <a:rPr lang="en-US" altLang="ja-JP" sz="1200" dirty="0">
                <a:solidFill>
                  <a:schemeClr val="accent2"/>
                </a:solidFill>
                <a:latin typeface="ＭＳ Ｐゴシック"/>
                <a:ea typeface="ＭＳ Ｐゴシック"/>
              </a:rPr>
              <a:t>/</a:t>
            </a:r>
            <a:r>
              <a:rPr lang="en-US" altLang="ja-JP" sz="1200" dirty="0">
                <a:solidFill>
                  <a:srgbClr val="000000"/>
                </a:solidFill>
                <a:latin typeface="ＭＳ Ｐゴシック"/>
                <a:ea typeface="ＭＳ Ｐゴシック"/>
              </a:rPr>
              <a:t> H18</a:t>
            </a:r>
            <a:r>
              <a:rPr lang="ja-JP" altLang="en-US" sz="1200" dirty="0">
                <a:solidFill>
                  <a:srgbClr val="000000"/>
                </a:solidFill>
                <a:latin typeface="ＭＳ Ｐゴシック"/>
                <a:ea typeface="ＭＳ Ｐゴシック"/>
              </a:rPr>
              <a:t>　 </a:t>
            </a:r>
            <a:r>
              <a:rPr lang="en-US" altLang="ja-JP" sz="1400" u="sng" dirty="0">
                <a:solidFill>
                  <a:schemeClr val="accent2"/>
                </a:solidFill>
                <a:latin typeface="HGPｺﾞｼｯｸE" pitchFamily="50" charset="-128"/>
                <a:ea typeface="HGPｺﾞｼｯｸE" pitchFamily="50" charset="-128"/>
              </a:rPr>
              <a:t>1.9</a:t>
            </a:r>
            <a:r>
              <a:rPr lang="ja-JP" altLang="en-US" sz="1400" u="sng" dirty="0">
                <a:solidFill>
                  <a:schemeClr val="accent2"/>
                </a:solidFill>
                <a:latin typeface="HGPｺﾞｼｯｸE" pitchFamily="50" charset="-128"/>
                <a:ea typeface="HGPｺﾞｼｯｸE" pitchFamily="50" charset="-128"/>
              </a:rPr>
              <a:t> </a:t>
            </a:r>
            <a:r>
              <a:rPr lang="ja-JP" altLang="en-US" sz="1200" u="sng" dirty="0">
                <a:solidFill>
                  <a:schemeClr val="accent2"/>
                </a:solidFill>
                <a:latin typeface="HGPｺﾞｼｯｸE" pitchFamily="50" charset="-128"/>
                <a:ea typeface="HGPｺﾞｼｯｸE" pitchFamily="50" charset="-128"/>
              </a:rPr>
              <a:t>倍</a:t>
            </a:r>
            <a:endParaRPr lang="en-US" altLang="ja-JP" sz="1200" u="sng" dirty="0">
              <a:solidFill>
                <a:schemeClr val="accent2"/>
              </a:solidFill>
              <a:latin typeface="HGPｺﾞｼｯｸE" pitchFamily="50" charset="-128"/>
              <a:ea typeface="HGPｺﾞｼｯｸE" pitchFamily="50" charset="-128"/>
            </a:endParaRPr>
          </a:p>
          <a:p>
            <a:pPr fontAlgn="auto">
              <a:spcBef>
                <a:spcPts val="0"/>
              </a:spcBef>
              <a:spcAft>
                <a:spcPts val="0"/>
              </a:spcAft>
              <a:defRPr/>
            </a:pPr>
            <a:r>
              <a:rPr lang="en-US" altLang="ja-JP" sz="1400" dirty="0">
                <a:solidFill>
                  <a:srgbClr val="FF0000"/>
                </a:solidFill>
                <a:latin typeface="HGSｺﾞｼｯｸE" pitchFamily="50" charset="-128"/>
                <a:ea typeface="HGSｺﾞｼｯｸE" pitchFamily="50" charset="-128"/>
              </a:rPr>
              <a:t> </a:t>
            </a:r>
            <a:r>
              <a:rPr lang="en-US" altLang="ja-JP" sz="1400" dirty="0">
                <a:solidFill>
                  <a:schemeClr val="accent2"/>
                </a:solidFill>
                <a:latin typeface="HGSｺﾞｼｯｸE" pitchFamily="50" charset="-128"/>
                <a:ea typeface="HGSｺﾞｼｯｸE" pitchFamily="50" charset="-128"/>
              </a:rPr>
              <a:t>3,293</a:t>
            </a:r>
            <a:r>
              <a:rPr lang="ja-JP" altLang="en-US" sz="1200" dirty="0">
                <a:solidFill>
                  <a:schemeClr val="accent2"/>
                </a:solidFill>
                <a:latin typeface="HGSｺﾞｼｯｸE" pitchFamily="50" charset="-128"/>
                <a:ea typeface="HGSｺﾞｼｯｸE" pitchFamily="50" charset="-128"/>
              </a:rPr>
              <a:t>人</a:t>
            </a:r>
            <a:r>
              <a:rPr lang="en-US" altLang="ja-JP" sz="1200" dirty="0">
                <a:solidFill>
                  <a:srgbClr val="000000"/>
                </a:solidFill>
                <a:latin typeface="ＭＳ Ｐゴシック"/>
                <a:ea typeface="ＭＳ Ｐゴシック"/>
              </a:rPr>
              <a:t>/ H21</a:t>
            </a:r>
            <a:r>
              <a:rPr lang="ja-JP" altLang="en-US" sz="1200" dirty="0">
                <a:solidFill>
                  <a:srgbClr val="000000"/>
                </a:solidFill>
                <a:latin typeface="ＭＳ Ｐゴシック"/>
                <a:ea typeface="ＭＳ Ｐゴシック"/>
              </a:rPr>
              <a:t>　 </a:t>
            </a:r>
            <a:r>
              <a:rPr lang="en-US" altLang="ja-JP" sz="1400" u="sng" dirty="0">
                <a:solidFill>
                  <a:schemeClr val="accent2"/>
                </a:solidFill>
                <a:latin typeface="HGPｺﾞｼｯｸE" pitchFamily="50" charset="-128"/>
                <a:ea typeface="HGPｺﾞｼｯｸE" pitchFamily="50" charset="-128"/>
              </a:rPr>
              <a:t>2.6 </a:t>
            </a:r>
            <a:r>
              <a:rPr lang="ja-JP" altLang="en-US" sz="1200" u="sng" dirty="0">
                <a:solidFill>
                  <a:schemeClr val="accent2"/>
                </a:solidFill>
                <a:latin typeface="HGPｺﾞｼｯｸE" pitchFamily="50" charset="-128"/>
                <a:ea typeface="HGPｺﾞｼｯｸE" pitchFamily="50" charset="-128"/>
              </a:rPr>
              <a:t>倍</a:t>
            </a:r>
            <a:endParaRPr lang="en-US" altLang="ja-JP" sz="1200" u="sng" dirty="0">
              <a:solidFill>
                <a:schemeClr val="accent2"/>
              </a:solidFill>
              <a:latin typeface="HGPｺﾞｼｯｸE" pitchFamily="50" charset="-128"/>
              <a:ea typeface="HGPｺﾞｼｯｸE" pitchFamily="50" charset="-128"/>
            </a:endParaRPr>
          </a:p>
          <a:p>
            <a:pPr fontAlgn="auto">
              <a:spcBef>
                <a:spcPts val="0"/>
              </a:spcBef>
              <a:spcAft>
                <a:spcPts val="0"/>
              </a:spcAft>
              <a:defRPr/>
            </a:pPr>
            <a:r>
              <a:rPr lang="en-US" altLang="ja-JP" sz="1400" dirty="0">
                <a:solidFill>
                  <a:srgbClr val="FF0000"/>
                </a:solidFill>
                <a:latin typeface="HGSｺﾞｼｯｸE" pitchFamily="50" charset="-128"/>
                <a:ea typeface="HGSｺﾞｼｯｸE" pitchFamily="50" charset="-128"/>
              </a:rPr>
              <a:t> </a:t>
            </a:r>
            <a:r>
              <a:rPr lang="en-US" altLang="ja-JP" sz="1400" dirty="0">
                <a:solidFill>
                  <a:schemeClr val="accent2"/>
                </a:solidFill>
                <a:latin typeface="HGSｺﾞｼｯｸE" pitchFamily="50" charset="-128"/>
                <a:ea typeface="HGSｺﾞｼｯｸE" pitchFamily="50" charset="-128"/>
              </a:rPr>
              <a:t>4,403</a:t>
            </a:r>
            <a:r>
              <a:rPr lang="ja-JP" altLang="en-US" sz="1200" dirty="0">
                <a:solidFill>
                  <a:schemeClr val="accent2"/>
                </a:solidFill>
                <a:latin typeface="HGSｺﾞｼｯｸE" pitchFamily="50" charset="-128"/>
                <a:ea typeface="HGSｺﾞｼｯｸE" pitchFamily="50" charset="-128"/>
              </a:rPr>
              <a:t>人</a:t>
            </a:r>
            <a:r>
              <a:rPr lang="en-US" altLang="ja-JP" sz="1200" dirty="0">
                <a:solidFill>
                  <a:srgbClr val="000000"/>
                </a:solidFill>
                <a:latin typeface="ＭＳ Ｐゴシック"/>
                <a:ea typeface="ＭＳ Ｐゴシック"/>
              </a:rPr>
              <a:t>/ H22</a:t>
            </a:r>
            <a:r>
              <a:rPr lang="ja-JP" altLang="en-US" sz="1200" dirty="0">
                <a:solidFill>
                  <a:srgbClr val="000000"/>
                </a:solidFill>
                <a:latin typeface="ＭＳ Ｐゴシック"/>
                <a:ea typeface="ＭＳ Ｐゴシック"/>
              </a:rPr>
              <a:t>　</a:t>
            </a:r>
            <a:r>
              <a:rPr lang="ja-JP" altLang="en-US" sz="1200" dirty="0">
                <a:solidFill>
                  <a:schemeClr val="accent2"/>
                </a:solidFill>
                <a:latin typeface="ＭＳ Ｐゴシック"/>
                <a:ea typeface="ＭＳ Ｐゴシック"/>
              </a:rPr>
              <a:t> </a:t>
            </a:r>
            <a:r>
              <a:rPr lang="en-US" altLang="ja-JP" sz="1400" u="sng" dirty="0">
                <a:solidFill>
                  <a:schemeClr val="accent2"/>
                </a:solidFill>
                <a:latin typeface="HGPｺﾞｼｯｸE" pitchFamily="50" charset="-128"/>
                <a:ea typeface="HGPｺﾞｼｯｸE" pitchFamily="50" charset="-128"/>
              </a:rPr>
              <a:t>3.4 </a:t>
            </a:r>
            <a:r>
              <a:rPr lang="ja-JP" altLang="en-US" sz="1200" u="sng" dirty="0">
                <a:solidFill>
                  <a:schemeClr val="accent2"/>
                </a:solidFill>
                <a:latin typeface="HGPｺﾞｼｯｸE" pitchFamily="50" charset="-128"/>
                <a:ea typeface="HGPｺﾞｼｯｸE" pitchFamily="50" charset="-128"/>
              </a:rPr>
              <a:t>倍</a:t>
            </a:r>
            <a:endParaRPr lang="en-US" altLang="ja-JP" sz="1200" u="sng" dirty="0">
              <a:solidFill>
                <a:schemeClr val="accent2"/>
              </a:solidFill>
              <a:latin typeface="HGPｺﾞｼｯｸE" pitchFamily="50" charset="-128"/>
              <a:ea typeface="HGPｺﾞｼｯｸE" pitchFamily="50" charset="-128"/>
            </a:endParaRPr>
          </a:p>
          <a:p>
            <a:pPr fontAlgn="auto">
              <a:spcBef>
                <a:spcPts val="0"/>
              </a:spcBef>
              <a:spcAft>
                <a:spcPts val="0"/>
              </a:spcAft>
              <a:defRPr/>
            </a:pPr>
            <a:r>
              <a:rPr lang="en-US" altLang="ja-JP" sz="1400" dirty="0">
                <a:solidFill>
                  <a:srgbClr val="FF0000"/>
                </a:solidFill>
                <a:latin typeface="HGSｺﾞｼｯｸE" pitchFamily="50" charset="-128"/>
                <a:ea typeface="HGSｺﾞｼｯｸE" pitchFamily="50" charset="-128"/>
              </a:rPr>
              <a:t> </a:t>
            </a:r>
            <a:r>
              <a:rPr lang="en-US" altLang="ja-JP" sz="1400" dirty="0">
                <a:solidFill>
                  <a:schemeClr val="accent2"/>
                </a:solidFill>
                <a:latin typeface="HGSｺﾞｼｯｸE" pitchFamily="50" charset="-128"/>
                <a:ea typeface="HGSｺﾞｼｯｸE" pitchFamily="50" charset="-128"/>
              </a:rPr>
              <a:t>5,675</a:t>
            </a:r>
            <a:r>
              <a:rPr lang="ja-JP" altLang="en-US" sz="1200" dirty="0">
                <a:solidFill>
                  <a:schemeClr val="accent2"/>
                </a:solidFill>
                <a:latin typeface="HGSｺﾞｼｯｸE" pitchFamily="50" charset="-128"/>
                <a:ea typeface="HGSｺﾞｼｯｸE" pitchFamily="50" charset="-128"/>
              </a:rPr>
              <a:t>人</a:t>
            </a:r>
            <a:r>
              <a:rPr lang="en-US" altLang="ja-JP" sz="1200" dirty="0">
                <a:solidFill>
                  <a:srgbClr val="000000"/>
                </a:solidFill>
                <a:latin typeface="ＭＳ Ｐゴシック"/>
              </a:rPr>
              <a:t>/ H23</a:t>
            </a:r>
            <a:r>
              <a:rPr lang="ja-JP" altLang="en-US" sz="1200" dirty="0">
                <a:solidFill>
                  <a:srgbClr val="000000"/>
                </a:solidFill>
                <a:latin typeface="ＭＳ Ｐゴシック"/>
              </a:rPr>
              <a:t>　</a:t>
            </a:r>
            <a:r>
              <a:rPr lang="ja-JP" altLang="en-US" sz="1200" dirty="0">
                <a:solidFill>
                  <a:schemeClr val="accent2"/>
                </a:solidFill>
                <a:latin typeface="ＭＳ Ｐゴシック"/>
              </a:rPr>
              <a:t> </a:t>
            </a:r>
            <a:r>
              <a:rPr lang="en-US" altLang="ja-JP" sz="1400" u="sng" dirty="0">
                <a:solidFill>
                  <a:schemeClr val="accent2"/>
                </a:solidFill>
                <a:latin typeface="HGPｺﾞｼｯｸE" pitchFamily="50" charset="-128"/>
                <a:ea typeface="HGPｺﾞｼｯｸE" pitchFamily="50" charset="-128"/>
              </a:rPr>
              <a:t>4.4 </a:t>
            </a:r>
            <a:r>
              <a:rPr lang="ja-JP" altLang="en-US" sz="1200" u="sng" dirty="0">
                <a:solidFill>
                  <a:schemeClr val="accent2"/>
                </a:solidFill>
                <a:latin typeface="HGPｺﾞｼｯｸE" pitchFamily="50" charset="-128"/>
                <a:ea typeface="HGPｺﾞｼｯｸE" pitchFamily="50" charset="-128"/>
              </a:rPr>
              <a:t>倍</a:t>
            </a:r>
            <a:endParaRPr lang="en-US" altLang="ja-JP" sz="1200" u="sng" dirty="0">
              <a:solidFill>
                <a:schemeClr val="accent2"/>
              </a:solidFill>
              <a:latin typeface="HGPｺﾞｼｯｸE" pitchFamily="50" charset="-128"/>
              <a:ea typeface="HGPｺﾞｼｯｸE" pitchFamily="50" charset="-128"/>
            </a:endParaRPr>
          </a:p>
          <a:p>
            <a:pPr fontAlgn="auto">
              <a:spcBef>
                <a:spcPts val="0"/>
              </a:spcBef>
              <a:spcAft>
                <a:spcPts val="0"/>
              </a:spcAft>
              <a:defRPr/>
            </a:pPr>
            <a:r>
              <a:rPr lang="en-US" altLang="ja-JP" sz="1400" dirty="0">
                <a:solidFill>
                  <a:srgbClr val="FF0000"/>
                </a:solidFill>
                <a:latin typeface="HGSｺﾞｼｯｸE" pitchFamily="50" charset="-128"/>
                <a:ea typeface="HGSｺﾞｼｯｸE" pitchFamily="50" charset="-128"/>
              </a:rPr>
              <a:t> </a:t>
            </a:r>
            <a:r>
              <a:rPr lang="en-US" altLang="ja-JP" sz="1400" dirty="0">
                <a:solidFill>
                  <a:schemeClr val="accent2"/>
                </a:solidFill>
                <a:latin typeface="HGSｺﾞｼｯｸE" pitchFamily="50" charset="-128"/>
                <a:ea typeface="HGSｺﾞｼｯｸE" pitchFamily="50" charset="-128"/>
              </a:rPr>
              <a:t>7,717</a:t>
            </a:r>
            <a:r>
              <a:rPr lang="ja-JP" altLang="en-US" sz="1200" dirty="0">
                <a:solidFill>
                  <a:schemeClr val="accent2"/>
                </a:solidFill>
                <a:latin typeface="HGSｺﾞｼｯｸE" pitchFamily="50" charset="-128"/>
                <a:ea typeface="HGSｺﾞｼｯｸE" pitchFamily="50" charset="-128"/>
              </a:rPr>
              <a:t>人</a:t>
            </a:r>
            <a:r>
              <a:rPr lang="en-US" altLang="ja-JP" sz="1200" dirty="0">
                <a:solidFill>
                  <a:srgbClr val="000000"/>
                </a:solidFill>
                <a:latin typeface="ＭＳ Ｐゴシック"/>
              </a:rPr>
              <a:t>/ H24</a:t>
            </a:r>
            <a:r>
              <a:rPr lang="ja-JP" altLang="en-US" sz="1200" dirty="0">
                <a:solidFill>
                  <a:srgbClr val="000000"/>
                </a:solidFill>
                <a:latin typeface="ＭＳ Ｐゴシック"/>
              </a:rPr>
              <a:t>　 </a:t>
            </a:r>
            <a:r>
              <a:rPr lang="en-US" altLang="ja-JP" sz="1400" u="sng" dirty="0">
                <a:solidFill>
                  <a:schemeClr val="accent2"/>
                </a:solidFill>
                <a:latin typeface="HGPｺﾞｼｯｸE" pitchFamily="50" charset="-128"/>
                <a:ea typeface="HGPｺﾞｼｯｸE" pitchFamily="50" charset="-128"/>
              </a:rPr>
              <a:t>6.0 </a:t>
            </a:r>
            <a:r>
              <a:rPr lang="ja-JP" altLang="en-US" sz="1200" u="sng" dirty="0">
                <a:solidFill>
                  <a:schemeClr val="accent2"/>
                </a:solidFill>
                <a:latin typeface="HGPｺﾞｼｯｸE" pitchFamily="50" charset="-128"/>
                <a:ea typeface="HGPｺﾞｼｯｸE" pitchFamily="50" charset="-128"/>
              </a:rPr>
              <a:t>倍</a:t>
            </a:r>
            <a:endParaRPr lang="en-US" altLang="ja-JP" sz="1200" u="sng" dirty="0">
              <a:solidFill>
                <a:schemeClr val="accent2"/>
              </a:solidFill>
              <a:latin typeface="HGPｺﾞｼｯｸE" pitchFamily="50" charset="-128"/>
              <a:ea typeface="HGPｺﾞｼｯｸE" pitchFamily="50" charset="-128"/>
            </a:endParaRPr>
          </a:p>
          <a:p>
            <a:pPr fontAlgn="auto">
              <a:spcBef>
                <a:spcPts val="0"/>
              </a:spcBef>
              <a:spcAft>
                <a:spcPts val="0"/>
              </a:spcAft>
              <a:defRPr/>
            </a:pPr>
            <a:r>
              <a:rPr lang="en-US" altLang="ja-JP" sz="1400" dirty="0">
                <a:solidFill>
                  <a:schemeClr val="accent2"/>
                </a:solidFill>
                <a:latin typeface="HGSｺﾞｼｯｸE" pitchFamily="50" charset="-128"/>
                <a:ea typeface="HGSｺﾞｼｯｸE" pitchFamily="50" charset="-128"/>
              </a:rPr>
              <a:t>10,001</a:t>
            </a:r>
            <a:r>
              <a:rPr lang="ja-JP" altLang="en-US" sz="1200" dirty="0">
                <a:solidFill>
                  <a:schemeClr val="accent2"/>
                </a:solidFill>
                <a:latin typeface="HGSｺﾞｼｯｸE" pitchFamily="50" charset="-128"/>
                <a:ea typeface="HGSｺﾞｼｯｸE" pitchFamily="50" charset="-128"/>
              </a:rPr>
              <a:t>人</a:t>
            </a:r>
            <a:r>
              <a:rPr lang="en-US" altLang="ja-JP" sz="1200" dirty="0">
                <a:solidFill>
                  <a:schemeClr val="accent2"/>
                </a:solidFill>
                <a:latin typeface="ＭＳ Ｐゴシック"/>
              </a:rPr>
              <a:t>/</a:t>
            </a:r>
            <a:r>
              <a:rPr lang="en-US" altLang="ja-JP" sz="1200" dirty="0">
                <a:solidFill>
                  <a:srgbClr val="000000"/>
                </a:solidFill>
                <a:latin typeface="ＭＳ Ｐゴシック"/>
              </a:rPr>
              <a:t> H25</a:t>
            </a:r>
            <a:r>
              <a:rPr lang="ja-JP" altLang="en-US" sz="1200" dirty="0">
                <a:solidFill>
                  <a:srgbClr val="000000"/>
                </a:solidFill>
                <a:latin typeface="ＭＳ Ｐゴシック"/>
              </a:rPr>
              <a:t>　</a:t>
            </a:r>
            <a:r>
              <a:rPr lang="en-US" altLang="ja-JP" sz="1400" u="sng" dirty="0">
                <a:solidFill>
                  <a:schemeClr val="accent2"/>
                </a:solidFill>
                <a:latin typeface="HGPｺﾞｼｯｸE" pitchFamily="50" charset="-128"/>
                <a:ea typeface="HGPｺﾞｼｯｸE" pitchFamily="50" charset="-128"/>
              </a:rPr>
              <a:t>7.8 </a:t>
            </a:r>
            <a:r>
              <a:rPr lang="ja-JP" altLang="en-US" sz="1200" u="sng" dirty="0">
                <a:solidFill>
                  <a:schemeClr val="accent2"/>
                </a:solidFill>
                <a:latin typeface="HGPｺﾞｼｯｸE" pitchFamily="50" charset="-128"/>
                <a:ea typeface="HGPｺﾞｼｯｸE" pitchFamily="50" charset="-128"/>
              </a:rPr>
              <a:t>倍</a:t>
            </a:r>
            <a:endParaRPr lang="en-US" altLang="ja-JP" sz="1200" u="sng" dirty="0">
              <a:solidFill>
                <a:schemeClr val="accent2"/>
              </a:solidFill>
              <a:latin typeface="HGPｺﾞｼｯｸE" pitchFamily="50" charset="-128"/>
              <a:ea typeface="HGPｺﾞｼｯｸE" pitchFamily="50" charset="-128"/>
            </a:endParaRPr>
          </a:p>
          <a:p>
            <a:pPr fontAlgn="auto">
              <a:spcBef>
                <a:spcPts val="0"/>
              </a:spcBef>
              <a:spcAft>
                <a:spcPts val="0"/>
              </a:spcAft>
              <a:defRPr/>
            </a:pPr>
            <a:r>
              <a:rPr lang="en-US" altLang="ja-JP" sz="1400" dirty="0">
                <a:solidFill>
                  <a:schemeClr val="accent2"/>
                </a:solidFill>
                <a:latin typeface="HGSｺﾞｼｯｸE" pitchFamily="50" charset="-128"/>
                <a:ea typeface="HGSｺﾞｼｯｸE" pitchFamily="50" charset="-128"/>
              </a:rPr>
              <a:t>10,920</a:t>
            </a:r>
            <a:r>
              <a:rPr lang="ja-JP" altLang="en-US" sz="1200" dirty="0">
                <a:solidFill>
                  <a:schemeClr val="accent2"/>
                </a:solidFill>
                <a:latin typeface="HGSｺﾞｼｯｸE" pitchFamily="50" charset="-128"/>
                <a:ea typeface="HGSｺﾞｼｯｸE" pitchFamily="50" charset="-128"/>
              </a:rPr>
              <a:t>人</a:t>
            </a:r>
            <a:r>
              <a:rPr lang="en-US" altLang="ja-JP" sz="1200" dirty="0">
                <a:solidFill>
                  <a:srgbClr val="000000"/>
                </a:solidFill>
                <a:latin typeface="ＭＳ Ｐゴシック"/>
              </a:rPr>
              <a:t>/ H26</a:t>
            </a:r>
            <a:r>
              <a:rPr lang="ja-JP" altLang="en-US" sz="1200" dirty="0">
                <a:solidFill>
                  <a:srgbClr val="000000"/>
                </a:solidFill>
                <a:latin typeface="ＭＳ Ｐゴシック"/>
              </a:rPr>
              <a:t>　</a:t>
            </a:r>
            <a:r>
              <a:rPr lang="en-US" altLang="ja-JP" sz="1400" u="sng" dirty="0">
                <a:solidFill>
                  <a:schemeClr val="accent2"/>
                </a:solidFill>
                <a:latin typeface="HGPｺﾞｼｯｸE" pitchFamily="50" charset="-128"/>
                <a:ea typeface="HGPｺﾞｼｯｸE" pitchFamily="50" charset="-128"/>
              </a:rPr>
              <a:t>8.5 </a:t>
            </a:r>
            <a:r>
              <a:rPr lang="ja-JP" altLang="en-US" sz="1200" u="sng" dirty="0">
                <a:solidFill>
                  <a:schemeClr val="accent2"/>
                </a:solidFill>
                <a:latin typeface="HGPｺﾞｼｯｸE" pitchFamily="50" charset="-128"/>
                <a:ea typeface="HGPｺﾞｼｯｸE" pitchFamily="50" charset="-128"/>
              </a:rPr>
              <a:t>倍</a:t>
            </a:r>
            <a:endParaRPr lang="en-US" altLang="ja-JP" sz="1200" u="sng" dirty="0">
              <a:solidFill>
                <a:schemeClr val="accent2"/>
              </a:solidFill>
              <a:latin typeface="HGPｺﾞｼｯｸE" pitchFamily="50" charset="-128"/>
              <a:ea typeface="HGPｺﾞｼｯｸE" pitchFamily="50" charset="-128"/>
            </a:endParaRPr>
          </a:p>
          <a:p>
            <a:pPr fontAlgn="auto">
              <a:spcBef>
                <a:spcPts val="0"/>
              </a:spcBef>
              <a:spcAft>
                <a:spcPts val="0"/>
              </a:spcAft>
              <a:defRPr/>
            </a:pPr>
            <a:r>
              <a:rPr lang="en-US" altLang="ja-JP" sz="1400" b="1" dirty="0">
                <a:solidFill>
                  <a:schemeClr val="accent2"/>
                </a:solidFill>
                <a:latin typeface="HGPｺﾞｼｯｸE" pitchFamily="50" charset="-128"/>
                <a:ea typeface="HGPｺﾞｼｯｸE" pitchFamily="50" charset="-128"/>
              </a:rPr>
              <a:t>11,928</a:t>
            </a:r>
            <a:r>
              <a:rPr lang="ja-JP" altLang="en-US" sz="1200" b="1" dirty="0">
                <a:solidFill>
                  <a:schemeClr val="accent2"/>
                </a:solidFill>
                <a:latin typeface="HGPｺﾞｼｯｸE" pitchFamily="50" charset="-128"/>
                <a:ea typeface="HGPｺﾞｼｯｸE" pitchFamily="50" charset="-128"/>
              </a:rPr>
              <a:t>人</a:t>
            </a:r>
            <a:r>
              <a:rPr lang="en-US" altLang="ja-JP" sz="1200" b="1" dirty="0">
                <a:latin typeface="+mn-ea"/>
                <a:ea typeface="+mn-ea"/>
              </a:rPr>
              <a:t>/</a:t>
            </a:r>
            <a:r>
              <a:rPr lang="ja-JP" altLang="en-US" sz="1200" b="1" dirty="0">
                <a:latin typeface="+mn-ea"/>
                <a:ea typeface="+mn-ea"/>
              </a:rPr>
              <a:t> </a:t>
            </a:r>
            <a:r>
              <a:rPr lang="en-US" altLang="ja-JP" sz="1200" b="1" dirty="0">
                <a:latin typeface="+mn-ea"/>
                <a:ea typeface="+mn-ea"/>
              </a:rPr>
              <a:t>H27</a:t>
            </a:r>
            <a:r>
              <a:rPr lang="ja-JP" altLang="en-US" sz="1200" b="1" dirty="0">
                <a:latin typeface="+mn-ea"/>
                <a:ea typeface="+mn-ea"/>
              </a:rPr>
              <a:t>　</a:t>
            </a:r>
            <a:r>
              <a:rPr lang="en-US" altLang="ja-JP" sz="1400" b="1" u="sng" dirty="0">
                <a:solidFill>
                  <a:schemeClr val="accent2"/>
                </a:solidFill>
                <a:latin typeface="HGPｺﾞｼｯｸE" pitchFamily="50" charset="-128"/>
                <a:ea typeface="HGPｺﾞｼｯｸE" pitchFamily="50" charset="-128"/>
              </a:rPr>
              <a:t>9.3 </a:t>
            </a:r>
            <a:r>
              <a:rPr lang="ja-JP" altLang="en-US" sz="1200" b="1" u="sng" dirty="0">
                <a:solidFill>
                  <a:schemeClr val="accent2"/>
                </a:solidFill>
                <a:latin typeface="HGPｺﾞｼｯｸE" pitchFamily="50" charset="-128"/>
                <a:ea typeface="HGPｺﾞｼｯｸE" pitchFamily="50" charset="-128"/>
              </a:rPr>
              <a:t>倍</a:t>
            </a:r>
            <a:endParaRPr lang="en-US" altLang="ja-JP" sz="1200" b="1" u="sng" dirty="0">
              <a:solidFill>
                <a:schemeClr val="accent2"/>
              </a:solidFill>
              <a:latin typeface="HGPｺﾞｼｯｸE" panose="020B0900000000000000" pitchFamily="50" charset="-128"/>
              <a:ea typeface="HGPｺﾞｼｯｸE" panose="020B0900000000000000" pitchFamily="50" charset="-128"/>
            </a:endParaRPr>
          </a:p>
        </p:txBody>
      </p:sp>
      <p:sp>
        <p:nvSpPr>
          <p:cNvPr id="41" name="AutoShape 4"/>
          <p:cNvSpPr>
            <a:spLocks noChangeArrowheads="1"/>
          </p:cNvSpPr>
          <p:nvPr/>
        </p:nvSpPr>
        <p:spPr bwMode="auto">
          <a:xfrm>
            <a:off x="8508602" y="2835029"/>
            <a:ext cx="1225550" cy="1314051"/>
          </a:xfrm>
          <a:prstGeom prst="roundRect">
            <a:avLst>
              <a:gd name="adj" fmla="val 16667"/>
            </a:avLst>
          </a:prstGeom>
          <a:solidFill>
            <a:srgbClr val="00FFFF">
              <a:alpha val="16078"/>
            </a:srgbClr>
          </a:solidFill>
          <a:ln w="9525">
            <a:solidFill>
              <a:schemeClr val="tx1"/>
            </a:solidFill>
            <a:round/>
            <a:headEnd/>
            <a:tailEnd/>
          </a:ln>
        </p:spPr>
        <p:txBody>
          <a:bodyPr wrap="none" lIns="91435" tIns="45718" rIns="91435" bIns="45718" anchor="ctr"/>
          <a:lstStyle/>
          <a:p>
            <a:endParaRPr lang="ja-JP" altLang="en-US" sz="1200">
              <a:solidFill>
                <a:srgbClr val="000000"/>
              </a:solidFill>
              <a:latin typeface="Calibri" pitchFamily="34" charset="0"/>
            </a:endParaRPr>
          </a:p>
        </p:txBody>
      </p:sp>
      <p:sp>
        <p:nvSpPr>
          <p:cNvPr id="43" name="正方形/長方形 44"/>
          <p:cNvSpPr>
            <a:spLocks noChangeArrowheads="1"/>
          </p:cNvSpPr>
          <p:nvPr/>
        </p:nvSpPr>
        <p:spPr bwMode="auto">
          <a:xfrm>
            <a:off x="8599324" y="3876750"/>
            <a:ext cx="1071562" cy="217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36802" tIns="7358" rIns="36802" bIns="7358"/>
          <a:lstStyle/>
          <a:p>
            <a:pPr marL="119056" indent="-119056" algn="ctr" defTabSz="873080"/>
            <a:r>
              <a:rPr lang="ja-JP" altLang="en-US" sz="1200" b="1" dirty="0">
                <a:solidFill>
                  <a:schemeClr val="accent2"/>
                </a:solidFill>
                <a:latin typeface="Calibri" pitchFamily="34" charset="0"/>
              </a:rPr>
              <a:t>（平成２８年）</a:t>
            </a:r>
          </a:p>
        </p:txBody>
      </p:sp>
      <p:sp>
        <p:nvSpPr>
          <p:cNvPr id="44" name="Text Box 43"/>
          <p:cNvSpPr txBox="1">
            <a:spLocks noChangeArrowheads="1"/>
          </p:cNvSpPr>
          <p:nvPr/>
        </p:nvSpPr>
        <p:spPr bwMode="auto">
          <a:xfrm>
            <a:off x="8409385" y="2962240"/>
            <a:ext cx="1423988" cy="92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24" tIns="45713" rIns="91424" bIns="45713">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spcBef>
                <a:spcPct val="50000"/>
              </a:spcBef>
            </a:pPr>
            <a:r>
              <a:rPr lang="ja-JP" altLang="en-US" sz="1200" b="1" dirty="0">
                <a:solidFill>
                  <a:srgbClr val="000000"/>
                </a:solidFill>
                <a:latin typeface="Calibri" pitchFamily="34" charset="0"/>
              </a:rPr>
              <a:t>雇用者数</a:t>
            </a:r>
          </a:p>
          <a:p>
            <a:pPr algn="ctr" eaLnBrk="1" hangingPunct="1">
              <a:spcBef>
                <a:spcPct val="50000"/>
              </a:spcBef>
            </a:pPr>
            <a:r>
              <a:rPr lang="ja-JP" altLang="en-US" sz="1200" b="1" dirty="0">
                <a:solidFill>
                  <a:schemeClr val="accent2"/>
                </a:solidFill>
                <a:latin typeface="Calibri" pitchFamily="34" charset="0"/>
              </a:rPr>
              <a:t>約４７</a:t>
            </a:r>
            <a:r>
              <a:rPr lang="en-US" altLang="ja-JP" sz="1200" b="1" dirty="0">
                <a:solidFill>
                  <a:schemeClr val="accent2"/>
                </a:solidFill>
                <a:latin typeface="Calibri" pitchFamily="34" charset="0"/>
              </a:rPr>
              <a:t>.</a:t>
            </a:r>
            <a:r>
              <a:rPr lang="ja-JP" altLang="en-US" sz="1200" b="1" dirty="0">
                <a:solidFill>
                  <a:schemeClr val="accent2"/>
                </a:solidFill>
                <a:latin typeface="Calibri" pitchFamily="34" charset="0"/>
              </a:rPr>
              <a:t>４万人</a:t>
            </a:r>
            <a:endParaRPr lang="en-US" altLang="ja-JP" sz="1200" b="1" dirty="0">
              <a:solidFill>
                <a:schemeClr val="accent2"/>
              </a:solidFill>
              <a:latin typeface="Calibri" pitchFamily="34" charset="0"/>
            </a:endParaRPr>
          </a:p>
          <a:p>
            <a:pPr algn="ctr" eaLnBrk="1" hangingPunct="1">
              <a:spcBef>
                <a:spcPct val="50000"/>
              </a:spcBef>
            </a:pPr>
            <a:r>
              <a:rPr lang="ja-JP" altLang="en-US" sz="800" dirty="0">
                <a:solidFill>
                  <a:prstClr val="black"/>
                </a:solidFill>
                <a:latin typeface="Calibri" pitchFamily="34" charset="0"/>
              </a:rPr>
              <a:t>（平成２８年６月１日時点）</a:t>
            </a:r>
            <a:endParaRPr lang="en-US" altLang="ja-JP" sz="800" dirty="0">
              <a:solidFill>
                <a:prstClr val="black"/>
              </a:solidFill>
              <a:latin typeface="Calibri" pitchFamily="34" charset="0"/>
            </a:endParaRPr>
          </a:p>
          <a:p>
            <a:pPr algn="ctr" eaLnBrk="1" hangingPunct="1">
              <a:spcBef>
                <a:spcPct val="50000"/>
              </a:spcBef>
            </a:pPr>
            <a:r>
              <a:rPr lang="ja-JP" altLang="en-US" sz="800" dirty="0">
                <a:solidFill>
                  <a:prstClr val="black"/>
                </a:solidFill>
                <a:latin typeface="Calibri" pitchFamily="34" charset="0"/>
              </a:rPr>
              <a:t>＊</a:t>
            </a:r>
            <a:r>
              <a:rPr lang="en-US" altLang="ja-JP" sz="800" dirty="0">
                <a:solidFill>
                  <a:prstClr val="black"/>
                </a:solidFill>
                <a:latin typeface="Calibri" pitchFamily="34" charset="0"/>
              </a:rPr>
              <a:t>50</a:t>
            </a:r>
            <a:r>
              <a:rPr lang="ja-JP" altLang="en-US" sz="800" dirty="0">
                <a:solidFill>
                  <a:prstClr val="black"/>
                </a:solidFill>
                <a:latin typeface="Calibri" pitchFamily="34" charset="0"/>
              </a:rPr>
              <a:t>人以上企業</a:t>
            </a:r>
          </a:p>
        </p:txBody>
      </p:sp>
      <p:sp>
        <p:nvSpPr>
          <p:cNvPr id="333840" name="Text Box 16"/>
          <p:cNvSpPr txBox="1">
            <a:spLocks noChangeArrowheads="1"/>
          </p:cNvSpPr>
          <p:nvPr/>
        </p:nvSpPr>
        <p:spPr bwMode="auto">
          <a:xfrm>
            <a:off x="1421908" y="2360789"/>
            <a:ext cx="4872069" cy="523216"/>
          </a:xfrm>
          <a:prstGeom prst="rect">
            <a:avLst/>
          </a:prstGeom>
          <a:noFill/>
          <a:ln w="9525">
            <a:noFill/>
            <a:miter lim="800000"/>
            <a:headEnd/>
            <a:tailEnd/>
          </a:ln>
          <a:effectLst/>
        </p:spPr>
        <p:txBody>
          <a:bodyPr wrap="square" lIns="91435" tIns="45718" rIns="91435" bIns="45718">
            <a:spAutoFit/>
          </a:bodyPr>
          <a:lstStyle/>
          <a:p>
            <a:pPr algn="ctr" fontAlgn="auto">
              <a:spcBef>
                <a:spcPct val="50000"/>
              </a:spcBef>
              <a:spcAft>
                <a:spcPts val="0"/>
              </a:spcAft>
              <a:defRPr/>
            </a:pPr>
            <a:r>
              <a:rPr lang="ja-JP" altLang="en-US" sz="2400" u="sng" dirty="0">
                <a:solidFill>
                  <a:schemeClr val="accent1"/>
                </a:solidFill>
                <a:ea typeface="ＤＨＰ特太ゴシック体" pitchFamily="2" charset="-128"/>
              </a:rPr>
              <a:t>障害福祉サービス</a:t>
            </a:r>
            <a:r>
              <a:rPr lang="ja-JP" altLang="en-US" sz="2800" u="sng" dirty="0">
                <a:solidFill>
                  <a:schemeClr val="accent1"/>
                </a:solidFill>
                <a:ea typeface="ＤＨＰ特太ゴシック体" pitchFamily="2" charset="-128"/>
              </a:rPr>
              <a:t>　</a:t>
            </a:r>
          </a:p>
        </p:txBody>
      </p:sp>
      <p:sp>
        <p:nvSpPr>
          <p:cNvPr id="51" name="テキスト ボックス 50"/>
          <p:cNvSpPr txBox="1"/>
          <p:nvPr/>
        </p:nvSpPr>
        <p:spPr>
          <a:xfrm>
            <a:off x="429069" y="2796896"/>
            <a:ext cx="492443" cy="3342832"/>
          </a:xfrm>
          <a:prstGeom prst="rect">
            <a:avLst/>
          </a:prstGeom>
          <a:noFill/>
        </p:spPr>
        <p:txBody>
          <a:bodyPr vert="eaVert" wrap="square" rtlCol="0">
            <a:spAutoFit/>
          </a:bodyPr>
          <a:lstStyle/>
          <a:p>
            <a:r>
              <a:rPr kumimoji="1" lang="ja-JP" altLang="en-US" sz="2000" b="1" dirty="0"/>
              <a:t>大学・専修学校への進学等</a:t>
            </a:r>
          </a:p>
        </p:txBody>
      </p:sp>
      <p:sp>
        <p:nvSpPr>
          <p:cNvPr id="52" name="正方形/長方形 51"/>
          <p:cNvSpPr/>
          <p:nvPr/>
        </p:nvSpPr>
        <p:spPr>
          <a:xfrm>
            <a:off x="200534" y="2243138"/>
            <a:ext cx="936103" cy="414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45" name="Text Box 14"/>
          <p:cNvSpPr txBox="1">
            <a:spLocks noChangeArrowheads="1"/>
          </p:cNvSpPr>
          <p:nvPr/>
        </p:nvSpPr>
        <p:spPr bwMode="auto">
          <a:xfrm>
            <a:off x="6825243" y="5908970"/>
            <a:ext cx="140493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spcBef>
                <a:spcPct val="50000"/>
              </a:spcBef>
            </a:pPr>
            <a:r>
              <a:rPr lang="en-US" altLang="ja-JP" b="1" u="sng" dirty="0">
                <a:solidFill>
                  <a:srgbClr val="000000"/>
                </a:solidFill>
                <a:latin typeface="Calibri" pitchFamily="34" charset="0"/>
              </a:rPr>
              <a:t>6,139</a:t>
            </a:r>
            <a:r>
              <a:rPr lang="ja-JP" altLang="en-US" b="1" u="sng" dirty="0">
                <a:solidFill>
                  <a:srgbClr val="000000"/>
                </a:solidFill>
                <a:latin typeface="Calibri" pitchFamily="34" charset="0"/>
              </a:rPr>
              <a:t>人</a:t>
            </a:r>
            <a:r>
              <a:rPr lang="en-US" altLang="ja-JP" b="1" u="sng" dirty="0">
                <a:solidFill>
                  <a:srgbClr val="000000"/>
                </a:solidFill>
                <a:latin typeface="Calibri" pitchFamily="34" charset="0"/>
              </a:rPr>
              <a:t>/</a:t>
            </a:r>
            <a:r>
              <a:rPr lang="ja-JP" altLang="en-US" b="1" u="sng" dirty="0">
                <a:solidFill>
                  <a:srgbClr val="000000"/>
                </a:solidFill>
                <a:latin typeface="Calibri" pitchFamily="34" charset="0"/>
              </a:rPr>
              <a:t>年</a:t>
            </a:r>
          </a:p>
        </p:txBody>
      </p:sp>
      <p:sp>
        <p:nvSpPr>
          <p:cNvPr id="3" name="スライド番号プレースホルダー 2"/>
          <p:cNvSpPr>
            <a:spLocks noGrp="1"/>
          </p:cNvSpPr>
          <p:nvPr>
            <p:ph type="sldNum" sz="quarter" idx="12"/>
          </p:nvPr>
        </p:nvSpPr>
        <p:spPr>
          <a:xfrm>
            <a:off x="4579474" y="6606714"/>
            <a:ext cx="747052" cy="251766"/>
          </a:xfrm>
        </p:spPr>
        <p:txBody>
          <a:bodyPr/>
          <a:lstStyle/>
          <a:p>
            <a:fld id="{02E4FDC1-F0C3-4248-BA89-4FAF1B098E4D}" type="slidenum">
              <a:rPr lang="ja-JP" altLang="en-US" smtClean="0">
                <a:solidFill>
                  <a:prstClr val="black">
                    <a:tint val="75000"/>
                  </a:prstClr>
                </a:solidFill>
              </a:rPr>
              <a:pPr/>
              <a:t>12</a:t>
            </a:fld>
            <a:endParaRPr lang="ja-JP" altLang="en-US">
              <a:solidFill>
                <a:prstClr val="black">
                  <a:tint val="75000"/>
                </a:prstClr>
              </a:solidFill>
            </a:endParaRPr>
          </a:p>
        </p:txBody>
      </p:sp>
      <p:sp>
        <p:nvSpPr>
          <p:cNvPr id="18440" name="AutoShape 9"/>
          <p:cNvSpPr>
            <a:spLocks noChangeArrowheads="1"/>
          </p:cNvSpPr>
          <p:nvPr/>
        </p:nvSpPr>
        <p:spPr bwMode="auto">
          <a:xfrm>
            <a:off x="1994304" y="5085184"/>
            <a:ext cx="4407321" cy="567455"/>
          </a:xfrm>
          <a:prstGeom prst="upArrow">
            <a:avLst>
              <a:gd name="adj1" fmla="val 62094"/>
              <a:gd name="adj2" fmla="val 51871"/>
            </a:avLst>
          </a:prstGeom>
          <a:solidFill>
            <a:schemeClr val="bg1"/>
          </a:solidFill>
          <a:ln w="9525">
            <a:solidFill>
              <a:schemeClr val="tx1"/>
            </a:solidFill>
            <a:miter lim="800000"/>
            <a:headEnd/>
            <a:tailEnd/>
          </a:ln>
          <a:extLst/>
        </p:spPr>
        <p:txBody>
          <a:bodyPr vert="eaVert" wrap="none" lIns="91435" tIns="45718" rIns="91435" bIns="45718" anchor="ctr"/>
          <a:lstStyle/>
          <a:p>
            <a:endParaRPr lang="ja-JP" altLang="en-US" sz="1200">
              <a:solidFill>
                <a:srgbClr val="000000"/>
              </a:solidFill>
              <a:latin typeface="Calibri" pitchFamily="34" charset="0"/>
            </a:endParaRPr>
          </a:p>
        </p:txBody>
      </p:sp>
      <p:sp>
        <p:nvSpPr>
          <p:cNvPr id="18442" name="Text Box 11"/>
          <p:cNvSpPr txBox="1">
            <a:spLocks noChangeArrowheads="1"/>
          </p:cNvSpPr>
          <p:nvPr/>
        </p:nvSpPr>
        <p:spPr bwMode="auto">
          <a:xfrm>
            <a:off x="2741047" y="5171480"/>
            <a:ext cx="2922774" cy="5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8" rIns="91435" bIns="45718" anchor="ct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spcBef>
                <a:spcPct val="50000"/>
              </a:spcBef>
            </a:pPr>
            <a:r>
              <a:rPr lang="en-US" altLang="ja-JP" b="1" u="sng" dirty="0">
                <a:solidFill>
                  <a:srgbClr val="000000"/>
                </a:solidFill>
                <a:latin typeface="Calibri" pitchFamily="34" charset="0"/>
              </a:rPr>
              <a:t>12,556</a:t>
            </a:r>
            <a:r>
              <a:rPr lang="ja-JP" altLang="en-US" b="1" u="sng" dirty="0">
                <a:solidFill>
                  <a:srgbClr val="000000"/>
                </a:solidFill>
                <a:latin typeface="Calibri" pitchFamily="34" charset="0"/>
              </a:rPr>
              <a:t>人</a:t>
            </a:r>
            <a:r>
              <a:rPr lang="en-US" altLang="ja-JP" b="1" u="sng" dirty="0">
                <a:solidFill>
                  <a:srgbClr val="000000"/>
                </a:solidFill>
                <a:latin typeface="Calibri" pitchFamily="34" charset="0"/>
              </a:rPr>
              <a:t>/</a:t>
            </a:r>
            <a:r>
              <a:rPr lang="ja-JP" altLang="en-US" b="1" u="sng" dirty="0">
                <a:solidFill>
                  <a:srgbClr val="000000"/>
                </a:solidFill>
                <a:latin typeface="Calibri" pitchFamily="34" charset="0"/>
              </a:rPr>
              <a:t>年</a:t>
            </a:r>
            <a:endParaRPr lang="en-US" altLang="ja-JP" b="1" u="sng" dirty="0">
              <a:solidFill>
                <a:srgbClr val="000000"/>
              </a:solidFill>
              <a:latin typeface="Calibri" pitchFamily="34" charset="0"/>
            </a:endParaRPr>
          </a:p>
          <a:p>
            <a:pPr algn="ctr" eaLnBrk="1" hangingPunct="1"/>
            <a:r>
              <a:rPr lang="ja-JP" altLang="en-US" sz="1200" b="1" dirty="0">
                <a:solidFill>
                  <a:srgbClr val="000000"/>
                </a:solidFill>
                <a:latin typeface="Calibri" pitchFamily="34" charset="0"/>
              </a:rPr>
              <a:t>（うち就労系障害福祉サービス　</a:t>
            </a:r>
            <a:r>
              <a:rPr lang="en-US" altLang="ja-JP" sz="1200" b="1" dirty="0">
                <a:solidFill>
                  <a:srgbClr val="000000"/>
                </a:solidFill>
                <a:latin typeface="Calibri" pitchFamily="34" charset="0"/>
              </a:rPr>
              <a:t>5,673</a:t>
            </a:r>
            <a:r>
              <a:rPr lang="ja-JP" altLang="en-US" sz="1200" b="1" dirty="0">
                <a:solidFill>
                  <a:srgbClr val="000000"/>
                </a:solidFill>
                <a:latin typeface="Calibri" pitchFamily="34" charset="0"/>
              </a:rPr>
              <a:t>人）</a:t>
            </a:r>
          </a:p>
        </p:txBody>
      </p:sp>
      <p:sp>
        <p:nvSpPr>
          <p:cNvPr id="45" name="テキスト ボックス 44"/>
          <p:cNvSpPr txBox="1"/>
          <p:nvPr/>
        </p:nvSpPr>
        <p:spPr>
          <a:xfrm>
            <a:off x="123747" y="6360692"/>
            <a:ext cx="2689304" cy="398231"/>
          </a:xfrm>
          <a:prstGeom prst="rect">
            <a:avLst/>
          </a:prstGeom>
          <a:noFill/>
        </p:spPr>
        <p:txBody>
          <a:bodyPr wrap="square" lIns="89578" tIns="44790" rIns="89578" bIns="44790" rtlCol="0">
            <a:spAutoFit/>
          </a:bodyPr>
          <a:lstStyle/>
          <a:p>
            <a:r>
              <a:rPr lang="en-US" altLang="ja-JP" sz="1000" dirty="0">
                <a:solidFill>
                  <a:prstClr val="black"/>
                </a:solidFill>
                <a:ea typeface="ＭＳ Ｐゴシック"/>
              </a:rPr>
              <a:t>【</a:t>
            </a:r>
            <a:r>
              <a:rPr lang="ja-JP" altLang="en-US" sz="1000" dirty="0">
                <a:solidFill>
                  <a:prstClr val="black"/>
                </a:solidFill>
                <a:ea typeface="ＭＳ Ｐゴシック"/>
              </a:rPr>
              <a:t>出典</a:t>
            </a:r>
            <a:r>
              <a:rPr lang="en-US" altLang="ja-JP" sz="1000" dirty="0">
                <a:solidFill>
                  <a:prstClr val="black"/>
                </a:solidFill>
                <a:ea typeface="ＭＳ Ｐゴシック"/>
              </a:rPr>
              <a:t>】</a:t>
            </a:r>
            <a:r>
              <a:rPr lang="ja-JP" altLang="en-US" sz="1000" dirty="0">
                <a:solidFill>
                  <a:prstClr val="black"/>
                </a:solidFill>
                <a:ea typeface="ＭＳ Ｐゴシック"/>
              </a:rPr>
              <a:t>社会福祉施設等調査、国保連データ、学校基本調査、障害者雇用状況調査　等</a:t>
            </a:r>
          </a:p>
        </p:txBody>
      </p:sp>
      <p:sp>
        <p:nvSpPr>
          <p:cNvPr id="53" name="テキスト ボックス 52"/>
          <p:cNvSpPr txBox="1"/>
          <p:nvPr/>
        </p:nvSpPr>
        <p:spPr>
          <a:xfrm>
            <a:off x="10065568" y="5073358"/>
            <a:ext cx="3002732" cy="1061829"/>
          </a:xfrm>
          <a:prstGeom prst="rect">
            <a:avLst/>
          </a:prstGeom>
          <a:noFill/>
        </p:spPr>
        <p:txBody>
          <a:bodyPr wrap="square" rtlCol="0">
            <a:spAutoFit/>
          </a:bodyPr>
          <a:lstStyle/>
          <a:p>
            <a:r>
              <a:rPr kumimoji="1" lang="ja-JP" altLang="en-US" sz="900" dirty="0"/>
              <a:t>＊</a:t>
            </a:r>
            <a:r>
              <a:rPr lang="ja-JP" altLang="en-US" sz="900" dirty="0"/>
              <a:t>社会福祉施設等</a:t>
            </a:r>
            <a:r>
              <a:rPr kumimoji="1" lang="ja-JP" altLang="en-US" sz="900" dirty="0"/>
              <a:t>調査→就職者数</a:t>
            </a:r>
            <a:endParaRPr kumimoji="1" lang="en-US" altLang="ja-JP" sz="900" dirty="0"/>
          </a:p>
          <a:p>
            <a:r>
              <a:rPr lang="ja-JP" altLang="en-US" sz="900" dirty="0"/>
              <a:t>＊学校基本調査</a:t>
            </a:r>
            <a:endParaRPr lang="en-US" altLang="ja-JP" sz="900" dirty="0"/>
          </a:p>
          <a:p>
            <a:r>
              <a:rPr kumimoji="1" lang="ja-JP" altLang="en-US" sz="900" dirty="0"/>
              <a:t>＊職業紹介状況等（障対課）</a:t>
            </a:r>
            <a:endParaRPr kumimoji="1" lang="en-US" altLang="ja-JP" sz="900" dirty="0"/>
          </a:p>
          <a:p>
            <a:r>
              <a:rPr lang="ja-JP" altLang="en-US" sz="900" dirty="0"/>
              <a:t>＊雇用状況等（障対課）</a:t>
            </a:r>
            <a:endParaRPr lang="en-US" altLang="ja-JP" sz="900" dirty="0"/>
          </a:p>
          <a:p>
            <a:r>
              <a:rPr lang="ja-JP" altLang="en-US" sz="900" dirty="0"/>
              <a:t>＊国保連データ（平成２８年３月）</a:t>
            </a:r>
            <a:endParaRPr lang="en-US" altLang="ja-JP" sz="900" dirty="0"/>
          </a:p>
          <a:p>
            <a:r>
              <a:rPr lang="ja-JP" altLang="en-US" sz="900" dirty="0"/>
              <a:t>＊障害福祉サービスから一般企業への就職の割合は平成</a:t>
            </a:r>
            <a:r>
              <a:rPr lang="en-US" altLang="ja-JP" sz="900" dirty="0"/>
              <a:t>27</a:t>
            </a:r>
            <a:r>
              <a:rPr lang="ja-JP" altLang="en-US" sz="900" dirty="0"/>
              <a:t>年</a:t>
            </a:r>
            <a:r>
              <a:rPr lang="en-US" altLang="ja-JP" sz="900" dirty="0"/>
              <a:t>9</a:t>
            </a:r>
            <a:r>
              <a:rPr lang="ja-JP" altLang="en-US" sz="900" dirty="0"/>
              <a:t>月国保連データより</a:t>
            </a:r>
            <a:endParaRPr lang="en-US" altLang="ja-JP" sz="900" dirty="0"/>
          </a:p>
        </p:txBody>
      </p:sp>
      <p:sp>
        <p:nvSpPr>
          <p:cNvPr id="54" name="スライド番号プレースホルダ 5"/>
          <p:cNvSpPr txBox="1">
            <a:spLocks/>
          </p:cNvSpPr>
          <p:nvPr/>
        </p:nvSpPr>
        <p:spPr>
          <a:xfrm>
            <a:off x="7594600" y="6493119"/>
            <a:ext cx="2311400" cy="364881"/>
          </a:xfrm>
          <a:prstGeom prst="rect">
            <a:avLst/>
          </a:prstGeom>
        </p:spPr>
        <p:txBody>
          <a:bodyPr vert="horz" lIns="91440" tIns="45720" rIns="91440" bIns="45720" rtlCol="0" anchor="ctr"/>
          <a:lstStyle>
            <a:defPPr>
              <a:defRPr lang="ja-JP"/>
            </a:defPPr>
            <a:lvl1pPr algn="r" rtl="0" fontAlgn="auto">
              <a:spcBef>
                <a:spcPts val="0"/>
              </a:spcBef>
              <a:spcAft>
                <a:spcPts val="0"/>
              </a:spcAft>
              <a:defRPr kumimoji="1" sz="2000"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a:defRPr/>
            </a:pPr>
            <a:fld id="{FB0D3D44-BD7B-4B5F-A9E3-DF923F6E3828}" type="slidenum">
              <a:rPr lang="en-US" altLang="ja-JP" smtClean="0">
                <a:solidFill>
                  <a:srgbClr val="000000"/>
                </a:solidFill>
              </a:rPr>
              <a:pPr>
                <a:defRPr/>
              </a:pPr>
              <a:t>12</a:t>
            </a:fld>
            <a:endParaRPr lang="en-US" altLang="ja-JP">
              <a:solidFill>
                <a:srgbClr val="000000"/>
              </a:solidFill>
            </a:endParaRPr>
          </a:p>
        </p:txBody>
      </p:sp>
      <p:sp>
        <p:nvSpPr>
          <p:cNvPr id="55" name="正方形/長方形 54"/>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1523076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2564904"/>
            <a:ext cx="9906000" cy="1152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rgbClr val="000000"/>
                </a:solidFill>
              </a:rPr>
              <a:t>２．障害者雇用対策の概要</a:t>
            </a:r>
            <a:endParaRPr lang="en-US" altLang="ja-JP" sz="3600" dirty="0">
              <a:solidFill>
                <a:srgbClr val="000000"/>
              </a:solidFill>
            </a:endParaRPr>
          </a:p>
        </p:txBody>
      </p:sp>
      <p:sp>
        <p:nvSpPr>
          <p:cNvPr id="3"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13</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2638499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200472" y="1156408"/>
            <a:ext cx="9394646" cy="14450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defTabSz="914287" fontAlgn="auto">
              <a:spcBef>
                <a:spcPts val="0"/>
              </a:spcBef>
              <a:spcAft>
                <a:spcPts val="0"/>
              </a:spcAft>
            </a:pPr>
            <a:r>
              <a:rPr lang="ja-JP" altLang="en-US" sz="1600" dirty="0">
                <a:solidFill>
                  <a:prstClr val="black"/>
                </a:solidFill>
                <a:latin typeface="+mn-ea"/>
                <a:cs typeface="MS Gothic" charset="-128"/>
              </a:rPr>
              <a:t>○　雇用・就業は、障害者の自立・社会参加のための重要な柱。</a:t>
            </a:r>
            <a:endParaRPr lang="en-US" altLang="ja-JP" sz="1600" dirty="0">
              <a:solidFill>
                <a:prstClr val="black"/>
              </a:solidFill>
              <a:latin typeface="+mn-ea"/>
              <a:cs typeface="MS Gothic" charset="-128"/>
            </a:endParaRPr>
          </a:p>
          <a:p>
            <a:pPr defTabSz="914287" fontAlgn="auto">
              <a:spcBef>
                <a:spcPts val="0"/>
              </a:spcBef>
              <a:spcAft>
                <a:spcPts val="0"/>
              </a:spcAft>
            </a:pPr>
            <a:r>
              <a:rPr lang="ja-JP" altLang="en-US" sz="1600" dirty="0">
                <a:solidFill>
                  <a:prstClr val="black"/>
                </a:solidFill>
                <a:latin typeface="+mn-ea"/>
                <a:cs typeface="MS Gothic" charset="-128"/>
              </a:rPr>
              <a:t>○　障害者が、適性に応じて、能力を十分に発揮して働くことができるようにしていく必要。</a:t>
            </a:r>
            <a:endParaRPr lang="en-US" altLang="ja-JP" sz="1600" dirty="0">
              <a:solidFill>
                <a:prstClr val="black"/>
              </a:solidFill>
              <a:latin typeface="+mn-ea"/>
              <a:cs typeface="MS Gothic" charset="-128"/>
            </a:endParaRPr>
          </a:p>
          <a:p>
            <a:pPr defTabSz="914287" fontAlgn="auto">
              <a:spcBef>
                <a:spcPts val="600"/>
              </a:spcBef>
              <a:spcAft>
                <a:spcPts val="0"/>
              </a:spcAft>
            </a:pPr>
            <a:r>
              <a:rPr lang="en-US" altLang="ja-JP" sz="1400" dirty="0">
                <a:solidFill>
                  <a:prstClr val="black"/>
                </a:solidFill>
                <a:latin typeface="+mn-ea"/>
                <a:cs typeface="HGSMinchoE" charset="-128"/>
              </a:rPr>
              <a:t>※</a:t>
            </a:r>
            <a:r>
              <a:rPr lang="ja-JP" altLang="en-US" sz="1400" dirty="0">
                <a:solidFill>
                  <a:prstClr val="black"/>
                </a:solidFill>
                <a:latin typeface="+mn-ea"/>
                <a:cs typeface="HGSMinchoE" charset="-128"/>
              </a:rPr>
              <a:t>　「働き方改革実行計画」（平成２９年３月２８日　働き方改革実現会議決定）</a:t>
            </a:r>
            <a:endParaRPr lang="en-US" altLang="ja-JP" sz="1400" dirty="0">
              <a:solidFill>
                <a:prstClr val="black"/>
              </a:solidFill>
              <a:latin typeface="+mn-ea"/>
              <a:cs typeface="HGSMinchoE" charset="-128"/>
            </a:endParaRPr>
          </a:p>
          <a:p>
            <a:pPr marL="263525" defTabSz="914287" fontAlgn="auto">
              <a:spcBef>
                <a:spcPts val="0"/>
              </a:spcBef>
              <a:spcAft>
                <a:spcPts val="0"/>
              </a:spcAft>
            </a:pPr>
            <a:r>
              <a:rPr lang="ja-JP" altLang="en-US" sz="1400" dirty="0">
                <a:solidFill>
                  <a:schemeClr val="tx1"/>
                </a:solidFill>
                <a:latin typeface="+mn-ea"/>
                <a:cs typeface="HGSMinchoE" charset="-128"/>
              </a:rPr>
              <a:t>障害者等が希望や能力、適性を十分に活かし、障害の特性等に応じて活躍できることが普通の社会、障害者と共に働くことが当たり前の社会を目指していく必要がある。 </a:t>
            </a:r>
          </a:p>
        </p:txBody>
      </p:sp>
      <p:sp>
        <p:nvSpPr>
          <p:cNvPr id="2" name="テキスト ボックス 1"/>
          <p:cNvSpPr txBox="1"/>
          <p:nvPr/>
        </p:nvSpPr>
        <p:spPr>
          <a:xfrm>
            <a:off x="310881" y="3387435"/>
            <a:ext cx="9284237" cy="3185487"/>
          </a:xfrm>
          <a:prstGeom prst="rect">
            <a:avLst/>
          </a:prstGeom>
          <a:noFill/>
        </p:spPr>
        <p:txBody>
          <a:bodyPr wrap="square" rtlCol="0">
            <a:spAutoFit/>
          </a:bodyPr>
          <a:lstStyle/>
          <a:p>
            <a:r>
              <a:rPr lang="ja-JP" altLang="en-US" sz="1600" dirty="0"/>
              <a:t>昭和３５（１９６０）年　身体障害者雇用促進法の制定</a:t>
            </a:r>
            <a:endParaRPr lang="en-US" altLang="ja-JP" sz="1600" dirty="0"/>
          </a:p>
          <a:p>
            <a:r>
              <a:rPr lang="ja-JP" altLang="en-US" sz="1600" dirty="0"/>
              <a:t>　　　　　　　　　　　　　　　我が国で最初に定められた障害者の雇用に関する法律</a:t>
            </a:r>
            <a:endParaRPr lang="en-US" altLang="ja-JP" sz="1600" dirty="0"/>
          </a:p>
          <a:p>
            <a:r>
              <a:rPr lang="ja-JP" altLang="en-US" sz="1600" dirty="0"/>
              <a:t>　　　　　　　　　　　　　　　法定雇用率　：　公的機関は義務、民間企業は努力目標</a:t>
            </a:r>
            <a:endParaRPr lang="en-US" altLang="ja-JP" sz="1600" dirty="0"/>
          </a:p>
          <a:p>
            <a:pPr>
              <a:spcBef>
                <a:spcPts val="600"/>
              </a:spcBef>
            </a:pPr>
            <a:r>
              <a:rPr kumimoji="1" lang="ja-JP" altLang="en-US" sz="1600" dirty="0"/>
              <a:t>昭和５１（１９７６）年　すべての企業に法定雇用率を義務化（納付金制度も施行）</a:t>
            </a:r>
            <a:endParaRPr kumimoji="1" lang="en-US" altLang="ja-JP" sz="1600" dirty="0"/>
          </a:p>
          <a:p>
            <a:r>
              <a:rPr lang="ja-JP" altLang="en-US" sz="1600" dirty="0"/>
              <a:t>　　　　　　　　　　　　　　　当初の法定雇用率は、１．５％</a:t>
            </a:r>
            <a:endParaRPr kumimoji="1" lang="en-US" altLang="ja-JP" sz="1600" dirty="0"/>
          </a:p>
          <a:p>
            <a:pPr>
              <a:spcBef>
                <a:spcPts val="600"/>
              </a:spcBef>
            </a:pPr>
            <a:r>
              <a:rPr lang="ja-JP" altLang="en-US" sz="1600" dirty="0"/>
              <a:t>昭和６２（１９８７）年　「障害者の雇用の促進等に関する法律」に改正</a:t>
            </a:r>
            <a:endParaRPr lang="en-US" altLang="ja-JP" sz="1600" dirty="0"/>
          </a:p>
          <a:p>
            <a:pPr marL="2063750"/>
            <a:r>
              <a:rPr kumimoji="1" lang="ja-JP" altLang="en-US" sz="1600" dirty="0"/>
              <a:t>法の対象となる範囲を、身体障害者から、知的障害者や精神障害者を</a:t>
            </a:r>
            <a:r>
              <a:rPr lang="ja-JP" altLang="en-US" sz="1600" dirty="0"/>
              <a:t>含む全ての障害者に拡大</a:t>
            </a:r>
            <a:endParaRPr lang="en-US" altLang="ja-JP" sz="1600" dirty="0"/>
          </a:p>
          <a:p>
            <a:pPr>
              <a:spcBef>
                <a:spcPts val="600"/>
              </a:spcBef>
            </a:pPr>
            <a:r>
              <a:rPr lang="ja-JP" altLang="en-US" sz="1600" dirty="0"/>
              <a:t>平成１０（１９９８）年　知的障害者についての雇用の義務化</a:t>
            </a:r>
            <a:endParaRPr lang="en-US" altLang="ja-JP" sz="1600" dirty="0"/>
          </a:p>
          <a:p>
            <a:pPr>
              <a:spcBef>
                <a:spcPts val="600"/>
              </a:spcBef>
            </a:pPr>
            <a:r>
              <a:rPr kumimoji="1" lang="ja-JP" altLang="en-US" sz="1600" dirty="0"/>
              <a:t>平成２８（２０１６）年　事業主に、障害者に対する差別の禁止・合理的配慮を義務化</a:t>
            </a:r>
            <a:endParaRPr kumimoji="1" lang="en-US" altLang="ja-JP" sz="1600" dirty="0"/>
          </a:p>
          <a:p>
            <a:pPr>
              <a:spcBef>
                <a:spcPts val="600"/>
              </a:spcBef>
            </a:pPr>
            <a:r>
              <a:rPr lang="ja-JP" altLang="en-US" sz="1600" dirty="0"/>
              <a:t>平成３０（２０１８）年　精神障害者についての雇用の義務化</a:t>
            </a:r>
            <a:endParaRPr kumimoji="1" lang="ja-JP" altLang="en-US" sz="1600" dirty="0"/>
          </a:p>
        </p:txBody>
      </p:sp>
      <p:sp>
        <p:nvSpPr>
          <p:cNvPr id="4" name="テキスト ボックス 3"/>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障害者雇用対策の趣旨、これまでの経緯等</a:t>
            </a:r>
          </a:p>
        </p:txBody>
      </p:sp>
      <p:sp>
        <p:nvSpPr>
          <p:cNvPr id="13"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14</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 name="正方形/長方形 8"/>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6" name="1 つの角を切り取った四角形 9"/>
          <p:cNvSpPr/>
          <p:nvPr/>
        </p:nvSpPr>
        <p:spPr>
          <a:xfrm>
            <a:off x="158945" y="723139"/>
            <a:ext cx="1481688" cy="396120"/>
          </a:xfrm>
          <a:custGeom>
            <a:avLst/>
            <a:gdLst>
              <a:gd name="connsiteX0" fmla="*/ 0 w 3384377"/>
              <a:gd name="connsiteY0" fmla="*/ 0 h 396000"/>
              <a:gd name="connsiteX1" fmla="*/ 3186377 w 3384377"/>
              <a:gd name="connsiteY1" fmla="*/ 0 h 396000"/>
              <a:gd name="connsiteX2" fmla="*/ 3384377 w 3384377"/>
              <a:gd name="connsiteY2" fmla="*/ 198000 h 396000"/>
              <a:gd name="connsiteX3" fmla="*/ 3384377 w 3384377"/>
              <a:gd name="connsiteY3" fmla="*/ 396000 h 396000"/>
              <a:gd name="connsiteX4" fmla="*/ 0 w 3384377"/>
              <a:gd name="connsiteY4" fmla="*/ 396000 h 396000"/>
              <a:gd name="connsiteX5" fmla="*/ 0 w 3384377"/>
              <a:gd name="connsiteY5" fmla="*/ 0 h 396000"/>
              <a:gd name="connsiteX0" fmla="*/ 0 w 3384377"/>
              <a:gd name="connsiteY0" fmla="*/ 0 h 396120"/>
              <a:gd name="connsiteX1" fmla="*/ 3186377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2953015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3045866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377" h="396120">
                <a:moveTo>
                  <a:pt x="0" y="0"/>
                </a:moveTo>
                <a:lnTo>
                  <a:pt x="3045866" y="0"/>
                </a:lnTo>
                <a:lnTo>
                  <a:pt x="3384377" y="396120"/>
                </a:lnTo>
                <a:lnTo>
                  <a:pt x="3384377" y="396000"/>
                </a:lnTo>
                <a:lnTo>
                  <a:pt x="0" y="3960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defTabSz="914287" fontAlgn="auto">
              <a:spcBef>
                <a:spcPts val="0"/>
              </a:spcBef>
              <a:spcAft>
                <a:spcPts val="0"/>
              </a:spcAft>
            </a:pPr>
            <a:r>
              <a:rPr lang="ja-JP" altLang="en-US" sz="1600" dirty="0">
                <a:solidFill>
                  <a:schemeClr val="bg1"/>
                </a:solidFill>
                <a:latin typeface="+mn-ea"/>
                <a:cs typeface="HGPSoeiKakugothicUB" charset="-128"/>
              </a:rPr>
              <a:t>　背景・趣旨</a:t>
            </a:r>
          </a:p>
        </p:txBody>
      </p:sp>
      <p:sp>
        <p:nvSpPr>
          <p:cNvPr id="17" name="正方形/長方形 16"/>
          <p:cNvSpPr/>
          <p:nvPr/>
        </p:nvSpPr>
        <p:spPr>
          <a:xfrm>
            <a:off x="166867" y="1112789"/>
            <a:ext cx="9572267" cy="15480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marL="180975" indent="-180975" defTabSz="914287" fontAlgn="auto">
              <a:lnSpc>
                <a:spcPct val="110000"/>
              </a:lnSpc>
              <a:spcBef>
                <a:spcPts val="0"/>
              </a:spcBef>
              <a:spcAft>
                <a:spcPts val="0"/>
              </a:spcAft>
            </a:pPr>
            <a:endParaRPr lang="ja-JP" altLang="en-US" sz="1200" dirty="0">
              <a:solidFill>
                <a:schemeClr val="tx1"/>
              </a:solidFill>
              <a:latin typeface="HGSMinchoE" charset="-128"/>
              <a:ea typeface="HGSMinchoE" charset="-128"/>
              <a:cs typeface="HGSMinchoE" charset="-128"/>
            </a:endParaRPr>
          </a:p>
        </p:txBody>
      </p:sp>
      <p:sp>
        <p:nvSpPr>
          <p:cNvPr id="18" name="1 つの角を切り取った四角形 9"/>
          <p:cNvSpPr/>
          <p:nvPr/>
        </p:nvSpPr>
        <p:spPr>
          <a:xfrm>
            <a:off x="158944" y="2883379"/>
            <a:ext cx="4506024" cy="396120"/>
          </a:xfrm>
          <a:custGeom>
            <a:avLst/>
            <a:gdLst>
              <a:gd name="connsiteX0" fmla="*/ 0 w 3384377"/>
              <a:gd name="connsiteY0" fmla="*/ 0 h 396000"/>
              <a:gd name="connsiteX1" fmla="*/ 3186377 w 3384377"/>
              <a:gd name="connsiteY1" fmla="*/ 0 h 396000"/>
              <a:gd name="connsiteX2" fmla="*/ 3384377 w 3384377"/>
              <a:gd name="connsiteY2" fmla="*/ 198000 h 396000"/>
              <a:gd name="connsiteX3" fmla="*/ 3384377 w 3384377"/>
              <a:gd name="connsiteY3" fmla="*/ 396000 h 396000"/>
              <a:gd name="connsiteX4" fmla="*/ 0 w 3384377"/>
              <a:gd name="connsiteY4" fmla="*/ 396000 h 396000"/>
              <a:gd name="connsiteX5" fmla="*/ 0 w 3384377"/>
              <a:gd name="connsiteY5" fmla="*/ 0 h 396000"/>
              <a:gd name="connsiteX0" fmla="*/ 0 w 3384377"/>
              <a:gd name="connsiteY0" fmla="*/ 0 h 396120"/>
              <a:gd name="connsiteX1" fmla="*/ 3186377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2953015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3045866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377" h="396120">
                <a:moveTo>
                  <a:pt x="0" y="0"/>
                </a:moveTo>
                <a:lnTo>
                  <a:pt x="3045866" y="0"/>
                </a:lnTo>
                <a:lnTo>
                  <a:pt x="3384377" y="396120"/>
                </a:lnTo>
                <a:lnTo>
                  <a:pt x="3384377" y="396000"/>
                </a:lnTo>
                <a:lnTo>
                  <a:pt x="0" y="3960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defTabSz="914287" fontAlgn="auto">
              <a:spcBef>
                <a:spcPts val="0"/>
              </a:spcBef>
              <a:spcAft>
                <a:spcPts val="0"/>
              </a:spcAft>
            </a:pPr>
            <a:r>
              <a:rPr lang="ja-JP" altLang="en-US" sz="1600" dirty="0">
                <a:solidFill>
                  <a:schemeClr val="bg1"/>
                </a:solidFill>
                <a:latin typeface="+mn-ea"/>
                <a:cs typeface="HGPSoeiKakugothicUB" charset="-128"/>
              </a:rPr>
              <a:t>　日本における障害者の雇用法について</a:t>
            </a:r>
          </a:p>
        </p:txBody>
      </p:sp>
      <p:sp>
        <p:nvSpPr>
          <p:cNvPr id="19" name="正方形/長方形 18"/>
          <p:cNvSpPr/>
          <p:nvPr/>
        </p:nvSpPr>
        <p:spPr>
          <a:xfrm>
            <a:off x="176693" y="3276756"/>
            <a:ext cx="9572267" cy="3373424"/>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marL="180975" indent="-180975" defTabSz="914287" fontAlgn="auto">
              <a:lnSpc>
                <a:spcPct val="110000"/>
              </a:lnSpc>
              <a:spcBef>
                <a:spcPts val="0"/>
              </a:spcBef>
              <a:spcAft>
                <a:spcPts val="0"/>
              </a:spcAft>
            </a:pPr>
            <a:endParaRPr lang="ja-JP" altLang="en-US" sz="1200" dirty="0">
              <a:solidFill>
                <a:schemeClr val="tx1"/>
              </a:solidFill>
              <a:latin typeface="HGSMinchoE" charset="-128"/>
              <a:ea typeface="HGSMinchoE" charset="-128"/>
              <a:cs typeface="HGSMinchoE" charset="-128"/>
            </a:endParaRPr>
          </a:p>
        </p:txBody>
      </p:sp>
    </p:spTree>
    <p:extLst>
      <p:ext uri="{BB962C8B-B14F-4D97-AF65-F5344CB8AC3E}">
        <p14:creationId xmlns:p14="http://schemas.microsoft.com/office/powerpoint/2010/main" val="722993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66867" y="1226362"/>
            <a:ext cx="9572267" cy="1194526"/>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marL="180975" indent="-180975" defTabSz="914287" fontAlgn="auto">
              <a:lnSpc>
                <a:spcPct val="110000"/>
              </a:lnSpc>
              <a:spcBef>
                <a:spcPts val="0"/>
              </a:spcBef>
              <a:spcAft>
                <a:spcPts val="0"/>
              </a:spcAft>
            </a:pPr>
            <a:r>
              <a:rPr lang="ja-JP" altLang="en-US" sz="1600" dirty="0">
                <a:solidFill>
                  <a:prstClr val="black"/>
                </a:solidFill>
                <a:latin typeface="ＭＳ ゴシック" pitchFamily="49" charset="-128"/>
                <a:ea typeface="ＭＳ ゴシック" pitchFamily="49" charset="-128"/>
              </a:rPr>
              <a:t>■</a:t>
            </a:r>
            <a:r>
              <a:rPr lang="ja-JP" altLang="en-US" sz="1600" dirty="0">
                <a:solidFill>
                  <a:prstClr val="black"/>
                </a:solidFill>
                <a:latin typeface="MS Gothic" charset="-128"/>
                <a:ea typeface="MS Gothic" charset="-128"/>
                <a:cs typeface="MS Gothic" charset="-128"/>
              </a:rPr>
              <a:t>　事業主に対し、従業員の一定割合（障害者雇用率）以上の、身体障害者・知的障害者の雇用を義務づける。</a:t>
            </a:r>
            <a:endParaRPr lang="en-US" altLang="ja-JP" sz="1600" dirty="0">
              <a:solidFill>
                <a:prstClr val="black"/>
              </a:solidFill>
              <a:latin typeface="MS Gothic" charset="-128"/>
              <a:ea typeface="MS Gothic" charset="-128"/>
              <a:cs typeface="MS Gothic" charset="-128"/>
            </a:endParaRPr>
          </a:p>
          <a:p>
            <a:pPr marL="361950" indent="-180975" defTabSz="914287" fontAlgn="auto">
              <a:lnSpc>
                <a:spcPct val="110000"/>
              </a:lnSpc>
              <a:spcBef>
                <a:spcPts val="300"/>
              </a:spcBef>
              <a:spcAft>
                <a:spcPts val="0"/>
              </a:spcAft>
            </a:pPr>
            <a:r>
              <a:rPr lang="en-US" altLang="ja-JP" sz="1200" dirty="0">
                <a:solidFill>
                  <a:prstClr val="black"/>
                </a:solidFill>
                <a:latin typeface="MS Gothic" charset="-128"/>
                <a:ea typeface="MS Gothic" charset="-128"/>
                <a:cs typeface="HGSMinchoE" charset="-128"/>
              </a:rPr>
              <a:t>※</a:t>
            </a:r>
            <a:r>
              <a:rPr lang="ja-JP" altLang="en-US" sz="1200" dirty="0">
                <a:solidFill>
                  <a:prstClr val="black"/>
                </a:solidFill>
                <a:latin typeface="MS Gothic" charset="-128"/>
                <a:ea typeface="MS Gothic" charset="-128"/>
                <a:cs typeface="HGSMinchoE" charset="-128"/>
              </a:rPr>
              <a:t>１　障害者を多数雇用するなどの一定の要件を満たす会社（特例子会社）を設立した場合など、雇用率算定の特例も認めている。</a:t>
            </a:r>
            <a:endParaRPr lang="en-US" altLang="ja-JP" sz="1200" dirty="0">
              <a:solidFill>
                <a:prstClr val="black"/>
              </a:solidFill>
              <a:latin typeface="MS Gothic" charset="-128"/>
              <a:ea typeface="MS Gothic" charset="-128"/>
              <a:cs typeface="HGSMinchoE" charset="-128"/>
            </a:endParaRPr>
          </a:p>
          <a:p>
            <a:pPr marL="361950" indent="-180975" defTabSz="914287" fontAlgn="auto">
              <a:lnSpc>
                <a:spcPct val="110000"/>
              </a:lnSpc>
              <a:spcBef>
                <a:spcPts val="0"/>
              </a:spcBef>
              <a:spcAft>
                <a:spcPts val="0"/>
              </a:spcAft>
            </a:pPr>
            <a:r>
              <a:rPr lang="en-US" altLang="ja-JP" sz="1200" dirty="0">
                <a:solidFill>
                  <a:prstClr val="black"/>
                </a:solidFill>
                <a:latin typeface="MS Gothic" charset="-128"/>
                <a:ea typeface="MS Gothic" charset="-128"/>
                <a:cs typeface="HGSMinchoE" charset="-128"/>
              </a:rPr>
              <a:t>※</a:t>
            </a:r>
            <a:r>
              <a:rPr lang="ja-JP" altLang="en-US" sz="1200" dirty="0">
                <a:solidFill>
                  <a:prstClr val="black"/>
                </a:solidFill>
                <a:latin typeface="MS Gothic" charset="-128"/>
                <a:ea typeface="MS Gothic" charset="-128"/>
                <a:cs typeface="HGSMinchoE" charset="-128"/>
              </a:rPr>
              <a:t>２　精神障害者（障害者手帳所持者）は、雇用義務の対象ではないが、各企業の雇用率（実雇用率）に算定することができる。</a:t>
            </a:r>
            <a:endParaRPr lang="ja-JP" altLang="en-US" sz="1200" dirty="0">
              <a:solidFill>
                <a:schemeClr val="tx1"/>
              </a:solidFill>
              <a:latin typeface="HGSMinchoE" charset="-128"/>
              <a:ea typeface="HGSMinchoE" charset="-128"/>
              <a:cs typeface="HGSMinchoE" charset="-128"/>
            </a:endParaRPr>
          </a:p>
        </p:txBody>
      </p:sp>
      <p:sp>
        <p:nvSpPr>
          <p:cNvPr id="10" name="1 つの角を切り取った四角形 9"/>
          <p:cNvSpPr/>
          <p:nvPr/>
        </p:nvSpPr>
        <p:spPr>
          <a:xfrm>
            <a:off x="158944" y="836712"/>
            <a:ext cx="3456385" cy="396120"/>
          </a:xfrm>
          <a:custGeom>
            <a:avLst/>
            <a:gdLst>
              <a:gd name="connsiteX0" fmla="*/ 0 w 3384377"/>
              <a:gd name="connsiteY0" fmla="*/ 0 h 396000"/>
              <a:gd name="connsiteX1" fmla="*/ 3186377 w 3384377"/>
              <a:gd name="connsiteY1" fmla="*/ 0 h 396000"/>
              <a:gd name="connsiteX2" fmla="*/ 3384377 w 3384377"/>
              <a:gd name="connsiteY2" fmla="*/ 198000 h 396000"/>
              <a:gd name="connsiteX3" fmla="*/ 3384377 w 3384377"/>
              <a:gd name="connsiteY3" fmla="*/ 396000 h 396000"/>
              <a:gd name="connsiteX4" fmla="*/ 0 w 3384377"/>
              <a:gd name="connsiteY4" fmla="*/ 396000 h 396000"/>
              <a:gd name="connsiteX5" fmla="*/ 0 w 3384377"/>
              <a:gd name="connsiteY5" fmla="*/ 0 h 396000"/>
              <a:gd name="connsiteX0" fmla="*/ 0 w 3384377"/>
              <a:gd name="connsiteY0" fmla="*/ 0 h 396120"/>
              <a:gd name="connsiteX1" fmla="*/ 3186377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2953015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3045866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377" h="396120">
                <a:moveTo>
                  <a:pt x="0" y="0"/>
                </a:moveTo>
                <a:lnTo>
                  <a:pt x="3045866" y="0"/>
                </a:lnTo>
                <a:lnTo>
                  <a:pt x="3384377" y="396120"/>
                </a:lnTo>
                <a:lnTo>
                  <a:pt x="3384377" y="396000"/>
                </a:lnTo>
                <a:lnTo>
                  <a:pt x="0" y="3960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defTabSz="914287" fontAlgn="auto">
              <a:spcBef>
                <a:spcPts val="0"/>
              </a:spcBef>
              <a:spcAft>
                <a:spcPts val="0"/>
              </a:spcAft>
            </a:pPr>
            <a:r>
              <a:rPr lang="ja-JP" altLang="en-US" sz="1600" dirty="0">
                <a:solidFill>
                  <a:schemeClr val="bg1"/>
                </a:solidFill>
                <a:latin typeface="+mn-ea"/>
                <a:cs typeface="HGPSoeiKakugothicUB" charset="-128"/>
              </a:rPr>
              <a:t>　１．障害者雇用義務制度</a:t>
            </a:r>
          </a:p>
        </p:txBody>
      </p:sp>
      <p:sp>
        <p:nvSpPr>
          <p:cNvPr id="9"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15</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 name="テキスト ボックス 3"/>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障害者雇用促進法の概要①</a:t>
            </a:r>
          </a:p>
        </p:txBody>
      </p:sp>
      <p:sp>
        <p:nvSpPr>
          <p:cNvPr id="14" name="正方形/長方形 13"/>
          <p:cNvSpPr/>
          <p:nvPr/>
        </p:nvSpPr>
        <p:spPr>
          <a:xfrm>
            <a:off x="166565" y="3242586"/>
            <a:ext cx="9572570" cy="3282758"/>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marL="180975" indent="-180975" defTabSz="914287" fontAlgn="auto">
              <a:lnSpc>
                <a:spcPct val="110000"/>
              </a:lnSpc>
              <a:spcBef>
                <a:spcPts val="0"/>
              </a:spcBef>
              <a:spcAft>
                <a:spcPts val="0"/>
              </a:spcAft>
            </a:pPr>
            <a:r>
              <a:rPr lang="ja-JP" altLang="en-US" sz="1600" dirty="0">
                <a:solidFill>
                  <a:prstClr val="black"/>
                </a:solidFill>
                <a:latin typeface="ＭＳ ゴシック" pitchFamily="49" charset="-128"/>
                <a:ea typeface="ＭＳ ゴシック" pitchFamily="49" charset="-128"/>
              </a:rPr>
              <a:t>■</a:t>
            </a:r>
            <a:r>
              <a:rPr lang="ja-JP" altLang="en-US" sz="1600" dirty="0">
                <a:solidFill>
                  <a:prstClr val="black"/>
                </a:solidFill>
                <a:latin typeface="+mn-ea"/>
                <a:cs typeface="MS Gothic" charset="-128"/>
              </a:rPr>
              <a:t>　事業主間の経済的負担を調整するため、障害者雇用率を満たしていない企業から納付金を徴収し、障害者を多く雇用している事業主に対して調整金を支給する。</a:t>
            </a:r>
            <a:endParaRPr lang="en-US" altLang="ja-JP" sz="1600" dirty="0">
              <a:solidFill>
                <a:prstClr val="black"/>
              </a:solidFill>
              <a:latin typeface="+mn-ea"/>
              <a:cs typeface="MS Gothic" charset="-128"/>
            </a:endParaRPr>
          </a:p>
          <a:p>
            <a:pPr marL="358775" indent="-180975" defTabSz="914287" fontAlgn="auto">
              <a:lnSpc>
                <a:spcPct val="110000"/>
              </a:lnSpc>
              <a:spcBef>
                <a:spcPts val="0"/>
              </a:spcBef>
              <a:spcAft>
                <a:spcPts val="0"/>
              </a:spcAft>
            </a:pPr>
            <a:r>
              <a:rPr lang="en-US" altLang="ja-JP" sz="1600" dirty="0">
                <a:solidFill>
                  <a:prstClr val="black"/>
                </a:solidFill>
                <a:latin typeface="+mn-ea"/>
                <a:cs typeface="HGSMinchoE" charset="-128"/>
              </a:rPr>
              <a:t>※</a:t>
            </a:r>
            <a:r>
              <a:rPr lang="ja-JP" altLang="en-US" sz="1600" dirty="0">
                <a:solidFill>
                  <a:prstClr val="black"/>
                </a:solidFill>
                <a:latin typeface="+mn-ea"/>
                <a:cs typeface="HGSMinchoE" charset="-128"/>
              </a:rPr>
              <a:t>　納付金を納付したとしても、雇用義務は免除されない。</a:t>
            </a:r>
            <a:endParaRPr lang="en-US" altLang="ja-JP" sz="1600" dirty="0">
              <a:solidFill>
                <a:schemeClr val="tx1"/>
              </a:solidFill>
              <a:latin typeface="+mn-ea"/>
              <a:cs typeface="HGSMinchoE" charset="-128"/>
            </a:endParaRPr>
          </a:p>
          <a:p>
            <a:pPr marL="177800" defTabSz="914287" fontAlgn="auto">
              <a:spcBef>
                <a:spcPts val="0"/>
              </a:spcBef>
              <a:spcAft>
                <a:spcPts val="0"/>
              </a:spcAft>
            </a:pPr>
            <a:endParaRPr lang="en-US" altLang="ja-JP" sz="1600" dirty="0">
              <a:solidFill>
                <a:prstClr val="black"/>
              </a:solidFill>
              <a:latin typeface="ＭＳ ゴシック" pitchFamily="49" charset="-128"/>
              <a:ea typeface="ＭＳ ゴシック" pitchFamily="49" charset="-128"/>
            </a:endParaRPr>
          </a:p>
          <a:p>
            <a:pPr marL="177800" defTabSz="914287" fontAlgn="auto">
              <a:spcBef>
                <a:spcPts val="0"/>
              </a:spcBef>
              <a:spcAft>
                <a:spcPts val="0"/>
              </a:spcAft>
            </a:pPr>
            <a:endParaRPr lang="en-US" altLang="ja-JP" sz="1600" dirty="0">
              <a:solidFill>
                <a:prstClr val="black"/>
              </a:solidFill>
              <a:latin typeface="ＭＳ ゴシック" pitchFamily="49" charset="-128"/>
              <a:ea typeface="ＭＳ ゴシック" pitchFamily="49" charset="-128"/>
            </a:endParaRPr>
          </a:p>
          <a:p>
            <a:pPr marL="177800" defTabSz="914287" fontAlgn="auto">
              <a:spcBef>
                <a:spcPts val="0"/>
              </a:spcBef>
              <a:spcAft>
                <a:spcPts val="0"/>
              </a:spcAft>
            </a:pPr>
            <a:endParaRPr lang="en-US" altLang="ja-JP" sz="1600" dirty="0">
              <a:solidFill>
                <a:prstClr val="black"/>
              </a:solidFill>
              <a:latin typeface="ＭＳ ゴシック" pitchFamily="49" charset="-128"/>
              <a:ea typeface="ＭＳ ゴシック" pitchFamily="49" charset="-128"/>
            </a:endParaRPr>
          </a:p>
          <a:p>
            <a:pPr marL="177800" defTabSz="914287" fontAlgn="auto">
              <a:spcBef>
                <a:spcPts val="0"/>
              </a:spcBef>
              <a:spcAft>
                <a:spcPts val="0"/>
              </a:spcAft>
            </a:pPr>
            <a:endParaRPr lang="en-US" altLang="ja-JP" sz="1600" dirty="0">
              <a:solidFill>
                <a:prstClr val="black"/>
              </a:solidFill>
              <a:latin typeface="ＭＳ ゴシック" pitchFamily="49" charset="-128"/>
              <a:ea typeface="ＭＳ ゴシック" pitchFamily="49" charset="-128"/>
            </a:endParaRPr>
          </a:p>
          <a:p>
            <a:pPr marL="177800" defTabSz="914287" fontAlgn="auto">
              <a:spcBef>
                <a:spcPts val="0"/>
              </a:spcBef>
              <a:spcAft>
                <a:spcPts val="0"/>
              </a:spcAft>
            </a:pPr>
            <a:endParaRPr lang="en-US" altLang="ja-JP" sz="1600" dirty="0">
              <a:solidFill>
                <a:prstClr val="black"/>
              </a:solidFill>
              <a:latin typeface="ＭＳ ゴシック" pitchFamily="49" charset="-128"/>
              <a:ea typeface="ＭＳ ゴシック" pitchFamily="49" charset="-128"/>
            </a:endParaRPr>
          </a:p>
          <a:p>
            <a:pPr marL="177800" defTabSz="914287" fontAlgn="auto">
              <a:spcBef>
                <a:spcPts val="0"/>
              </a:spcBef>
              <a:spcAft>
                <a:spcPts val="0"/>
              </a:spcAft>
            </a:pPr>
            <a:endParaRPr lang="en-US" altLang="ja-JP" sz="1600" dirty="0">
              <a:solidFill>
                <a:prstClr val="black"/>
              </a:solidFill>
              <a:latin typeface="ＭＳ ゴシック" pitchFamily="49" charset="-128"/>
              <a:ea typeface="ＭＳ ゴシック" pitchFamily="49" charset="-128"/>
            </a:endParaRPr>
          </a:p>
          <a:p>
            <a:pPr marL="177800" defTabSz="914287" fontAlgn="auto">
              <a:spcBef>
                <a:spcPts val="0"/>
              </a:spcBef>
              <a:spcAft>
                <a:spcPts val="0"/>
              </a:spcAft>
            </a:pPr>
            <a:r>
              <a:rPr lang="en-US" altLang="ja-JP" sz="1600" dirty="0">
                <a:solidFill>
                  <a:prstClr val="black"/>
                </a:solidFill>
                <a:latin typeface="ＭＳ ゴシック" pitchFamily="49" charset="-128"/>
                <a:ea typeface="ＭＳ ゴシック" pitchFamily="49" charset="-128"/>
              </a:rPr>
              <a:t>※</a:t>
            </a:r>
            <a:r>
              <a:rPr lang="ja-JP" altLang="en-US" sz="1600" dirty="0">
                <a:solidFill>
                  <a:prstClr val="black"/>
                </a:solidFill>
                <a:latin typeface="ＭＳ ゴシック" pitchFamily="49" charset="-128"/>
                <a:ea typeface="ＭＳ ゴシック" pitchFamily="49" charset="-128"/>
              </a:rPr>
              <a:t>　在宅就業障害者に仕事を発注する事業主に対しては、特例調整金を支給する。　</a:t>
            </a:r>
            <a:endParaRPr lang="en-US" altLang="ja-JP" sz="1600" dirty="0">
              <a:solidFill>
                <a:prstClr val="black"/>
              </a:solidFill>
              <a:latin typeface="ＭＳ ゴシック" pitchFamily="49" charset="-128"/>
              <a:ea typeface="ＭＳ ゴシック" pitchFamily="49" charset="-128"/>
            </a:endParaRPr>
          </a:p>
          <a:p>
            <a:pPr defTabSz="914287" fontAlgn="auto">
              <a:spcBef>
                <a:spcPts val="0"/>
              </a:spcBef>
              <a:spcAft>
                <a:spcPts val="0"/>
              </a:spcAft>
            </a:pPr>
            <a:endParaRPr lang="en-US" altLang="ja-JP" sz="1600" dirty="0">
              <a:solidFill>
                <a:schemeClr val="tx1"/>
              </a:solidFill>
              <a:latin typeface="+mn-ea"/>
              <a:cs typeface="HGSMinchoE" charset="-128"/>
            </a:endParaRPr>
          </a:p>
          <a:p>
            <a:pPr marL="3175" indent="-3175" defTabSz="914287" fontAlgn="auto">
              <a:lnSpc>
                <a:spcPct val="110000"/>
              </a:lnSpc>
              <a:spcBef>
                <a:spcPts val="0"/>
              </a:spcBef>
              <a:spcAft>
                <a:spcPts val="0"/>
              </a:spcAft>
            </a:pPr>
            <a:r>
              <a:rPr lang="ja-JP" altLang="en-US" sz="1600" dirty="0">
                <a:solidFill>
                  <a:prstClr val="black"/>
                </a:solidFill>
                <a:latin typeface="ＭＳ ゴシック" pitchFamily="49" charset="-128"/>
                <a:ea typeface="ＭＳ ゴシック" pitchFamily="49" charset="-128"/>
              </a:rPr>
              <a:t>■</a:t>
            </a:r>
            <a:r>
              <a:rPr lang="ja-JP" altLang="en-US" sz="1600" dirty="0">
                <a:solidFill>
                  <a:schemeClr val="tx1"/>
                </a:solidFill>
                <a:latin typeface="+mn-ea"/>
                <a:cs typeface="HGSMinchoE" charset="-128"/>
              </a:rPr>
              <a:t>　障害者を雇い入れるための施設の設置、介助者の配置等に対して、助成金を支給する。　</a:t>
            </a:r>
            <a:endParaRPr lang="en-US" altLang="ja-JP" sz="1600" dirty="0">
              <a:solidFill>
                <a:prstClr val="black"/>
              </a:solidFill>
              <a:latin typeface="+mn-ea"/>
              <a:cs typeface="HGSMinchoE" charset="-128"/>
            </a:endParaRPr>
          </a:p>
        </p:txBody>
      </p:sp>
      <p:sp>
        <p:nvSpPr>
          <p:cNvPr id="15" name="1 つの角を切り取った四角形 9"/>
          <p:cNvSpPr/>
          <p:nvPr/>
        </p:nvSpPr>
        <p:spPr>
          <a:xfrm>
            <a:off x="158944" y="2852936"/>
            <a:ext cx="3456385" cy="396120"/>
          </a:xfrm>
          <a:custGeom>
            <a:avLst/>
            <a:gdLst>
              <a:gd name="connsiteX0" fmla="*/ 0 w 3384377"/>
              <a:gd name="connsiteY0" fmla="*/ 0 h 396000"/>
              <a:gd name="connsiteX1" fmla="*/ 3186377 w 3384377"/>
              <a:gd name="connsiteY1" fmla="*/ 0 h 396000"/>
              <a:gd name="connsiteX2" fmla="*/ 3384377 w 3384377"/>
              <a:gd name="connsiteY2" fmla="*/ 198000 h 396000"/>
              <a:gd name="connsiteX3" fmla="*/ 3384377 w 3384377"/>
              <a:gd name="connsiteY3" fmla="*/ 396000 h 396000"/>
              <a:gd name="connsiteX4" fmla="*/ 0 w 3384377"/>
              <a:gd name="connsiteY4" fmla="*/ 396000 h 396000"/>
              <a:gd name="connsiteX5" fmla="*/ 0 w 3384377"/>
              <a:gd name="connsiteY5" fmla="*/ 0 h 396000"/>
              <a:gd name="connsiteX0" fmla="*/ 0 w 3384377"/>
              <a:gd name="connsiteY0" fmla="*/ 0 h 396120"/>
              <a:gd name="connsiteX1" fmla="*/ 3186377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2953015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3045866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377" h="396120">
                <a:moveTo>
                  <a:pt x="0" y="0"/>
                </a:moveTo>
                <a:lnTo>
                  <a:pt x="3045866" y="0"/>
                </a:lnTo>
                <a:lnTo>
                  <a:pt x="3384377" y="396120"/>
                </a:lnTo>
                <a:lnTo>
                  <a:pt x="3384377" y="396000"/>
                </a:lnTo>
                <a:lnTo>
                  <a:pt x="0" y="3960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defTabSz="914287" fontAlgn="auto">
              <a:spcBef>
                <a:spcPts val="0"/>
              </a:spcBef>
              <a:spcAft>
                <a:spcPts val="0"/>
              </a:spcAft>
            </a:pPr>
            <a:r>
              <a:rPr lang="ja-JP" altLang="en-US" sz="1600" dirty="0">
                <a:solidFill>
                  <a:schemeClr val="bg1"/>
                </a:solidFill>
                <a:latin typeface="+mn-ea"/>
                <a:cs typeface="HGPSoeiKakugothicUB" charset="-128"/>
              </a:rPr>
              <a:t>　２．障害者雇用納付金制度</a:t>
            </a:r>
          </a:p>
        </p:txBody>
      </p:sp>
      <p:sp>
        <p:nvSpPr>
          <p:cNvPr id="2" name="角丸四角形 1"/>
          <p:cNvSpPr/>
          <p:nvPr/>
        </p:nvSpPr>
        <p:spPr>
          <a:xfrm>
            <a:off x="709100" y="4240949"/>
            <a:ext cx="2592288" cy="1304749"/>
          </a:xfrm>
          <a:prstGeom prst="roundRect">
            <a:avLst>
              <a:gd name="adj" fmla="val 118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p:cNvSpPr/>
          <p:nvPr/>
        </p:nvSpPr>
        <p:spPr>
          <a:xfrm>
            <a:off x="3463257" y="4240950"/>
            <a:ext cx="5502943" cy="599474"/>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角丸四角形 24"/>
          <p:cNvSpPr/>
          <p:nvPr/>
        </p:nvSpPr>
        <p:spPr>
          <a:xfrm>
            <a:off x="3463256" y="4946224"/>
            <a:ext cx="5502943" cy="599474"/>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900871" y="4739440"/>
            <a:ext cx="1963897" cy="307764"/>
          </a:xfrm>
          <a:prstGeom prst="rect">
            <a:avLst/>
          </a:prstGeom>
          <a:noFill/>
        </p:spPr>
        <p:txBody>
          <a:bodyPr vert="horz" wrap="square" lIns="91428" tIns="45714" rIns="91428" bIns="45714" rtlCol="0" anchor="ctr">
            <a:spAutoFit/>
          </a:bodyPr>
          <a:lstStyle/>
          <a:p>
            <a:pPr defTabSz="914287" fontAlgn="auto">
              <a:spcBef>
                <a:spcPts val="0"/>
              </a:spcBef>
              <a:spcAft>
                <a:spcPts val="0"/>
              </a:spcAft>
            </a:pPr>
            <a:r>
              <a:rPr lang="ja-JP" altLang="en-US" sz="1400" dirty="0">
                <a:solidFill>
                  <a:prstClr val="black"/>
                </a:solidFill>
                <a:latin typeface="Calibri"/>
                <a:ea typeface="ＭＳ Ｐゴシック"/>
              </a:rPr>
              <a:t>障害者雇用納付金制度</a:t>
            </a:r>
          </a:p>
        </p:txBody>
      </p:sp>
      <p:sp>
        <p:nvSpPr>
          <p:cNvPr id="27" name="テキスト ボックス 26"/>
          <p:cNvSpPr txBox="1"/>
          <p:nvPr/>
        </p:nvSpPr>
        <p:spPr>
          <a:xfrm>
            <a:off x="4383312" y="4409319"/>
            <a:ext cx="4176679" cy="307764"/>
          </a:xfrm>
          <a:prstGeom prst="rect">
            <a:avLst/>
          </a:prstGeom>
          <a:noFill/>
        </p:spPr>
        <p:txBody>
          <a:bodyPr wrap="square" lIns="91428" tIns="45714" rIns="91428" bIns="45714" rtlCol="0" anchor="ctr">
            <a:spAutoFit/>
          </a:bodyPr>
          <a:lstStyle/>
          <a:p>
            <a:pPr defTabSz="914287" fontAlgn="auto">
              <a:spcBef>
                <a:spcPts val="0"/>
              </a:spcBef>
              <a:spcAft>
                <a:spcPts val="0"/>
              </a:spcAft>
            </a:pPr>
            <a:r>
              <a:rPr lang="ja-JP" altLang="en-US" sz="1400" dirty="0">
                <a:solidFill>
                  <a:prstClr val="black"/>
                </a:solidFill>
                <a:latin typeface="Calibri"/>
                <a:ea typeface="ＭＳ Ｐゴシック"/>
              </a:rPr>
              <a:t>（雇用義務数不足事業主）　１人につき月５万円納付</a:t>
            </a:r>
            <a:endParaRPr lang="en-US" altLang="ja-JP" sz="1400" dirty="0">
              <a:solidFill>
                <a:prstClr val="black"/>
              </a:solidFill>
              <a:latin typeface="Calibri"/>
              <a:ea typeface="ＭＳ Ｐゴシック"/>
            </a:endParaRPr>
          </a:p>
        </p:txBody>
      </p:sp>
      <p:sp>
        <p:nvSpPr>
          <p:cNvPr id="28" name="テキスト ボックス 27"/>
          <p:cNvSpPr txBox="1"/>
          <p:nvPr/>
        </p:nvSpPr>
        <p:spPr>
          <a:xfrm>
            <a:off x="4383313" y="5097613"/>
            <a:ext cx="4530128" cy="307764"/>
          </a:xfrm>
          <a:prstGeom prst="rect">
            <a:avLst/>
          </a:prstGeom>
          <a:noFill/>
        </p:spPr>
        <p:txBody>
          <a:bodyPr wrap="square" lIns="91428" tIns="45714" rIns="91428" bIns="45714" rtlCol="0" anchor="ctr">
            <a:spAutoFit/>
          </a:bodyPr>
          <a:lstStyle/>
          <a:p>
            <a:pPr defTabSz="914287" fontAlgn="auto">
              <a:spcBef>
                <a:spcPts val="0"/>
              </a:spcBef>
              <a:spcAft>
                <a:spcPts val="0"/>
              </a:spcAft>
            </a:pPr>
            <a:r>
              <a:rPr lang="ja-JP" altLang="en-US" sz="1400" dirty="0">
                <a:solidFill>
                  <a:prstClr val="black"/>
                </a:solidFill>
                <a:latin typeface="Calibri"/>
                <a:ea typeface="ＭＳ Ｐゴシック"/>
              </a:rPr>
              <a:t>（雇用義務数超過事業主）　１人につき月２万７千円支給</a:t>
            </a:r>
            <a:endParaRPr lang="en-US" altLang="ja-JP" sz="1400" dirty="0">
              <a:solidFill>
                <a:prstClr val="black"/>
              </a:solidFill>
              <a:latin typeface="Calibri"/>
              <a:ea typeface="ＭＳ Ｐゴシック"/>
            </a:endParaRPr>
          </a:p>
        </p:txBody>
      </p:sp>
      <p:sp>
        <p:nvSpPr>
          <p:cNvPr id="29" name="右矢印 28"/>
          <p:cNvSpPr/>
          <p:nvPr/>
        </p:nvSpPr>
        <p:spPr>
          <a:xfrm flipH="1">
            <a:off x="2864765" y="4270898"/>
            <a:ext cx="1368154" cy="576000"/>
          </a:xfrm>
          <a:prstGeom prst="rightArrow">
            <a:avLst>
              <a:gd name="adj1" fmla="val 62679"/>
              <a:gd name="adj2" fmla="val 5951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納付金</a:t>
            </a:r>
          </a:p>
        </p:txBody>
      </p:sp>
      <p:sp>
        <p:nvSpPr>
          <p:cNvPr id="31" name="右矢印 30"/>
          <p:cNvSpPr/>
          <p:nvPr/>
        </p:nvSpPr>
        <p:spPr>
          <a:xfrm>
            <a:off x="2936776" y="4936864"/>
            <a:ext cx="1368154" cy="576000"/>
          </a:xfrm>
          <a:prstGeom prst="rightArrow">
            <a:avLst>
              <a:gd name="adj1" fmla="val 62679"/>
              <a:gd name="adj2" fmla="val 5951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調整金</a:t>
            </a:r>
          </a:p>
        </p:txBody>
      </p:sp>
      <p:sp>
        <p:nvSpPr>
          <p:cNvPr id="17" name="正方形/長方形 16"/>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3904886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66867" y="1154354"/>
            <a:ext cx="9572267" cy="2274646"/>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defTabSz="914287" fontAlgn="auto">
              <a:lnSpc>
                <a:spcPct val="110000"/>
              </a:lnSpc>
              <a:spcBef>
                <a:spcPts val="0"/>
              </a:spcBef>
              <a:spcAft>
                <a:spcPts val="0"/>
              </a:spcAft>
            </a:pPr>
            <a:r>
              <a:rPr lang="ja-JP" altLang="en-US" sz="1600" dirty="0">
                <a:solidFill>
                  <a:prstClr val="black"/>
                </a:solidFill>
                <a:latin typeface="ＭＳ ゴシック" pitchFamily="49" charset="-128"/>
                <a:ea typeface="ＭＳ ゴシック" pitchFamily="49" charset="-128"/>
              </a:rPr>
              <a:t>■　地域の就労支援関係機関において、障害者の職業生活における自立を支援する。</a:t>
            </a:r>
            <a:br>
              <a:rPr lang="en-US" altLang="ja-JP" sz="1600" dirty="0">
                <a:solidFill>
                  <a:prstClr val="black"/>
                </a:solidFill>
                <a:latin typeface="ＭＳ ゴシック" pitchFamily="49" charset="-128"/>
                <a:ea typeface="ＭＳ ゴシック" pitchFamily="49" charset="-128"/>
              </a:rPr>
            </a:br>
            <a:r>
              <a:rPr lang="ja-JP" altLang="en-US" sz="1600" dirty="0">
                <a:solidFill>
                  <a:prstClr val="black"/>
                </a:solidFill>
                <a:latin typeface="ＭＳ ゴシック" pitchFamily="49" charset="-128"/>
                <a:ea typeface="ＭＳ ゴシック" pitchFamily="49" charset="-128"/>
              </a:rPr>
              <a:t>　</a:t>
            </a:r>
            <a:r>
              <a:rPr lang="ja-JP" altLang="en-US" sz="1600" dirty="0">
                <a:solidFill>
                  <a:schemeClr val="tx1"/>
                </a:solidFill>
                <a:latin typeface="+mn-ea"/>
                <a:cs typeface="メイリオ" panose="020B0604030504040204" pitchFamily="50" charset="-128"/>
              </a:rPr>
              <a:t>○　</a:t>
            </a:r>
            <a:r>
              <a:rPr lang="ja-JP" altLang="en-US" sz="1600" b="1" dirty="0">
                <a:solidFill>
                  <a:schemeClr val="accent2"/>
                </a:solidFill>
                <a:latin typeface="+mn-ea"/>
                <a:cs typeface="メイリオ" panose="020B0604030504040204" pitchFamily="50" charset="-128"/>
              </a:rPr>
              <a:t>ハローワーク</a:t>
            </a:r>
            <a:r>
              <a:rPr lang="ja-JP" altLang="en-US" sz="1600" dirty="0">
                <a:solidFill>
                  <a:schemeClr val="tx1"/>
                </a:solidFill>
                <a:latin typeface="+mn-ea"/>
                <a:cs typeface="メイリオ" panose="020B0604030504040204" pitchFamily="50" charset="-128"/>
              </a:rPr>
              <a:t>　</a:t>
            </a:r>
            <a:r>
              <a:rPr lang="en-US" altLang="ja-JP" sz="1600" dirty="0">
                <a:solidFill>
                  <a:schemeClr val="tx1"/>
                </a:solidFill>
                <a:latin typeface="+mn-ea"/>
                <a:cs typeface="メイリオ" panose="020B0604030504040204" pitchFamily="50" charset="-128"/>
              </a:rPr>
              <a:t>544</a:t>
            </a:r>
            <a:r>
              <a:rPr lang="ja-JP" altLang="en-US" sz="1600" dirty="0">
                <a:solidFill>
                  <a:schemeClr val="tx1"/>
                </a:solidFill>
                <a:latin typeface="+mn-ea"/>
                <a:cs typeface="メイリオ" panose="020B0604030504040204" pitchFamily="50" charset="-128"/>
              </a:rPr>
              <a:t>ヶ所　</a:t>
            </a:r>
            <a:r>
              <a:rPr lang="ja-JP" altLang="en-US" sz="1400" dirty="0">
                <a:solidFill>
                  <a:schemeClr val="tx1"/>
                </a:solidFill>
                <a:latin typeface="+mn-ea"/>
                <a:cs typeface="メイリオ" panose="020B0604030504040204" pitchFamily="50" charset="-128"/>
              </a:rPr>
              <a:t>（厚生労働省）　</a:t>
            </a:r>
            <a:endParaRPr lang="en-US" altLang="ja-JP" sz="1400" dirty="0">
              <a:solidFill>
                <a:schemeClr val="tx1"/>
              </a:solidFill>
              <a:latin typeface="+mn-ea"/>
              <a:cs typeface="メイリオ" panose="020B0604030504040204" pitchFamily="50" charset="-128"/>
            </a:endParaRPr>
          </a:p>
          <a:p>
            <a:pPr defTabSz="914287" fontAlgn="auto">
              <a:lnSpc>
                <a:spcPct val="110000"/>
              </a:lnSpc>
              <a:spcBef>
                <a:spcPts val="0"/>
              </a:spcBef>
              <a:spcAft>
                <a:spcPts val="0"/>
              </a:spcAft>
            </a:pPr>
            <a:r>
              <a:rPr lang="ja-JP" altLang="en-US" sz="1600" dirty="0">
                <a:solidFill>
                  <a:schemeClr val="tx1"/>
                </a:solidFill>
                <a:latin typeface="+mn-ea"/>
                <a:cs typeface="メイリオ" panose="020B0604030504040204" pitchFamily="50" charset="-128"/>
              </a:rPr>
              <a:t>　　　</a:t>
            </a:r>
            <a:r>
              <a:rPr lang="en-US" altLang="ja-JP" sz="1600" dirty="0">
                <a:solidFill>
                  <a:schemeClr val="tx1"/>
                </a:solidFill>
                <a:latin typeface="+mn-ea"/>
                <a:cs typeface="メイリオ" panose="020B0604030504040204" pitchFamily="50" charset="-128"/>
              </a:rPr>
              <a:t>…</a:t>
            </a:r>
            <a:r>
              <a:rPr lang="ja-JP" altLang="en-US" sz="1600" dirty="0">
                <a:solidFill>
                  <a:schemeClr val="tx1"/>
                </a:solidFill>
                <a:latin typeface="+mn-ea"/>
                <a:cs typeface="メイリオ" panose="020B0604030504040204" pitchFamily="50" charset="-128"/>
              </a:rPr>
              <a:t>　障害者の態様に応じた職業紹介、職業指導、求人開拓等を実施</a:t>
            </a:r>
            <a:endParaRPr lang="en-US" altLang="ja-JP" sz="1600" dirty="0">
              <a:solidFill>
                <a:schemeClr val="tx1"/>
              </a:solidFill>
              <a:latin typeface="+mn-ea"/>
              <a:cs typeface="メイリオ" panose="020B0604030504040204" pitchFamily="50" charset="-128"/>
            </a:endParaRPr>
          </a:p>
          <a:p>
            <a:pPr defTabSz="914287" fontAlgn="auto">
              <a:lnSpc>
                <a:spcPct val="110000"/>
              </a:lnSpc>
              <a:spcBef>
                <a:spcPts val="600"/>
              </a:spcBef>
              <a:spcAft>
                <a:spcPts val="0"/>
              </a:spcAft>
            </a:pPr>
            <a:r>
              <a:rPr lang="ja-JP" altLang="en-US" sz="1600" dirty="0">
                <a:solidFill>
                  <a:schemeClr val="tx1"/>
                </a:solidFill>
                <a:latin typeface="+mn-ea"/>
                <a:cs typeface="メイリオ" panose="020B0604030504040204" pitchFamily="50" charset="-128"/>
              </a:rPr>
              <a:t>　 ○　</a:t>
            </a:r>
            <a:r>
              <a:rPr lang="ja-JP" altLang="en-US" sz="1600" b="1" dirty="0">
                <a:solidFill>
                  <a:schemeClr val="accent2"/>
                </a:solidFill>
                <a:latin typeface="+mn-ea"/>
                <a:cs typeface="メイリオ" panose="020B0604030504040204" pitchFamily="50" charset="-128"/>
              </a:rPr>
              <a:t>地域障害者職業センター</a:t>
            </a:r>
            <a:r>
              <a:rPr lang="ja-JP" altLang="en-US" sz="1600" dirty="0">
                <a:solidFill>
                  <a:schemeClr val="tx1"/>
                </a:solidFill>
                <a:latin typeface="+mn-ea"/>
                <a:cs typeface="メイリオ" panose="020B0604030504040204" pitchFamily="50" charset="-128"/>
              </a:rPr>
              <a:t>　</a:t>
            </a:r>
            <a:r>
              <a:rPr lang="en-US" altLang="ja-JP" sz="1600" dirty="0">
                <a:solidFill>
                  <a:schemeClr val="tx1"/>
                </a:solidFill>
                <a:latin typeface="+mn-ea"/>
                <a:cs typeface="メイリオ" panose="020B0604030504040204" pitchFamily="50" charset="-128"/>
              </a:rPr>
              <a:t>52</a:t>
            </a:r>
            <a:r>
              <a:rPr lang="ja-JP" altLang="en-US" sz="1600" dirty="0">
                <a:solidFill>
                  <a:schemeClr val="tx1"/>
                </a:solidFill>
                <a:latin typeface="+mn-ea"/>
                <a:cs typeface="メイリオ" panose="020B0604030504040204" pitchFamily="50" charset="-128"/>
              </a:rPr>
              <a:t>ヶ所　</a:t>
            </a:r>
            <a:r>
              <a:rPr lang="ja-JP" altLang="en-US" sz="1400" dirty="0">
                <a:solidFill>
                  <a:schemeClr val="tx1"/>
                </a:solidFill>
                <a:latin typeface="+mn-ea"/>
                <a:cs typeface="メイリオ" panose="020B0604030504040204" pitchFamily="50" charset="-128"/>
              </a:rPr>
              <a:t>（ＪＥＥＤ）</a:t>
            </a:r>
            <a:endParaRPr lang="en-US" altLang="ja-JP" sz="1400" dirty="0">
              <a:solidFill>
                <a:schemeClr val="tx1"/>
              </a:solidFill>
              <a:latin typeface="+mn-ea"/>
              <a:cs typeface="メイリオ" panose="020B0604030504040204" pitchFamily="50" charset="-128"/>
            </a:endParaRPr>
          </a:p>
          <a:p>
            <a:pPr defTabSz="914287" fontAlgn="auto">
              <a:lnSpc>
                <a:spcPct val="110000"/>
              </a:lnSpc>
              <a:spcBef>
                <a:spcPts val="0"/>
              </a:spcBef>
              <a:spcAft>
                <a:spcPts val="0"/>
              </a:spcAft>
            </a:pPr>
            <a:r>
              <a:rPr lang="ja-JP" altLang="en-US" sz="1600" dirty="0">
                <a:solidFill>
                  <a:schemeClr val="tx1"/>
                </a:solidFill>
                <a:latin typeface="+mn-ea"/>
                <a:cs typeface="メイリオ" panose="020B0604030504040204" pitchFamily="50" charset="-128"/>
              </a:rPr>
              <a:t>　　　</a:t>
            </a:r>
            <a:r>
              <a:rPr lang="en-US" altLang="ja-JP" sz="1600" dirty="0">
                <a:solidFill>
                  <a:schemeClr val="tx1"/>
                </a:solidFill>
                <a:latin typeface="+mn-ea"/>
                <a:cs typeface="メイリオ" panose="020B0604030504040204" pitchFamily="50" charset="-128"/>
              </a:rPr>
              <a:t>…</a:t>
            </a:r>
            <a:r>
              <a:rPr lang="ja-JP" altLang="en-US" sz="1600" dirty="0">
                <a:solidFill>
                  <a:schemeClr val="tx1"/>
                </a:solidFill>
                <a:latin typeface="+mn-ea"/>
                <a:cs typeface="メイリオ" panose="020B0604030504040204" pitchFamily="50" charset="-128"/>
              </a:rPr>
              <a:t>　専任カウンセラーによる専門的な支援（職業評価、準備訓練、ジョブコーチ等）を実施</a:t>
            </a:r>
            <a:endParaRPr lang="en-US" altLang="ja-JP" sz="1600" dirty="0">
              <a:solidFill>
                <a:schemeClr val="tx1"/>
              </a:solidFill>
              <a:latin typeface="+mn-ea"/>
              <a:cs typeface="メイリオ" panose="020B0604030504040204" pitchFamily="50" charset="-128"/>
            </a:endParaRPr>
          </a:p>
          <a:p>
            <a:pPr defTabSz="914287" fontAlgn="auto">
              <a:lnSpc>
                <a:spcPct val="110000"/>
              </a:lnSpc>
              <a:spcBef>
                <a:spcPts val="600"/>
              </a:spcBef>
              <a:spcAft>
                <a:spcPts val="0"/>
              </a:spcAft>
            </a:pPr>
            <a:r>
              <a:rPr lang="ja-JP" altLang="en-US" sz="1600" dirty="0">
                <a:solidFill>
                  <a:schemeClr val="tx1"/>
                </a:solidFill>
                <a:latin typeface="+mn-ea"/>
                <a:cs typeface="メイリオ" panose="020B0604030504040204" pitchFamily="50" charset="-128"/>
              </a:rPr>
              <a:t>　 ○　</a:t>
            </a:r>
            <a:r>
              <a:rPr lang="ja-JP" altLang="en-US" sz="1600" b="1" dirty="0">
                <a:solidFill>
                  <a:schemeClr val="accent2"/>
                </a:solidFill>
                <a:latin typeface="+mn-ea"/>
                <a:cs typeface="メイリオ" panose="020B0604030504040204" pitchFamily="50" charset="-128"/>
              </a:rPr>
              <a:t>障害者就業・生活支援センター</a:t>
            </a:r>
            <a:r>
              <a:rPr lang="ja-JP" altLang="en-US" sz="1600" dirty="0">
                <a:solidFill>
                  <a:schemeClr val="tx1"/>
                </a:solidFill>
                <a:latin typeface="+mn-ea"/>
                <a:cs typeface="メイリオ" panose="020B0604030504040204" pitchFamily="50" charset="-128"/>
              </a:rPr>
              <a:t>　</a:t>
            </a:r>
            <a:r>
              <a:rPr lang="en-US" altLang="ja-JP" sz="1600" dirty="0">
                <a:solidFill>
                  <a:schemeClr val="tx1"/>
                </a:solidFill>
                <a:latin typeface="+mn-ea"/>
                <a:cs typeface="メイリオ" panose="020B0604030504040204" pitchFamily="50" charset="-128"/>
              </a:rPr>
              <a:t> 332</a:t>
            </a:r>
            <a:r>
              <a:rPr lang="ja-JP" altLang="en-US" sz="1600" dirty="0">
                <a:solidFill>
                  <a:schemeClr val="tx1"/>
                </a:solidFill>
                <a:latin typeface="+mn-ea"/>
                <a:cs typeface="メイリオ" panose="020B0604030504040204" pitchFamily="50" charset="-128"/>
              </a:rPr>
              <a:t>ヶ所　</a:t>
            </a:r>
            <a:r>
              <a:rPr lang="ja-JP" altLang="en-US" sz="1400" dirty="0">
                <a:solidFill>
                  <a:schemeClr val="tx1"/>
                </a:solidFill>
                <a:latin typeface="+mn-ea"/>
                <a:cs typeface="メイリオ" panose="020B0604030504040204" pitchFamily="50" charset="-128"/>
              </a:rPr>
              <a:t>（都道府県知事が指定した社会福祉法人、ＮＰＯ法人等が運営）</a:t>
            </a:r>
            <a:endParaRPr lang="en-US" altLang="ja-JP" sz="1400" dirty="0">
              <a:solidFill>
                <a:schemeClr val="tx1"/>
              </a:solidFill>
              <a:latin typeface="+mn-ea"/>
              <a:cs typeface="メイリオ" panose="020B0604030504040204" pitchFamily="50" charset="-128"/>
            </a:endParaRPr>
          </a:p>
          <a:p>
            <a:pPr defTabSz="914287" fontAlgn="auto">
              <a:lnSpc>
                <a:spcPct val="110000"/>
              </a:lnSpc>
              <a:spcBef>
                <a:spcPts val="0"/>
              </a:spcBef>
              <a:spcAft>
                <a:spcPts val="0"/>
              </a:spcAft>
            </a:pPr>
            <a:r>
              <a:rPr lang="ja-JP" altLang="en-US" sz="1600" dirty="0">
                <a:solidFill>
                  <a:schemeClr val="tx1"/>
                </a:solidFill>
                <a:latin typeface="+mn-ea"/>
                <a:cs typeface="メイリオ" panose="020B0604030504040204" pitchFamily="50" charset="-128"/>
              </a:rPr>
              <a:t>　　　</a:t>
            </a:r>
            <a:r>
              <a:rPr lang="en-US" altLang="ja-JP" sz="1600" dirty="0">
                <a:solidFill>
                  <a:schemeClr val="tx1"/>
                </a:solidFill>
                <a:latin typeface="+mn-ea"/>
                <a:cs typeface="メイリオ" panose="020B0604030504040204" pitchFamily="50" charset="-128"/>
              </a:rPr>
              <a:t>…</a:t>
            </a:r>
            <a:r>
              <a:rPr lang="ja-JP" altLang="en-US" sz="1600" dirty="0">
                <a:solidFill>
                  <a:schemeClr val="tx1"/>
                </a:solidFill>
                <a:latin typeface="+mn-ea"/>
                <a:cs typeface="メイリオ" panose="020B0604030504040204" pitchFamily="50" charset="-128"/>
              </a:rPr>
              <a:t>　身近な地域において、就業面と生活面の一体的な相談・支援を実施</a:t>
            </a:r>
            <a:endParaRPr lang="en-US" altLang="ja-JP" sz="1600" dirty="0">
              <a:solidFill>
                <a:schemeClr val="tx1"/>
              </a:solidFill>
              <a:latin typeface="+mn-ea"/>
              <a:cs typeface="メイリオ" panose="020B0604030504040204" pitchFamily="50" charset="-128"/>
            </a:endParaRPr>
          </a:p>
        </p:txBody>
      </p:sp>
      <p:sp>
        <p:nvSpPr>
          <p:cNvPr id="10" name="1 つの角を切り取った四角形 9"/>
          <p:cNvSpPr/>
          <p:nvPr/>
        </p:nvSpPr>
        <p:spPr>
          <a:xfrm>
            <a:off x="158944" y="764704"/>
            <a:ext cx="3569920" cy="396120"/>
          </a:xfrm>
          <a:custGeom>
            <a:avLst/>
            <a:gdLst>
              <a:gd name="connsiteX0" fmla="*/ 0 w 3384377"/>
              <a:gd name="connsiteY0" fmla="*/ 0 h 396000"/>
              <a:gd name="connsiteX1" fmla="*/ 3186377 w 3384377"/>
              <a:gd name="connsiteY1" fmla="*/ 0 h 396000"/>
              <a:gd name="connsiteX2" fmla="*/ 3384377 w 3384377"/>
              <a:gd name="connsiteY2" fmla="*/ 198000 h 396000"/>
              <a:gd name="connsiteX3" fmla="*/ 3384377 w 3384377"/>
              <a:gd name="connsiteY3" fmla="*/ 396000 h 396000"/>
              <a:gd name="connsiteX4" fmla="*/ 0 w 3384377"/>
              <a:gd name="connsiteY4" fmla="*/ 396000 h 396000"/>
              <a:gd name="connsiteX5" fmla="*/ 0 w 3384377"/>
              <a:gd name="connsiteY5" fmla="*/ 0 h 396000"/>
              <a:gd name="connsiteX0" fmla="*/ 0 w 3384377"/>
              <a:gd name="connsiteY0" fmla="*/ 0 h 396120"/>
              <a:gd name="connsiteX1" fmla="*/ 3186377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2953015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3045866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377" h="396120">
                <a:moveTo>
                  <a:pt x="0" y="0"/>
                </a:moveTo>
                <a:lnTo>
                  <a:pt x="3045866" y="0"/>
                </a:lnTo>
                <a:lnTo>
                  <a:pt x="3384377" y="396120"/>
                </a:lnTo>
                <a:lnTo>
                  <a:pt x="3384377" y="396000"/>
                </a:lnTo>
                <a:lnTo>
                  <a:pt x="0" y="3960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defTabSz="914287" fontAlgn="auto">
              <a:spcBef>
                <a:spcPts val="0"/>
              </a:spcBef>
              <a:spcAft>
                <a:spcPts val="0"/>
              </a:spcAft>
            </a:pPr>
            <a:r>
              <a:rPr lang="ja-JP" altLang="en-US" sz="1600" dirty="0">
                <a:solidFill>
                  <a:schemeClr val="bg1"/>
                </a:solidFill>
                <a:latin typeface="+mn-ea"/>
                <a:cs typeface="HGPSoeiKakugothicUB" charset="-128"/>
              </a:rPr>
              <a:t>　３．職業リハビリテーションの推進</a:t>
            </a:r>
          </a:p>
        </p:txBody>
      </p:sp>
      <p:sp>
        <p:nvSpPr>
          <p:cNvPr id="9"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16</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 name="テキスト ボックス 3"/>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障害者雇用促進法の概要①</a:t>
            </a:r>
          </a:p>
        </p:txBody>
      </p:sp>
      <p:sp>
        <p:nvSpPr>
          <p:cNvPr id="14" name="正方形/長方形 13"/>
          <p:cNvSpPr/>
          <p:nvPr/>
        </p:nvSpPr>
        <p:spPr>
          <a:xfrm>
            <a:off x="166565" y="4106682"/>
            <a:ext cx="9572570" cy="213063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marL="174625" indent="-174625" defTabSz="914287" fontAlgn="auto">
              <a:lnSpc>
                <a:spcPct val="110000"/>
              </a:lnSpc>
              <a:spcBef>
                <a:spcPts val="600"/>
              </a:spcBef>
              <a:spcAft>
                <a:spcPts val="0"/>
              </a:spcAft>
            </a:pPr>
            <a:r>
              <a:rPr lang="ja-JP" altLang="en-US" sz="1600" dirty="0">
                <a:solidFill>
                  <a:prstClr val="black"/>
                </a:solidFill>
                <a:latin typeface="ＭＳ ゴシック" pitchFamily="49" charset="-128"/>
                <a:ea typeface="ＭＳ ゴシック" pitchFamily="49" charset="-128"/>
              </a:rPr>
              <a:t>■　雇用の分野における障害を理由とする差別的取扱いを禁止する。</a:t>
            </a:r>
            <a:endParaRPr lang="en-US" altLang="ja-JP" sz="1600" dirty="0">
              <a:solidFill>
                <a:prstClr val="black"/>
              </a:solidFill>
              <a:latin typeface="ＭＳ ゴシック" pitchFamily="49" charset="-128"/>
              <a:ea typeface="ＭＳ ゴシック" pitchFamily="49" charset="-128"/>
            </a:endParaRPr>
          </a:p>
          <a:p>
            <a:pPr marL="174625" indent="-174625" defTabSz="914287" fontAlgn="auto">
              <a:lnSpc>
                <a:spcPct val="110000"/>
              </a:lnSpc>
              <a:spcBef>
                <a:spcPts val="600"/>
              </a:spcBef>
              <a:spcAft>
                <a:spcPts val="0"/>
              </a:spcAft>
            </a:pPr>
            <a:r>
              <a:rPr lang="ja-JP" altLang="en-US" sz="1600" dirty="0">
                <a:solidFill>
                  <a:prstClr val="black"/>
                </a:solidFill>
                <a:latin typeface="ＭＳ ゴシック" pitchFamily="49" charset="-128"/>
                <a:ea typeface="ＭＳ ゴシック" pitchFamily="49" charset="-128"/>
              </a:rPr>
              <a:t>■　事業主に対し、障害者が職場で働くに当たっての支障を改善するための措置を講ずることを義務付ける。ただし、当該措置が事業主に過重な負担を及ぼすこととなる場合を除く。</a:t>
            </a:r>
            <a:endParaRPr lang="en-US" altLang="ja-JP" sz="1600" dirty="0">
              <a:solidFill>
                <a:prstClr val="black"/>
              </a:solidFill>
              <a:latin typeface="ＭＳ ゴシック" pitchFamily="49" charset="-128"/>
              <a:ea typeface="ＭＳ ゴシック" pitchFamily="49" charset="-128"/>
            </a:endParaRPr>
          </a:p>
          <a:p>
            <a:pPr marL="174625" indent="-174625" defTabSz="914287" fontAlgn="auto">
              <a:lnSpc>
                <a:spcPct val="110000"/>
              </a:lnSpc>
              <a:spcBef>
                <a:spcPts val="600"/>
              </a:spcBef>
              <a:spcAft>
                <a:spcPts val="0"/>
              </a:spcAft>
            </a:pPr>
            <a:r>
              <a:rPr lang="ja-JP" altLang="en-US" sz="1600" dirty="0">
                <a:solidFill>
                  <a:prstClr val="black"/>
                </a:solidFill>
                <a:latin typeface="ＭＳ ゴシック" pitchFamily="49" charset="-128"/>
                <a:ea typeface="ＭＳ ゴシック" pitchFamily="49" charset="-128"/>
              </a:rPr>
              <a:t>■　事業主に対し、差別の禁止、合理的配慮の提供義務に係るその雇用する障害者からの苦情を自主的に解決することを努力義務化する。</a:t>
            </a:r>
            <a:br>
              <a:rPr lang="en-US" altLang="ja-JP" sz="1600" dirty="0">
                <a:solidFill>
                  <a:prstClr val="black"/>
                </a:solidFill>
                <a:latin typeface="ＭＳ ゴシック" pitchFamily="49" charset="-128"/>
                <a:ea typeface="ＭＳ ゴシック" pitchFamily="49" charset="-128"/>
              </a:rPr>
            </a:br>
            <a:r>
              <a:rPr lang="en-US" altLang="ja-JP" sz="1600" dirty="0">
                <a:solidFill>
                  <a:prstClr val="black"/>
                </a:solidFill>
                <a:latin typeface="ＭＳ ゴシック" pitchFamily="49" charset="-128"/>
                <a:ea typeface="ＭＳ ゴシック" pitchFamily="49" charset="-128"/>
              </a:rPr>
              <a:t>   </a:t>
            </a:r>
            <a:r>
              <a:rPr lang="ja-JP" altLang="en-US" sz="1600" dirty="0">
                <a:solidFill>
                  <a:prstClr val="black"/>
                </a:solidFill>
                <a:latin typeface="ＭＳ ゴシック" pitchFamily="49" charset="-128"/>
                <a:ea typeface="ＭＳ ゴシック" pitchFamily="49" charset="-128"/>
              </a:rPr>
              <a:t>紛争について、紛争調停委員会による調停や都道府県労働局長による勧告等を実施する。</a:t>
            </a:r>
            <a:endParaRPr lang="en-US" altLang="ja-JP" sz="1600" dirty="0">
              <a:solidFill>
                <a:prstClr val="black"/>
              </a:solidFill>
              <a:latin typeface="+mn-ea"/>
              <a:cs typeface="HGSMinchoE" charset="-128"/>
            </a:endParaRPr>
          </a:p>
        </p:txBody>
      </p:sp>
      <p:sp>
        <p:nvSpPr>
          <p:cNvPr id="15" name="1 つの角を切り取った四角形 9"/>
          <p:cNvSpPr/>
          <p:nvPr/>
        </p:nvSpPr>
        <p:spPr>
          <a:xfrm>
            <a:off x="158944" y="3717032"/>
            <a:ext cx="7746384" cy="396120"/>
          </a:xfrm>
          <a:custGeom>
            <a:avLst/>
            <a:gdLst>
              <a:gd name="connsiteX0" fmla="*/ 0 w 3384377"/>
              <a:gd name="connsiteY0" fmla="*/ 0 h 396000"/>
              <a:gd name="connsiteX1" fmla="*/ 3186377 w 3384377"/>
              <a:gd name="connsiteY1" fmla="*/ 0 h 396000"/>
              <a:gd name="connsiteX2" fmla="*/ 3384377 w 3384377"/>
              <a:gd name="connsiteY2" fmla="*/ 198000 h 396000"/>
              <a:gd name="connsiteX3" fmla="*/ 3384377 w 3384377"/>
              <a:gd name="connsiteY3" fmla="*/ 396000 h 396000"/>
              <a:gd name="connsiteX4" fmla="*/ 0 w 3384377"/>
              <a:gd name="connsiteY4" fmla="*/ 396000 h 396000"/>
              <a:gd name="connsiteX5" fmla="*/ 0 w 3384377"/>
              <a:gd name="connsiteY5" fmla="*/ 0 h 396000"/>
              <a:gd name="connsiteX0" fmla="*/ 0 w 3384377"/>
              <a:gd name="connsiteY0" fmla="*/ 0 h 396120"/>
              <a:gd name="connsiteX1" fmla="*/ 3186377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2953015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3045866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 name="connsiteX0" fmla="*/ 0 w 3384377"/>
              <a:gd name="connsiteY0" fmla="*/ 0 h 396120"/>
              <a:gd name="connsiteX1" fmla="*/ 3187565 w 3384377"/>
              <a:gd name="connsiteY1" fmla="*/ 0 h 396120"/>
              <a:gd name="connsiteX2" fmla="*/ 3384377 w 3384377"/>
              <a:gd name="connsiteY2" fmla="*/ 396120 h 396120"/>
              <a:gd name="connsiteX3" fmla="*/ 3384377 w 3384377"/>
              <a:gd name="connsiteY3" fmla="*/ 396000 h 396120"/>
              <a:gd name="connsiteX4" fmla="*/ 0 w 3384377"/>
              <a:gd name="connsiteY4" fmla="*/ 396000 h 396120"/>
              <a:gd name="connsiteX5" fmla="*/ 0 w 3384377"/>
              <a:gd name="connsiteY5" fmla="*/ 0 h 3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4377" h="396120">
                <a:moveTo>
                  <a:pt x="0" y="0"/>
                </a:moveTo>
                <a:lnTo>
                  <a:pt x="3187565" y="0"/>
                </a:lnTo>
                <a:lnTo>
                  <a:pt x="3384377" y="396120"/>
                </a:lnTo>
                <a:lnTo>
                  <a:pt x="3384377" y="396000"/>
                </a:lnTo>
                <a:lnTo>
                  <a:pt x="0" y="3960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defTabSz="914287" fontAlgn="auto">
              <a:spcBef>
                <a:spcPts val="0"/>
              </a:spcBef>
              <a:spcAft>
                <a:spcPts val="0"/>
              </a:spcAft>
            </a:pPr>
            <a:r>
              <a:rPr lang="ja-JP" altLang="en-US" sz="1600" dirty="0">
                <a:solidFill>
                  <a:schemeClr val="bg1"/>
                </a:solidFill>
                <a:latin typeface="+mn-ea"/>
                <a:cs typeface="HGPSoeiKakugothicUB" charset="-128"/>
              </a:rPr>
              <a:t>　４．障害者に対する差別の禁止、合理的配慮の提供義務　（平成</a:t>
            </a:r>
            <a:r>
              <a:rPr lang="en-US" altLang="ja-JP" sz="1600" dirty="0">
                <a:solidFill>
                  <a:schemeClr val="bg1"/>
                </a:solidFill>
                <a:latin typeface="+mn-ea"/>
                <a:cs typeface="HGPSoeiKakugothicUB" charset="-128"/>
              </a:rPr>
              <a:t>28</a:t>
            </a:r>
            <a:r>
              <a:rPr lang="ja-JP" altLang="en-US" sz="1600" dirty="0">
                <a:solidFill>
                  <a:schemeClr val="bg1"/>
                </a:solidFill>
                <a:latin typeface="+mn-ea"/>
                <a:cs typeface="HGPSoeiKakugothicUB" charset="-128"/>
              </a:rPr>
              <a:t>年年４月施行）</a:t>
            </a:r>
          </a:p>
        </p:txBody>
      </p:sp>
      <p:sp>
        <p:nvSpPr>
          <p:cNvPr id="11" name="正方形/長方形 10"/>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3796779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17</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5" name="テキスト ボックス 24"/>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障害者雇用対策について</a:t>
            </a:r>
          </a:p>
        </p:txBody>
      </p:sp>
      <p:sp>
        <p:nvSpPr>
          <p:cNvPr id="28" name="角丸四角形 27"/>
          <p:cNvSpPr/>
          <p:nvPr/>
        </p:nvSpPr>
        <p:spPr>
          <a:xfrm>
            <a:off x="232037" y="764704"/>
            <a:ext cx="9479492" cy="1080120"/>
          </a:xfrm>
          <a:prstGeom prst="round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altLang="ja-JP" sz="1600" b="1" dirty="0">
              <a:solidFill>
                <a:srgbClr val="000000"/>
              </a:solidFill>
            </a:endParaRPr>
          </a:p>
          <a:p>
            <a:pPr fontAlgn="auto">
              <a:lnSpc>
                <a:spcPts val="2300"/>
              </a:lnSpc>
              <a:spcBef>
                <a:spcPts val="0"/>
              </a:spcBef>
              <a:spcAft>
                <a:spcPts val="0"/>
              </a:spcAft>
              <a:defRPr/>
            </a:pPr>
            <a:r>
              <a:rPr lang="ja-JP" altLang="en-US" sz="1600" b="1" dirty="0">
                <a:solidFill>
                  <a:srgbClr val="000000"/>
                </a:solidFill>
              </a:rPr>
              <a:t>　　</a:t>
            </a:r>
            <a:r>
              <a:rPr lang="ja-JP" altLang="en-US" sz="1600" dirty="0">
                <a:solidFill>
                  <a:srgbClr val="000000"/>
                </a:solidFill>
              </a:rPr>
              <a:t>身体障害者及び知的障害者について、一般労働者と同じ水準において常用労働者となり得る機会を与えることとし、常用労働者の数に対する割合（障害者雇用率）を設定し、事業主等に障害者雇用率達成義務を課すことにより、それを保障するものである。</a:t>
            </a:r>
          </a:p>
          <a:p>
            <a:pPr algn="ctr" fontAlgn="auto">
              <a:spcBef>
                <a:spcPts val="0"/>
              </a:spcBef>
              <a:spcAft>
                <a:spcPts val="0"/>
              </a:spcAft>
              <a:defRPr/>
            </a:pPr>
            <a:endParaRPr lang="ja-JP" altLang="en-US" sz="1400" dirty="0">
              <a:solidFill>
                <a:srgbClr val="000000"/>
              </a:solidFill>
            </a:endParaRPr>
          </a:p>
        </p:txBody>
      </p:sp>
      <p:sp>
        <p:nvSpPr>
          <p:cNvPr id="30" name="正方形/長方形 29"/>
          <p:cNvSpPr/>
          <p:nvPr/>
        </p:nvSpPr>
        <p:spPr>
          <a:xfrm>
            <a:off x="232037" y="2020372"/>
            <a:ext cx="9479492" cy="333707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fontAlgn="auto">
              <a:lnSpc>
                <a:spcPts val="1000"/>
              </a:lnSpc>
              <a:spcBef>
                <a:spcPts val="0"/>
              </a:spcBef>
              <a:spcAft>
                <a:spcPts val="0"/>
              </a:spcAft>
              <a:defRPr/>
            </a:pPr>
            <a:endParaRPr lang="en-US" altLang="ja-JP" sz="1600" b="1" dirty="0">
              <a:solidFill>
                <a:srgbClr val="000000"/>
              </a:solidFill>
            </a:endParaRPr>
          </a:p>
          <a:p>
            <a:pPr fontAlgn="auto">
              <a:spcBef>
                <a:spcPts val="0"/>
              </a:spcBef>
              <a:spcAft>
                <a:spcPts val="0"/>
              </a:spcAft>
              <a:defRPr/>
            </a:pPr>
            <a:r>
              <a:rPr lang="ja-JP" altLang="en-US" sz="1600" b="1" dirty="0">
                <a:solidFill>
                  <a:srgbClr val="000000"/>
                </a:solidFill>
              </a:rPr>
              <a:t>  ■　民間企業における雇用率設定基準</a:t>
            </a:r>
          </a:p>
          <a:p>
            <a:pPr fontAlgn="auto">
              <a:lnSpc>
                <a:spcPts val="700"/>
              </a:lnSpc>
              <a:spcBef>
                <a:spcPts val="0"/>
              </a:spcBef>
              <a:spcAft>
                <a:spcPts val="0"/>
              </a:spcAft>
              <a:defRPr/>
            </a:pPr>
            <a:r>
              <a:rPr lang="ja-JP" altLang="en-US" sz="1400" b="1" dirty="0">
                <a:solidFill>
                  <a:srgbClr val="000000"/>
                </a:solidFill>
              </a:rPr>
              <a:t>　　</a:t>
            </a:r>
            <a:endParaRPr lang="en-US" altLang="ja-JP" sz="1400" b="1" dirty="0">
              <a:solidFill>
                <a:srgbClr val="000000"/>
              </a:solidFill>
            </a:endParaRPr>
          </a:p>
          <a:p>
            <a:pPr fontAlgn="auto">
              <a:lnSpc>
                <a:spcPts val="1000"/>
              </a:lnSpc>
              <a:spcBef>
                <a:spcPts val="0"/>
              </a:spcBef>
              <a:spcAft>
                <a:spcPts val="0"/>
              </a:spcAft>
              <a:defRPr/>
            </a:pPr>
            <a:endParaRPr lang="ja-JP" altLang="en-US" sz="1400" i="1" dirty="0">
              <a:solidFill>
                <a:srgbClr val="000000"/>
              </a:solidFill>
            </a:endParaRPr>
          </a:p>
          <a:p>
            <a:pPr fontAlgn="auto">
              <a:spcBef>
                <a:spcPts val="0"/>
              </a:spcBef>
              <a:spcAft>
                <a:spcPts val="0"/>
              </a:spcAft>
              <a:defRPr/>
            </a:pPr>
            <a:r>
              <a:rPr lang="ja-JP" altLang="en-US" sz="1400" dirty="0">
                <a:solidFill>
                  <a:srgbClr val="000000"/>
                </a:solidFill>
              </a:rPr>
              <a:t> 　　　　　　　　　　　　　　　　　　　　　　    </a:t>
            </a:r>
            <a:r>
              <a:rPr lang="ja-JP" altLang="en-US" sz="1600" dirty="0">
                <a:solidFill>
                  <a:srgbClr val="000000"/>
                </a:solidFill>
              </a:rPr>
              <a:t>身体障害者及び知的障害者である常用労働者の数</a:t>
            </a:r>
          </a:p>
          <a:p>
            <a:pPr fontAlgn="auto">
              <a:spcBef>
                <a:spcPts val="0"/>
              </a:spcBef>
              <a:spcAft>
                <a:spcPts val="0"/>
              </a:spcAft>
              <a:defRPr/>
            </a:pPr>
            <a:r>
              <a:rPr lang="ja-JP" altLang="en-US" sz="1400" dirty="0">
                <a:solidFill>
                  <a:srgbClr val="000000"/>
                </a:solidFill>
              </a:rPr>
              <a:t>　　　　　　　　　　 　　　　　　　　　　　　　　　  　　　　 　</a:t>
            </a:r>
            <a:r>
              <a:rPr lang="ja-JP" altLang="en-US" sz="1600" dirty="0">
                <a:solidFill>
                  <a:srgbClr val="000000"/>
                </a:solidFill>
              </a:rPr>
              <a:t>＋　　失業している身体障害者及び知的障害者の数</a:t>
            </a:r>
          </a:p>
          <a:p>
            <a:pPr fontAlgn="auto">
              <a:spcBef>
                <a:spcPts val="0"/>
              </a:spcBef>
              <a:spcAft>
                <a:spcPts val="0"/>
              </a:spcAft>
              <a:defRPr/>
            </a:pPr>
            <a:r>
              <a:rPr lang="zh-CN" altLang="en-US" sz="1400" dirty="0">
                <a:solidFill>
                  <a:srgbClr val="000000"/>
                </a:solidFill>
              </a:rPr>
              <a:t>  </a:t>
            </a:r>
            <a:r>
              <a:rPr lang="ja-JP" altLang="en-US" sz="1400" dirty="0">
                <a:solidFill>
                  <a:srgbClr val="000000"/>
                </a:solidFill>
              </a:rPr>
              <a:t>　</a:t>
            </a:r>
            <a:r>
              <a:rPr lang="ja-JP" altLang="en-US" sz="1400" dirty="0">
                <a:solidFill>
                  <a:srgbClr val="000000"/>
                </a:solidFill>
                <a:latin typeface="ＭＳ Ｐゴシック"/>
              </a:rPr>
              <a:t>　　　</a:t>
            </a:r>
            <a:r>
              <a:rPr lang="ja-JP" altLang="en-US" sz="1600" dirty="0">
                <a:solidFill>
                  <a:schemeClr val="tx1"/>
                </a:solidFill>
              </a:rPr>
              <a:t>障害者雇用率</a:t>
            </a:r>
            <a:r>
              <a:rPr lang="ja-JP" altLang="en-US" sz="1600" dirty="0">
                <a:solidFill>
                  <a:schemeClr val="accent2"/>
                </a:solidFill>
              </a:rPr>
              <a:t>　</a:t>
            </a:r>
            <a:r>
              <a:rPr lang="ja-JP" altLang="en-US" sz="1400" dirty="0">
                <a:solidFill>
                  <a:schemeClr val="accent2"/>
                </a:solidFill>
              </a:rPr>
              <a:t>　</a:t>
            </a:r>
            <a:r>
              <a:rPr lang="ja-JP" altLang="en-US" sz="1400" dirty="0">
                <a:solidFill>
                  <a:srgbClr val="000000"/>
                </a:solidFill>
              </a:rPr>
              <a:t>＝</a:t>
            </a:r>
            <a:r>
              <a:rPr lang="zh-CN" altLang="en-US" sz="1400" dirty="0">
                <a:solidFill>
                  <a:srgbClr val="000000"/>
                </a:solidFill>
              </a:rPr>
              <a:t>   </a:t>
            </a:r>
            <a:r>
              <a:rPr lang="zh-CN" altLang="en-US" sz="1400" dirty="0">
                <a:solidFill>
                  <a:srgbClr val="000000"/>
                </a:solidFill>
                <a:latin typeface="ＭＳ Ｐゴシック"/>
              </a:rPr>
              <a:t>　</a:t>
            </a:r>
            <a:r>
              <a:rPr lang="ja-JP" altLang="en-US" sz="1400" dirty="0">
                <a:solidFill>
                  <a:srgbClr val="000000"/>
                </a:solidFill>
                <a:latin typeface="ＭＳ Ｐゴシック"/>
              </a:rPr>
              <a:t>　　　　　</a:t>
            </a:r>
            <a:endParaRPr lang="en-US" altLang="ja-JP" sz="1400" dirty="0">
              <a:solidFill>
                <a:srgbClr val="000000"/>
              </a:solidFill>
              <a:latin typeface="ＭＳ Ｐゴシック"/>
            </a:endParaRPr>
          </a:p>
          <a:p>
            <a:pPr fontAlgn="auto">
              <a:spcBef>
                <a:spcPts val="0"/>
              </a:spcBef>
              <a:spcAft>
                <a:spcPts val="0"/>
              </a:spcAft>
              <a:defRPr/>
            </a:pPr>
            <a:r>
              <a:rPr lang="ja-JP" altLang="en-US" sz="1400" dirty="0">
                <a:solidFill>
                  <a:srgbClr val="000000"/>
                </a:solidFill>
                <a:latin typeface="ＭＳ Ｐゴシック"/>
              </a:rPr>
              <a:t>　　　　　　　　　　　　　　　　　　　　　　　　　　　　　　　</a:t>
            </a:r>
            <a:r>
              <a:rPr lang="ja-JP" altLang="en-US" sz="1600" dirty="0">
                <a:solidFill>
                  <a:srgbClr val="000000"/>
                </a:solidFill>
                <a:latin typeface="ＭＳ Ｐゴシック"/>
              </a:rPr>
              <a:t>常用労働者数　　</a:t>
            </a:r>
            <a:r>
              <a:rPr lang="en-US" altLang="ja-JP" sz="1600" dirty="0">
                <a:solidFill>
                  <a:srgbClr val="000000"/>
                </a:solidFill>
                <a:latin typeface="ＭＳ Ｐゴシック"/>
              </a:rPr>
              <a:t>+</a:t>
            </a:r>
            <a:r>
              <a:rPr lang="ja-JP" altLang="en-US" sz="1600" dirty="0">
                <a:solidFill>
                  <a:srgbClr val="000000"/>
                </a:solidFill>
                <a:latin typeface="ＭＳ Ｐゴシック"/>
              </a:rPr>
              <a:t>　　失業者数　</a:t>
            </a:r>
            <a:endParaRPr lang="zh-CN" altLang="en-US" sz="1600" dirty="0">
              <a:solidFill>
                <a:srgbClr val="000000"/>
              </a:solidFill>
              <a:latin typeface="ＭＳ Ｐゴシック"/>
            </a:endParaRPr>
          </a:p>
          <a:p>
            <a:pPr fontAlgn="auto">
              <a:spcBef>
                <a:spcPts val="0"/>
              </a:spcBef>
              <a:spcAft>
                <a:spcPts val="0"/>
              </a:spcAft>
              <a:defRPr/>
            </a:pPr>
            <a:endParaRPr lang="en-US" altLang="ja-JP" sz="1400" dirty="0">
              <a:solidFill>
                <a:srgbClr val="000000"/>
              </a:solidFill>
            </a:endParaRPr>
          </a:p>
          <a:p>
            <a:pPr fontAlgn="auto">
              <a:spcBef>
                <a:spcPts val="0"/>
              </a:spcBef>
              <a:spcAft>
                <a:spcPts val="0"/>
              </a:spcAft>
              <a:defRPr/>
            </a:pPr>
            <a:r>
              <a:rPr lang="ja-JP" altLang="en-US" sz="1400" dirty="0">
                <a:solidFill>
                  <a:srgbClr val="000000"/>
                </a:solidFill>
              </a:rPr>
              <a:t>　　　　　　</a:t>
            </a:r>
            <a:r>
              <a:rPr lang="en-US" altLang="ja-JP" sz="1100" dirty="0">
                <a:solidFill>
                  <a:srgbClr val="000000"/>
                </a:solidFill>
              </a:rPr>
              <a:t>※</a:t>
            </a:r>
            <a:r>
              <a:rPr lang="ja-JP" altLang="en-US" sz="1100" dirty="0">
                <a:solidFill>
                  <a:srgbClr val="000000"/>
                </a:solidFill>
              </a:rPr>
              <a:t>　短時間労働者は、１人を０．５人としてカウント。</a:t>
            </a:r>
            <a:endParaRPr lang="en-US" altLang="ja-JP" sz="1100" dirty="0">
              <a:solidFill>
                <a:srgbClr val="000000"/>
              </a:solidFill>
            </a:endParaRPr>
          </a:p>
          <a:p>
            <a:pPr fontAlgn="auto">
              <a:spcBef>
                <a:spcPts val="0"/>
              </a:spcBef>
              <a:spcAft>
                <a:spcPts val="0"/>
              </a:spcAft>
              <a:defRPr/>
            </a:pPr>
            <a:r>
              <a:rPr lang="ja-JP" altLang="en-US" sz="1100" dirty="0">
                <a:solidFill>
                  <a:srgbClr val="000000"/>
                </a:solidFill>
              </a:rPr>
              <a:t>　　　　　　　　</a:t>
            </a:r>
            <a:r>
              <a:rPr lang="en-US" altLang="ja-JP" sz="1100" dirty="0">
                <a:solidFill>
                  <a:srgbClr val="000000"/>
                </a:solidFill>
              </a:rPr>
              <a:t>※</a:t>
            </a:r>
            <a:r>
              <a:rPr lang="ja-JP" altLang="en-US" sz="1100" dirty="0">
                <a:solidFill>
                  <a:srgbClr val="000000"/>
                </a:solidFill>
              </a:rPr>
              <a:t>　重度身体障害者、重度知的障害者は１人を２人としてカウント。短時間重度身体障害者、重度知的障害者は１人としてカウント。 　　　　</a:t>
            </a:r>
          </a:p>
          <a:p>
            <a:pPr fontAlgn="auto">
              <a:spcBef>
                <a:spcPts val="0"/>
              </a:spcBef>
              <a:spcAft>
                <a:spcPts val="0"/>
              </a:spcAft>
              <a:defRPr/>
            </a:pPr>
            <a:r>
              <a:rPr lang="ja-JP" altLang="en-US" sz="1100" dirty="0">
                <a:solidFill>
                  <a:srgbClr val="000000"/>
                </a:solidFill>
              </a:rPr>
              <a:t>　　　　　　　　</a:t>
            </a:r>
            <a:r>
              <a:rPr lang="en-US" altLang="ja-JP" sz="1100" dirty="0">
                <a:solidFill>
                  <a:srgbClr val="000000"/>
                </a:solidFill>
              </a:rPr>
              <a:t>※</a:t>
            </a:r>
            <a:r>
              <a:rPr lang="ja-JP" altLang="en-US" sz="1100" dirty="0">
                <a:solidFill>
                  <a:srgbClr val="000000"/>
                </a:solidFill>
              </a:rPr>
              <a:t>　精神障害者については、雇用義務の対象ではないが、各企業の実雇用率の算定時には障害者数 に算入することができる。 　　　　</a:t>
            </a:r>
          </a:p>
          <a:p>
            <a:pPr algn="ctr" fontAlgn="auto">
              <a:spcBef>
                <a:spcPts val="0"/>
              </a:spcBef>
              <a:spcAft>
                <a:spcPts val="0"/>
              </a:spcAft>
              <a:defRPr/>
            </a:pPr>
            <a:endParaRPr lang="ja-JP" altLang="en-US" sz="1100" dirty="0">
              <a:solidFill>
                <a:srgbClr val="000000"/>
              </a:solidFill>
            </a:endParaRPr>
          </a:p>
        </p:txBody>
      </p:sp>
      <p:cxnSp>
        <p:nvCxnSpPr>
          <p:cNvPr id="32" name="直線コネクタ 31"/>
          <p:cNvCxnSpPr/>
          <p:nvPr/>
        </p:nvCxnSpPr>
        <p:spPr>
          <a:xfrm>
            <a:off x="2886451" y="3212382"/>
            <a:ext cx="6279000"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正方形/長方形 33"/>
          <p:cNvSpPr/>
          <p:nvPr/>
        </p:nvSpPr>
        <p:spPr>
          <a:xfrm>
            <a:off x="310180" y="4533830"/>
            <a:ext cx="912701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defRPr/>
            </a:pPr>
            <a:r>
              <a:rPr lang="ja-JP" altLang="en-US" sz="1600" b="1" dirty="0">
                <a:solidFill>
                  <a:srgbClr val="000000"/>
                </a:solidFill>
              </a:rPr>
              <a:t>■　特殊法人、国及び地方公共団体における障害者雇用率</a:t>
            </a:r>
            <a:endParaRPr lang="en-US" altLang="ja-JP" sz="1600" b="1" dirty="0">
              <a:solidFill>
                <a:srgbClr val="000000"/>
              </a:solidFill>
            </a:endParaRPr>
          </a:p>
          <a:p>
            <a:pPr fontAlgn="auto">
              <a:lnSpc>
                <a:spcPts val="600"/>
              </a:lnSpc>
              <a:spcBef>
                <a:spcPts val="0"/>
              </a:spcBef>
              <a:spcAft>
                <a:spcPts val="0"/>
              </a:spcAft>
              <a:defRPr/>
            </a:pPr>
            <a:endParaRPr lang="ja-JP" altLang="en-US" sz="1600" b="1" dirty="0">
              <a:solidFill>
                <a:srgbClr val="000000"/>
              </a:solidFill>
            </a:endParaRPr>
          </a:p>
          <a:p>
            <a:pPr fontAlgn="auto">
              <a:spcBef>
                <a:spcPts val="0"/>
              </a:spcBef>
              <a:spcAft>
                <a:spcPts val="0"/>
              </a:spcAft>
              <a:defRPr/>
            </a:pPr>
            <a:r>
              <a:rPr lang="ja-JP" altLang="en-US" sz="1400" dirty="0">
                <a:solidFill>
                  <a:srgbClr val="000000"/>
                </a:solidFill>
              </a:rPr>
              <a:t>　　　</a:t>
            </a:r>
            <a:r>
              <a:rPr lang="ja-JP" altLang="en-US" sz="1600" dirty="0">
                <a:solidFill>
                  <a:srgbClr val="000000"/>
                </a:solidFill>
              </a:rPr>
              <a:t>一般の民間企業の障害者雇用率を下回らない率をもって定めることとされている。</a:t>
            </a:r>
            <a:endParaRPr lang="ja-JP" altLang="en-US" sz="1600" b="1" dirty="0">
              <a:solidFill>
                <a:srgbClr val="000000"/>
              </a:solidFill>
            </a:endParaRPr>
          </a:p>
        </p:txBody>
      </p:sp>
      <p:sp>
        <p:nvSpPr>
          <p:cNvPr id="35" name="正方形/長方形 34"/>
          <p:cNvSpPr/>
          <p:nvPr/>
        </p:nvSpPr>
        <p:spPr>
          <a:xfrm>
            <a:off x="194477" y="5491841"/>
            <a:ext cx="9477771"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fontAlgn="auto">
              <a:spcBef>
                <a:spcPts val="0"/>
              </a:spcBef>
              <a:spcAft>
                <a:spcPts val="0"/>
              </a:spcAft>
              <a:defRPr/>
            </a:pPr>
            <a:r>
              <a:rPr lang="ja-JP" altLang="en-US" sz="1600" dirty="0">
                <a:solidFill>
                  <a:srgbClr val="000000"/>
                </a:solidFill>
                <a:latin typeface="+mn-ea"/>
              </a:rPr>
              <a:t>（参考）　現行の障害者雇用率　</a:t>
            </a:r>
            <a:r>
              <a:rPr lang="ja-JP" altLang="en-US" sz="1400" dirty="0">
                <a:solidFill>
                  <a:srgbClr val="000000"/>
                </a:solidFill>
                <a:latin typeface="+mn-ea"/>
              </a:rPr>
              <a:t>（平成</a:t>
            </a:r>
            <a:r>
              <a:rPr lang="en-US" altLang="ja-JP" sz="1400" dirty="0">
                <a:solidFill>
                  <a:srgbClr val="000000"/>
                </a:solidFill>
                <a:latin typeface="+mn-ea"/>
              </a:rPr>
              <a:t>25</a:t>
            </a:r>
            <a:r>
              <a:rPr lang="ja-JP" altLang="en-US" sz="1400" dirty="0">
                <a:solidFill>
                  <a:srgbClr val="000000"/>
                </a:solidFill>
                <a:latin typeface="+mn-ea"/>
              </a:rPr>
              <a:t>年</a:t>
            </a:r>
            <a:r>
              <a:rPr lang="en-US" altLang="ja-JP" sz="1400" dirty="0">
                <a:solidFill>
                  <a:srgbClr val="000000"/>
                </a:solidFill>
                <a:latin typeface="+mn-ea"/>
              </a:rPr>
              <a:t>4</a:t>
            </a:r>
            <a:r>
              <a:rPr lang="ja-JP" altLang="en-US" sz="1400" dirty="0">
                <a:solidFill>
                  <a:srgbClr val="000000"/>
                </a:solidFill>
                <a:latin typeface="+mn-ea"/>
              </a:rPr>
              <a:t>月</a:t>
            </a:r>
            <a:r>
              <a:rPr lang="en-US" altLang="ja-JP" sz="1400" dirty="0">
                <a:solidFill>
                  <a:srgbClr val="000000"/>
                </a:solidFill>
                <a:latin typeface="+mn-ea"/>
              </a:rPr>
              <a:t>1</a:t>
            </a:r>
            <a:r>
              <a:rPr lang="ja-JP" altLang="en-US" sz="1400" dirty="0">
                <a:solidFill>
                  <a:srgbClr val="000000"/>
                </a:solidFill>
                <a:latin typeface="+mn-ea"/>
              </a:rPr>
              <a:t>日から）</a:t>
            </a:r>
          </a:p>
          <a:p>
            <a:pPr fontAlgn="auto">
              <a:spcBef>
                <a:spcPts val="0"/>
              </a:spcBef>
              <a:spcAft>
                <a:spcPts val="0"/>
              </a:spcAft>
              <a:defRPr/>
            </a:pPr>
            <a:r>
              <a:rPr lang="ja-JP" altLang="en-US" sz="1400" dirty="0">
                <a:solidFill>
                  <a:srgbClr val="000000"/>
                </a:solidFill>
                <a:latin typeface="+mn-ea"/>
              </a:rPr>
              <a:t>　　　</a:t>
            </a:r>
          </a:p>
        </p:txBody>
      </p:sp>
      <p:sp>
        <p:nvSpPr>
          <p:cNvPr id="37" name="正方形/長方形 36"/>
          <p:cNvSpPr/>
          <p:nvPr/>
        </p:nvSpPr>
        <p:spPr>
          <a:xfrm>
            <a:off x="3728864" y="5807257"/>
            <a:ext cx="5499061" cy="908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fontAlgn="auto">
              <a:spcBef>
                <a:spcPts val="0"/>
              </a:spcBef>
              <a:spcAft>
                <a:spcPts val="0"/>
              </a:spcAft>
              <a:defRPr/>
            </a:pPr>
            <a:r>
              <a:rPr lang="ja-JP" altLang="en-US" sz="1600" dirty="0">
                <a:solidFill>
                  <a:schemeClr val="tx1"/>
                </a:solidFill>
                <a:latin typeface="+mn-ea"/>
              </a:rPr>
              <a:t>　＜国及び地方公共団体＞</a:t>
            </a:r>
            <a:endParaRPr lang="en-US" altLang="ja-JP" sz="1600" dirty="0">
              <a:solidFill>
                <a:schemeClr val="tx1"/>
              </a:solidFill>
              <a:latin typeface="+mn-ea"/>
            </a:endParaRPr>
          </a:p>
          <a:p>
            <a:pPr fontAlgn="auto">
              <a:lnSpc>
                <a:spcPct val="110000"/>
              </a:lnSpc>
              <a:spcBef>
                <a:spcPts val="0"/>
              </a:spcBef>
              <a:spcAft>
                <a:spcPts val="0"/>
              </a:spcAft>
              <a:defRPr/>
            </a:pPr>
            <a:r>
              <a:rPr lang="ja-JP" altLang="en-US" sz="1600" dirty="0">
                <a:solidFill>
                  <a:schemeClr val="tx1"/>
                </a:solidFill>
                <a:latin typeface="+mn-ea"/>
              </a:rPr>
              <a:t>　　  国、地方公共団体　　　　　　＝　２．３％</a:t>
            </a:r>
            <a:r>
              <a:rPr lang="zh-CN" altLang="en-US" sz="1600" dirty="0">
                <a:solidFill>
                  <a:schemeClr val="tx1"/>
                </a:solidFill>
                <a:latin typeface="+mn-ea"/>
              </a:rPr>
              <a:t> </a:t>
            </a:r>
            <a:r>
              <a:rPr lang="ja-JP" altLang="en-US" sz="1600" dirty="0">
                <a:solidFill>
                  <a:schemeClr val="tx1"/>
                </a:solidFill>
                <a:latin typeface="+mn-ea"/>
              </a:rPr>
              <a:t>　　　</a:t>
            </a:r>
            <a:endParaRPr lang="en-US" altLang="ja-JP" sz="1600" dirty="0">
              <a:solidFill>
                <a:schemeClr val="tx1"/>
              </a:solidFill>
              <a:latin typeface="+mn-ea"/>
            </a:endParaRPr>
          </a:p>
          <a:p>
            <a:pPr fontAlgn="auto">
              <a:spcBef>
                <a:spcPts val="0"/>
              </a:spcBef>
              <a:spcAft>
                <a:spcPts val="0"/>
              </a:spcAft>
              <a:defRPr/>
            </a:pPr>
            <a:r>
              <a:rPr lang="ja-JP" altLang="en-US" sz="1600" dirty="0">
                <a:solidFill>
                  <a:schemeClr val="tx1"/>
                </a:solidFill>
                <a:latin typeface="+mn-ea"/>
              </a:rPr>
              <a:t>　　  都道府県等の教育委員会　＝　２．２％</a:t>
            </a:r>
          </a:p>
        </p:txBody>
      </p:sp>
      <p:sp>
        <p:nvSpPr>
          <p:cNvPr id="38" name="正方形/長方形 37"/>
          <p:cNvSpPr/>
          <p:nvPr/>
        </p:nvSpPr>
        <p:spPr>
          <a:xfrm>
            <a:off x="428496" y="5807257"/>
            <a:ext cx="4290477" cy="908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fontAlgn="auto">
              <a:lnSpc>
                <a:spcPct val="110000"/>
              </a:lnSpc>
              <a:spcBef>
                <a:spcPts val="0"/>
              </a:spcBef>
              <a:spcAft>
                <a:spcPts val="0"/>
              </a:spcAft>
              <a:defRPr/>
            </a:pPr>
            <a:r>
              <a:rPr lang="ja-JP" altLang="en-US" sz="1600" dirty="0">
                <a:solidFill>
                  <a:schemeClr val="tx1"/>
                </a:solidFill>
                <a:latin typeface="+mn-ea"/>
              </a:rPr>
              <a:t>＜民間企業＞</a:t>
            </a:r>
          </a:p>
          <a:p>
            <a:pPr fontAlgn="auto">
              <a:lnSpc>
                <a:spcPct val="110000"/>
              </a:lnSpc>
              <a:spcBef>
                <a:spcPts val="0"/>
              </a:spcBef>
              <a:spcAft>
                <a:spcPts val="0"/>
              </a:spcAft>
              <a:defRPr/>
            </a:pPr>
            <a:r>
              <a:rPr lang="ja-JP" altLang="en-US" sz="1600" dirty="0">
                <a:solidFill>
                  <a:schemeClr val="tx1"/>
                </a:solidFill>
                <a:latin typeface="+mn-ea"/>
              </a:rPr>
              <a:t>　　民間企業　 　＝　２．０％</a:t>
            </a:r>
          </a:p>
          <a:p>
            <a:pPr fontAlgn="auto">
              <a:lnSpc>
                <a:spcPct val="110000"/>
              </a:lnSpc>
              <a:spcBef>
                <a:spcPts val="0"/>
              </a:spcBef>
              <a:spcAft>
                <a:spcPts val="0"/>
              </a:spcAft>
              <a:defRPr/>
            </a:pPr>
            <a:r>
              <a:rPr lang="ja-JP" altLang="en-US" sz="1600" dirty="0">
                <a:solidFill>
                  <a:schemeClr val="tx1"/>
                </a:solidFill>
                <a:latin typeface="+mn-ea"/>
              </a:rPr>
              <a:t>　　特殊法人等　＝　２．３％</a:t>
            </a:r>
          </a:p>
        </p:txBody>
      </p:sp>
      <p:sp>
        <p:nvSpPr>
          <p:cNvPr id="12" name="正方形/長方形 11"/>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20935252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p:cNvSpPr/>
          <p:nvPr/>
        </p:nvSpPr>
        <p:spPr>
          <a:xfrm>
            <a:off x="272413" y="3169996"/>
            <a:ext cx="9361174" cy="1260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fontAlgn="auto">
              <a:lnSpc>
                <a:spcPts val="1000"/>
              </a:lnSpc>
              <a:spcBef>
                <a:spcPts val="0"/>
              </a:spcBef>
              <a:spcAft>
                <a:spcPts val="0"/>
              </a:spcAft>
              <a:defRPr/>
            </a:pPr>
            <a:endParaRPr lang="en-US" altLang="ja-JP" sz="1600" b="1" dirty="0">
              <a:solidFill>
                <a:srgbClr val="000000"/>
              </a:solidFill>
            </a:endParaRPr>
          </a:p>
        </p:txBody>
      </p:sp>
      <p:sp>
        <p:nvSpPr>
          <p:cNvPr id="23"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18</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25" name="テキスト ボックス 24"/>
          <p:cNvSpPr txBox="1"/>
          <p:nvPr/>
        </p:nvSpPr>
        <p:spPr>
          <a:xfrm>
            <a:off x="0" y="0"/>
            <a:ext cx="9906000" cy="492443"/>
          </a:xfrm>
          <a:prstGeom prst="rect">
            <a:avLst/>
          </a:prstGeom>
          <a:noFill/>
        </p:spPr>
        <p:txBody>
          <a:bodyPr wrap="square" rtlCol="0">
            <a:spAutoFit/>
          </a:bodyPr>
          <a:lstStyle/>
          <a:p>
            <a:pPr algn="ctr"/>
            <a:r>
              <a:rPr lang="ja-JP" altLang="en-US" sz="2600" dirty="0">
                <a:latin typeface="+mj-ea"/>
                <a:ea typeface="+mj-ea"/>
              </a:rPr>
              <a:t>障害者雇用率の算定基礎の見直し</a:t>
            </a:r>
          </a:p>
        </p:txBody>
      </p:sp>
      <p:sp>
        <p:nvSpPr>
          <p:cNvPr id="12" name="角丸四角形 11"/>
          <p:cNvSpPr/>
          <p:nvPr/>
        </p:nvSpPr>
        <p:spPr>
          <a:xfrm>
            <a:off x="272413" y="764704"/>
            <a:ext cx="9361174" cy="2232248"/>
          </a:xfrm>
          <a:prstGeom prst="roundRect">
            <a:avLst>
              <a:gd name="adj" fmla="val 8503"/>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sz="1600" dirty="0">
                <a:solidFill>
                  <a:srgbClr val="000000"/>
                </a:solidFill>
                <a:latin typeface="ＭＳ Ｐゴシック"/>
              </a:rPr>
              <a:t>　■　従前は、身体障害者・知的障害者を算定基礎として障害者雇用率を計算していた。</a:t>
            </a:r>
            <a:endParaRPr lang="en-US" altLang="ja-JP" sz="1600" dirty="0">
              <a:solidFill>
                <a:srgbClr val="000000"/>
              </a:solidFill>
              <a:latin typeface="ＭＳ Ｐゴシック"/>
            </a:endParaRPr>
          </a:p>
          <a:p>
            <a:pPr fontAlgn="auto">
              <a:spcBef>
                <a:spcPts val="600"/>
              </a:spcBef>
              <a:spcAft>
                <a:spcPts val="0"/>
              </a:spcAft>
              <a:defRPr/>
            </a:pPr>
            <a:r>
              <a:rPr lang="ja-JP" altLang="en-US" sz="1600" dirty="0">
                <a:solidFill>
                  <a:srgbClr val="000000"/>
                </a:solidFill>
                <a:latin typeface="ＭＳ Ｐゴシック"/>
              </a:rPr>
              <a:t>　■　法定雇用率の</a:t>
            </a:r>
            <a:r>
              <a:rPr lang="ja-JP" altLang="en-US" sz="1600" b="1" dirty="0">
                <a:solidFill>
                  <a:schemeClr val="accent2"/>
                </a:solidFill>
                <a:latin typeface="ＭＳ Ｐゴシック"/>
              </a:rPr>
              <a:t>算定基礎の対象に、新たに精神障害者を追加</a:t>
            </a:r>
            <a:r>
              <a:rPr lang="ja-JP" altLang="en-US" sz="1600" dirty="0">
                <a:solidFill>
                  <a:srgbClr val="000000"/>
                </a:solidFill>
                <a:latin typeface="ＭＳ Ｐゴシック"/>
              </a:rPr>
              <a:t>した。 </a:t>
            </a:r>
            <a:r>
              <a:rPr lang="en-US" altLang="ja-JP" sz="1600" dirty="0">
                <a:solidFill>
                  <a:srgbClr val="000000"/>
                </a:solidFill>
                <a:latin typeface="ＭＳ Ｐゴシック"/>
              </a:rPr>
              <a:t>【</a:t>
            </a:r>
            <a:r>
              <a:rPr lang="ja-JP" altLang="en-US" sz="1600" dirty="0">
                <a:solidFill>
                  <a:srgbClr val="000000"/>
                </a:solidFill>
                <a:latin typeface="ＭＳ Ｐゴシック"/>
              </a:rPr>
              <a:t>施行期日 平成</a:t>
            </a:r>
            <a:r>
              <a:rPr lang="en-US" altLang="ja-JP" sz="1600" dirty="0">
                <a:solidFill>
                  <a:srgbClr val="000000"/>
                </a:solidFill>
                <a:latin typeface="ＭＳ Ｐゴシック"/>
              </a:rPr>
              <a:t>30</a:t>
            </a:r>
            <a:r>
              <a:rPr lang="ja-JP" altLang="en-US" sz="1600" dirty="0">
                <a:solidFill>
                  <a:srgbClr val="000000"/>
                </a:solidFill>
                <a:latin typeface="ＭＳ Ｐゴシック"/>
              </a:rPr>
              <a:t>年</a:t>
            </a:r>
            <a:r>
              <a:rPr lang="en-US" altLang="ja-JP" sz="1600" dirty="0">
                <a:solidFill>
                  <a:srgbClr val="000000"/>
                </a:solidFill>
                <a:latin typeface="ＭＳ Ｐゴシック"/>
              </a:rPr>
              <a:t>4</a:t>
            </a:r>
            <a:r>
              <a:rPr lang="ja-JP" altLang="en-US" sz="1600" dirty="0">
                <a:solidFill>
                  <a:srgbClr val="000000"/>
                </a:solidFill>
                <a:latin typeface="ＭＳ Ｐゴシック"/>
              </a:rPr>
              <a:t>月</a:t>
            </a:r>
            <a:r>
              <a:rPr lang="en-US" altLang="ja-JP" sz="1600" dirty="0">
                <a:solidFill>
                  <a:srgbClr val="000000"/>
                </a:solidFill>
                <a:latin typeface="ＭＳ Ｐゴシック"/>
              </a:rPr>
              <a:t>1</a:t>
            </a:r>
            <a:r>
              <a:rPr lang="ja-JP" altLang="en-US" sz="1600" dirty="0">
                <a:solidFill>
                  <a:srgbClr val="000000"/>
                </a:solidFill>
                <a:latin typeface="ＭＳ Ｐゴシック"/>
              </a:rPr>
              <a:t>日</a:t>
            </a:r>
            <a:r>
              <a:rPr lang="en-US" altLang="ja-JP" sz="1600" dirty="0">
                <a:solidFill>
                  <a:srgbClr val="000000"/>
                </a:solidFill>
                <a:latin typeface="ＭＳ Ｐゴシック"/>
              </a:rPr>
              <a:t>】</a:t>
            </a:r>
          </a:p>
          <a:p>
            <a:pPr marL="263525" indent="-263525" fontAlgn="auto">
              <a:spcBef>
                <a:spcPts val="600"/>
              </a:spcBef>
              <a:spcAft>
                <a:spcPts val="0"/>
              </a:spcAft>
              <a:defRPr/>
            </a:pPr>
            <a:r>
              <a:rPr lang="ja-JP" altLang="en-US" sz="1600" dirty="0">
                <a:solidFill>
                  <a:srgbClr val="000000"/>
                </a:solidFill>
                <a:latin typeface="ＭＳ Ｐゴシック"/>
              </a:rPr>
              <a:t>　■　施行後５年間（平成</a:t>
            </a:r>
            <a:r>
              <a:rPr lang="en-US" altLang="ja-JP" sz="1600" dirty="0">
                <a:solidFill>
                  <a:srgbClr val="000000"/>
                </a:solidFill>
                <a:latin typeface="ＭＳ Ｐゴシック"/>
              </a:rPr>
              <a:t>30</a:t>
            </a:r>
            <a:r>
              <a:rPr lang="ja-JP" altLang="en-US" sz="1600" dirty="0">
                <a:solidFill>
                  <a:srgbClr val="000000"/>
                </a:solidFill>
                <a:latin typeface="ＭＳ Ｐゴシック"/>
              </a:rPr>
              <a:t>年</a:t>
            </a:r>
            <a:r>
              <a:rPr lang="en-US" altLang="ja-JP" sz="1600" dirty="0">
                <a:solidFill>
                  <a:srgbClr val="000000"/>
                </a:solidFill>
                <a:latin typeface="ＭＳ Ｐゴシック"/>
              </a:rPr>
              <a:t>4</a:t>
            </a:r>
            <a:r>
              <a:rPr lang="ja-JP" altLang="en-US" sz="1600" dirty="0">
                <a:solidFill>
                  <a:srgbClr val="000000"/>
                </a:solidFill>
                <a:latin typeface="ＭＳ Ｐゴシック"/>
              </a:rPr>
              <a:t>月から平成</a:t>
            </a:r>
            <a:r>
              <a:rPr lang="en-US" altLang="ja-JP" sz="1600" dirty="0">
                <a:solidFill>
                  <a:srgbClr val="000000"/>
                </a:solidFill>
                <a:latin typeface="ＭＳ Ｐゴシック"/>
              </a:rPr>
              <a:t>33</a:t>
            </a:r>
            <a:r>
              <a:rPr lang="ja-JP" altLang="en-US" sz="1600" dirty="0">
                <a:solidFill>
                  <a:srgbClr val="000000"/>
                </a:solidFill>
                <a:latin typeface="ＭＳ Ｐゴシック"/>
              </a:rPr>
              <a:t>年</a:t>
            </a:r>
            <a:r>
              <a:rPr lang="en-US" altLang="ja-JP" sz="1600" dirty="0">
                <a:solidFill>
                  <a:srgbClr val="000000"/>
                </a:solidFill>
                <a:latin typeface="ＭＳ Ｐゴシック"/>
              </a:rPr>
              <a:t>3</a:t>
            </a:r>
            <a:r>
              <a:rPr lang="ja-JP" altLang="en-US" sz="1600" dirty="0">
                <a:solidFill>
                  <a:srgbClr val="000000"/>
                </a:solidFill>
                <a:latin typeface="ＭＳ Ｐゴシック"/>
              </a:rPr>
              <a:t>月まで）は経過措置として、労働者（失業者を含む。）の総数に対する身体障害者・知的障害者・精神障害者である労働者（失業者を含む。）の総数の割合に基づき、障害者の雇用の状況その他の事情を勘案して雇用率を定めることとしている。</a:t>
            </a:r>
            <a:endParaRPr lang="en-US" altLang="ja-JP" sz="1600" dirty="0">
              <a:solidFill>
                <a:srgbClr val="000000"/>
              </a:solidFill>
              <a:latin typeface="ＭＳ Ｐゴシック"/>
            </a:endParaRPr>
          </a:p>
          <a:p>
            <a:pPr marL="263525" indent="-263525" fontAlgn="auto">
              <a:spcBef>
                <a:spcPts val="600"/>
              </a:spcBef>
              <a:spcAft>
                <a:spcPts val="0"/>
              </a:spcAft>
              <a:defRPr/>
            </a:pPr>
            <a:r>
              <a:rPr lang="ja-JP" altLang="en-US" sz="1600" dirty="0">
                <a:solidFill>
                  <a:srgbClr val="000000"/>
                </a:solidFill>
                <a:latin typeface="ＭＳ Ｐゴシック"/>
              </a:rPr>
              <a:t>　■　これにより、</a:t>
            </a:r>
            <a:r>
              <a:rPr lang="ja-JP" altLang="en-US" sz="1600" dirty="0">
                <a:solidFill>
                  <a:prstClr val="black"/>
                </a:solidFill>
                <a:latin typeface="ＭＳ Ｐゴシック"/>
                <a:cs typeface="Times New Roman" pitchFamily="18" charset="0"/>
              </a:rPr>
              <a:t>民間企業の障害者雇用率は、</a:t>
            </a:r>
            <a:r>
              <a:rPr lang="ja-JP" altLang="en-US" sz="1600" b="1" dirty="0">
                <a:solidFill>
                  <a:schemeClr val="accent2"/>
                </a:solidFill>
                <a:latin typeface="ＭＳ Ｐゴシック"/>
                <a:cs typeface="Times New Roman" pitchFamily="18" charset="0"/>
              </a:rPr>
              <a:t>平成</a:t>
            </a:r>
            <a:r>
              <a:rPr lang="en-US" altLang="ja-JP" sz="1600" b="1" dirty="0">
                <a:solidFill>
                  <a:schemeClr val="accent2"/>
                </a:solidFill>
                <a:latin typeface="ＭＳ Ｐゴシック"/>
                <a:cs typeface="Times New Roman" pitchFamily="18" charset="0"/>
              </a:rPr>
              <a:t>30</a:t>
            </a:r>
            <a:r>
              <a:rPr lang="ja-JP" altLang="en-US" sz="1600" b="1" dirty="0">
                <a:solidFill>
                  <a:schemeClr val="accent2"/>
                </a:solidFill>
                <a:latin typeface="ＭＳ Ｐゴシック"/>
                <a:cs typeface="Times New Roman" pitchFamily="18" charset="0"/>
              </a:rPr>
              <a:t>年４月より</a:t>
            </a:r>
            <a:r>
              <a:rPr lang="en-US" altLang="ja-JP" sz="1600" b="1" dirty="0">
                <a:solidFill>
                  <a:schemeClr val="accent2"/>
                </a:solidFill>
                <a:latin typeface="ＭＳ Ｐゴシック"/>
                <a:cs typeface="Times New Roman" pitchFamily="18" charset="0"/>
              </a:rPr>
              <a:t>2.2</a:t>
            </a:r>
            <a:r>
              <a:rPr lang="ja-JP" altLang="en-US" sz="1600" b="1" dirty="0">
                <a:solidFill>
                  <a:schemeClr val="accent2"/>
                </a:solidFill>
                <a:latin typeface="ＭＳ Ｐゴシック"/>
                <a:cs typeface="Times New Roman" pitchFamily="18" charset="0"/>
              </a:rPr>
              <a:t>％、３年を経過するより前に</a:t>
            </a:r>
            <a:r>
              <a:rPr lang="en-US" altLang="ja-JP" sz="1600" b="1" dirty="0">
                <a:solidFill>
                  <a:schemeClr val="accent2"/>
                </a:solidFill>
                <a:latin typeface="ＭＳ Ｐゴシック"/>
                <a:cs typeface="Times New Roman" pitchFamily="18" charset="0"/>
              </a:rPr>
              <a:t>2.3</a:t>
            </a:r>
            <a:r>
              <a:rPr lang="ja-JP" altLang="en-US" sz="1600" b="1" dirty="0">
                <a:solidFill>
                  <a:schemeClr val="accent2"/>
                </a:solidFill>
                <a:latin typeface="ＭＳ Ｐゴシック"/>
                <a:cs typeface="Times New Roman" pitchFamily="18" charset="0"/>
              </a:rPr>
              <a:t>％</a:t>
            </a:r>
            <a:r>
              <a:rPr lang="ja-JP" altLang="en-US" sz="1600" dirty="0">
                <a:solidFill>
                  <a:prstClr val="black"/>
                </a:solidFill>
                <a:latin typeface="ＭＳ Ｐゴシック"/>
                <a:cs typeface="Times New Roman" pitchFamily="18" charset="0"/>
              </a:rPr>
              <a:t>に引き上げられる。</a:t>
            </a:r>
            <a:endParaRPr lang="en-US" altLang="ja-JP" sz="1600" dirty="0">
              <a:solidFill>
                <a:srgbClr val="000000"/>
              </a:solidFill>
              <a:latin typeface="ＭＳ Ｐゴシック"/>
            </a:endParaRPr>
          </a:p>
        </p:txBody>
      </p:sp>
      <p:grpSp>
        <p:nvGrpSpPr>
          <p:cNvPr id="13" name="グループ化 16"/>
          <p:cNvGrpSpPr/>
          <p:nvPr/>
        </p:nvGrpSpPr>
        <p:grpSpPr>
          <a:xfrm>
            <a:off x="300214" y="3226928"/>
            <a:ext cx="9283031" cy="1138176"/>
            <a:chOff x="395536" y="3514960"/>
            <a:chExt cx="8568952" cy="1138176"/>
          </a:xfrm>
        </p:grpSpPr>
        <p:sp>
          <p:nvSpPr>
            <p:cNvPr id="14" name="正方形/長方形 13"/>
            <p:cNvSpPr/>
            <p:nvPr/>
          </p:nvSpPr>
          <p:spPr>
            <a:xfrm>
              <a:off x="2483768" y="3514960"/>
              <a:ext cx="6048672"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600" dirty="0">
                  <a:solidFill>
                    <a:prstClr val="black"/>
                  </a:solidFill>
                  <a:latin typeface="+mn-ea"/>
                </a:rPr>
                <a:t> 身体障害者、知的障害者</a:t>
              </a:r>
              <a:r>
                <a:rPr lang="ja-JP" altLang="en-US" sz="1600" b="1" dirty="0">
                  <a:solidFill>
                    <a:schemeClr val="accent2"/>
                  </a:solidFill>
                  <a:latin typeface="+mn-ea"/>
                </a:rPr>
                <a:t>及び精神障害者</a:t>
              </a:r>
              <a:r>
                <a:rPr lang="ja-JP" altLang="en-US" sz="1600" dirty="0">
                  <a:solidFill>
                    <a:prstClr val="black"/>
                  </a:solidFill>
                  <a:latin typeface="+mn-ea"/>
                </a:rPr>
                <a:t>である常用労働者の数</a:t>
              </a:r>
            </a:p>
          </p:txBody>
        </p:sp>
        <p:sp>
          <p:nvSpPr>
            <p:cNvPr id="15" name="正方形/長方形 14"/>
            <p:cNvSpPr/>
            <p:nvPr/>
          </p:nvSpPr>
          <p:spPr>
            <a:xfrm>
              <a:off x="2915816" y="3802992"/>
              <a:ext cx="6048672"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600" dirty="0">
                  <a:solidFill>
                    <a:prstClr val="black"/>
                  </a:solidFill>
                  <a:latin typeface="+mn-ea"/>
                </a:rPr>
                <a:t>＋　　失業している身体障害者、知的障害者</a:t>
              </a:r>
              <a:r>
                <a:rPr lang="ja-JP" altLang="en-US" sz="1600" b="1" dirty="0">
                  <a:solidFill>
                    <a:schemeClr val="accent2"/>
                  </a:solidFill>
                  <a:latin typeface="+mn-ea"/>
                </a:rPr>
                <a:t>及び精神障害者</a:t>
              </a:r>
              <a:r>
                <a:rPr lang="ja-JP" altLang="en-US" sz="1600" dirty="0">
                  <a:solidFill>
                    <a:prstClr val="black"/>
                  </a:solidFill>
                  <a:latin typeface="+mn-ea"/>
                </a:rPr>
                <a:t>の数</a:t>
              </a:r>
            </a:p>
          </p:txBody>
        </p:sp>
        <p:sp>
          <p:nvSpPr>
            <p:cNvPr id="16" name="正方形/長方形 15"/>
            <p:cNvSpPr/>
            <p:nvPr/>
          </p:nvSpPr>
          <p:spPr>
            <a:xfrm>
              <a:off x="2411760" y="4221088"/>
              <a:ext cx="6048672"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zh-CN" altLang="en-US" sz="1600" dirty="0">
                  <a:solidFill>
                    <a:prstClr val="black"/>
                  </a:solidFill>
                  <a:latin typeface="ＭＳ Ｐゴシック" panose="020B0600070205080204" pitchFamily="50" charset="-128"/>
                  <a:ea typeface="ＭＳ Ｐゴシック" panose="020B0600070205080204" pitchFamily="50" charset="-128"/>
                </a:rPr>
                <a:t>常用労働者数　</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zh-CN" altLang="en-US" sz="1600" dirty="0">
                  <a:solidFill>
                    <a:prstClr val="black"/>
                  </a:solidFill>
                  <a:latin typeface="ＭＳ Ｐゴシック" panose="020B0600070205080204" pitchFamily="50" charset="-128"/>
                  <a:ea typeface="ＭＳ Ｐゴシック" panose="020B0600070205080204" pitchFamily="50" charset="-128"/>
                </a:rPr>
                <a:t>　失業者数　</a:t>
              </a:r>
            </a:p>
          </p:txBody>
        </p:sp>
        <p:sp>
          <p:nvSpPr>
            <p:cNvPr id="17" name="正方形/長方形 16"/>
            <p:cNvSpPr/>
            <p:nvPr/>
          </p:nvSpPr>
          <p:spPr>
            <a:xfrm>
              <a:off x="395536" y="4032104"/>
              <a:ext cx="1944216"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600" dirty="0">
                  <a:solidFill>
                    <a:prstClr val="black"/>
                  </a:solidFill>
                </a:rPr>
                <a:t>障害者雇用率　</a:t>
              </a:r>
              <a:r>
                <a:rPr lang="zh-CN" altLang="en-US" sz="1600" dirty="0">
                  <a:solidFill>
                    <a:prstClr val="black"/>
                  </a:solidFill>
                </a:rPr>
                <a:t>　</a:t>
              </a:r>
            </a:p>
          </p:txBody>
        </p:sp>
        <p:cxnSp>
          <p:nvCxnSpPr>
            <p:cNvPr id="18" name="直線コネクタ 17"/>
            <p:cNvCxnSpPr/>
            <p:nvPr/>
          </p:nvCxnSpPr>
          <p:spPr>
            <a:xfrm>
              <a:off x="2555776" y="4219076"/>
              <a:ext cx="61926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1907704" y="4032104"/>
              <a:ext cx="72008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600" dirty="0">
                  <a:solidFill>
                    <a:prstClr val="black"/>
                  </a:solidFill>
                </a:rPr>
                <a:t>＝</a:t>
              </a:r>
              <a:endParaRPr lang="zh-CN" altLang="en-US" sz="1600" dirty="0">
                <a:solidFill>
                  <a:prstClr val="black"/>
                </a:solidFill>
              </a:endParaRPr>
            </a:p>
          </p:txBody>
        </p:sp>
      </p:grpSp>
      <p:grpSp>
        <p:nvGrpSpPr>
          <p:cNvPr id="20" name="グループ化 19"/>
          <p:cNvGrpSpPr/>
          <p:nvPr/>
        </p:nvGrpSpPr>
        <p:grpSpPr>
          <a:xfrm>
            <a:off x="396100" y="4707529"/>
            <a:ext cx="8956148" cy="2038982"/>
            <a:chOff x="231344" y="2708922"/>
            <a:chExt cx="9609356" cy="2143204"/>
          </a:xfrm>
        </p:grpSpPr>
        <p:pic>
          <p:nvPicPr>
            <p:cNvPr id="2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551" y="2708922"/>
              <a:ext cx="8920149" cy="1805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四角形吹き出し 21"/>
            <p:cNvSpPr/>
            <p:nvPr/>
          </p:nvSpPr>
          <p:spPr>
            <a:xfrm>
              <a:off x="3008783" y="2745737"/>
              <a:ext cx="1184695" cy="336622"/>
            </a:xfrm>
            <a:prstGeom prst="wedgeRectCallout">
              <a:avLst>
                <a:gd name="adj1" fmla="val -19847"/>
                <a:gd name="adj2" fmla="val 1201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bIns="0" anchor="ctr"/>
            <a:lstStyle/>
            <a:p>
              <a:pPr algn="ctr" fontAlgn="auto">
                <a:spcBef>
                  <a:spcPts val="0"/>
                </a:spcBef>
                <a:spcAft>
                  <a:spcPts val="0"/>
                </a:spcAft>
                <a:defRPr/>
              </a:pPr>
              <a:r>
                <a:rPr lang="en-US" altLang="ja-JP"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2.0</a:t>
              </a:r>
              <a:r>
                <a:rPr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テキスト ボックス 23"/>
            <p:cNvSpPr txBox="1"/>
            <p:nvPr/>
          </p:nvSpPr>
          <p:spPr>
            <a:xfrm>
              <a:off x="359571" y="3195737"/>
              <a:ext cx="506000" cy="323509"/>
            </a:xfrm>
            <a:prstGeom prst="rect">
              <a:avLst/>
            </a:prstGeom>
            <a:noFill/>
          </p:spPr>
          <p:txBody>
            <a:bodyPr wrap="none">
              <a:spAutoFit/>
            </a:bodyPr>
            <a:lstStyle/>
            <a:p>
              <a:pPr fontAlgn="auto">
                <a:spcBef>
                  <a:spcPts val="0"/>
                </a:spcBef>
                <a:spcAft>
                  <a:spcPts val="0"/>
                </a:spcAft>
                <a:defRPr/>
              </a:pPr>
              <a:r>
                <a:rPr lang="en-US"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2.0</a:t>
              </a:r>
            </a:p>
          </p:txBody>
        </p:sp>
        <p:sp>
          <p:nvSpPr>
            <p:cNvPr id="26" name="テキスト ボックス 25"/>
            <p:cNvSpPr txBox="1"/>
            <p:nvPr/>
          </p:nvSpPr>
          <p:spPr>
            <a:xfrm>
              <a:off x="413554" y="3789043"/>
              <a:ext cx="390765" cy="323509"/>
            </a:xfrm>
            <a:prstGeom prst="rect">
              <a:avLst/>
            </a:prstGeom>
            <a:noFill/>
          </p:spPr>
          <p:txBody>
            <a:bodyPr wrap="none">
              <a:spAutoFit/>
            </a:bodyPr>
            <a:lstStyle/>
            <a:p>
              <a:pPr fontAlgn="auto">
                <a:spcBef>
                  <a:spcPts val="0"/>
                </a:spcBef>
                <a:spcAft>
                  <a:spcPts val="0"/>
                </a:spcAft>
                <a:defRPr/>
              </a:pPr>
              <a:r>
                <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０</a:t>
              </a:r>
              <a:endParaRPr lang="en-US"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角丸四角形 28"/>
            <p:cNvSpPr/>
            <p:nvPr/>
          </p:nvSpPr>
          <p:spPr>
            <a:xfrm>
              <a:off x="5854707" y="4164043"/>
              <a:ext cx="2703794" cy="354187"/>
            </a:xfrm>
            <a:prstGeom prst="roundRect">
              <a:avLst>
                <a:gd name="adj" fmla="val 35301"/>
              </a:avLst>
            </a:prstGeom>
            <a:solidFill>
              <a:schemeClr val="tx1">
                <a:lumMod val="50000"/>
                <a:lumOff val="50000"/>
              </a:schemeClr>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36000" rIns="0" bIns="0" anchor="ctr"/>
            <a:lstStyle/>
            <a:p>
              <a:pPr algn="ctr" fontAlgn="auto">
                <a:spcBef>
                  <a:spcPts val="0"/>
                </a:spcBef>
                <a:spcAft>
                  <a:spcPts val="0"/>
                </a:spcAft>
                <a:defRPr/>
              </a:pPr>
              <a:r>
                <a:rPr lang="ja-JP" altLang="en-US" sz="1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３年を経過する日より前</a:t>
              </a:r>
              <a:endParaRPr lang="en-US" altLang="ja-JP" sz="1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テキスト ボックス 30"/>
            <p:cNvSpPr txBox="1"/>
            <p:nvPr/>
          </p:nvSpPr>
          <p:spPr>
            <a:xfrm>
              <a:off x="4837177" y="4506676"/>
              <a:ext cx="1422715" cy="323509"/>
            </a:xfrm>
            <a:prstGeom prst="rect">
              <a:avLst/>
            </a:prstGeom>
            <a:noFill/>
          </p:spPr>
          <p:txBody>
            <a:bodyPr wrap="none">
              <a:spAutoFit/>
            </a:bodyPr>
            <a:lstStyle/>
            <a:p>
              <a:pPr fontAlgn="auto">
                <a:spcBef>
                  <a:spcPts val="0"/>
                </a:spcBef>
                <a:spcAft>
                  <a:spcPts val="0"/>
                </a:spcAft>
                <a:defRPr/>
              </a:pPr>
              <a:r>
                <a:rPr lang="ja-JP" altLang="en-US" sz="1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年４月</a:t>
              </a:r>
              <a:endParaRPr lang="en-US" altLang="ja-JP" sz="1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テキスト ボックス 32"/>
            <p:cNvSpPr txBox="1"/>
            <p:nvPr/>
          </p:nvSpPr>
          <p:spPr>
            <a:xfrm>
              <a:off x="231344" y="4514855"/>
              <a:ext cx="1402076" cy="323509"/>
            </a:xfrm>
            <a:prstGeom prst="rect">
              <a:avLst/>
            </a:prstGeom>
            <a:noFill/>
          </p:spPr>
          <p:txBody>
            <a:bodyPr wrap="none">
              <a:spAutoFit/>
            </a:bodyPr>
            <a:lstStyle/>
            <a:p>
              <a:pPr fontAlgn="auto">
                <a:spcBef>
                  <a:spcPts val="0"/>
                </a:spcBef>
                <a:spcAft>
                  <a:spcPts val="0"/>
                </a:spcAft>
                <a:defRPr/>
              </a:pPr>
              <a:r>
                <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25</a:t>
              </a:r>
              <a:r>
                <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年４月</a:t>
              </a:r>
              <a:endParaRPr lang="en-US"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テキスト ボックス 35"/>
            <p:cNvSpPr txBox="1"/>
            <p:nvPr/>
          </p:nvSpPr>
          <p:spPr>
            <a:xfrm>
              <a:off x="8431371" y="4528617"/>
              <a:ext cx="1402076" cy="323509"/>
            </a:xfrm>
            <a:prstGeom prst="rect">
              <a:avLst/>
            </a:prstGeom>
            <a:noFill/>
          </p:spPr>
          <p:txBody>
            <a:bodyPr wrap="none">
              <a:spAutoFit/>
            </a:bodyPr>
            <a:lstStyle/>
            <a:p>
              <a:pPr fontAlgn="auto">
                <a:spcBef>
                  <a:spcPts val="0"/>
                </a:spcBef>
                <a:spcAft>
                  <a:spcPts val="0"/>
                </a:spcAft>
                <a:defRPr/>
              </a:pPr>
              <a:r>
                <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33</a:t>
              </a:r>
              <a:r>
                <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年４月</a:t>
              </a:r>
              <a:endParaRPr lang="en-US"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四角形吹き出し 38"/>
            <p:cNvSpPr/>
            <p:nvPr/>
          </p:nvSpPr>
          <p:spPr>
            <a:xfrm>
              <a:off x="5807988" y="3356997"/>
              <a:ext cx="1166843" cy="360030"/>
            </a:xfrm>
            <a:prstGeom prst="wedgeRectCallout">
              <a:avLst>
                <a:gd name="adj1" fmla="val -23611"/>
                <a:gd name="adj2" fmla="val -115644"/>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bIns="0" anchor="ctr"/>
            <a:lstStyle/>
            <a:p>
              <a:pPr algn="ctr" fontAlgn="auto">
                <a:spcBef>
                  <a:spcPts val="0"/>
                </a:spcBef>
                <a:spcAft>
                  <a:spcPts val="0"/>
                </a:spcAft>
                <a:defRPr/>
              </a:pPr>
              <a:r>
                <a:rPr lang="en-US" altLang="ja-JP" sz="1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2.2</a:t>
              </a:r>
              <a:r>
                <a:rPr lang="ja-JP" altLang="en-US" sz="1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四角形吹き出し 39"/>
            <p:cNvSpPr/>
            <p:nvPr/>
          </p:nvSpPr>
          <p:spPr>
            <a:xfrm>
              <a:off x="7617295" y="3149362"/>
              <a:ext cx="1134515" cy="360030"/>
            </a:xfrm>
            <a:prstGeom prst="wedgeRectCallout">
              <a:avLst>
                <a:gd name="adj1" fmla="val -23611"/>
                <a:gd name="adj2" fmla="val -115644"/>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bIns="0" anchor="ctr"/>
            <a:lstStyle/>
            <a:p>
              <a:pPr algn="ctr" fontAlgn="auto">
                <a:spcBef>
                  <a:spcPts val="0"/>
                </a:spcBef>
                <a:spcAft>
                  <a:spcPts val="0"/>
                </a:spcAft>
                <a:defRPr/>
              </a:pPr>
              <a:r>
                <a:rPr lang="en-US" altLang="ja-JP" sz="1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2.3</a:t>
              </a:r>
              <a:r>
                <a:rPr lang="ja-JP" altLang="en-US" sz="1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8" name="正方形/長方形 27"/>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6566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2564904"/>
            <a:ext cx="9906000" cy="1152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rgbClr val="000000"/>
                </a:solidFill>
              </a:rPr>
              <a:t>１．障害者雇用の状況</a:t>
            </a:r>
          </a:p>
        </p:txBody>
      </p:sp>
      <p:sp>
        <p:nvSpPr>
          <p:cNvPr id="3" name="スライド番号プレースホルダー 8"/>
          <p:cNvSpPr>
            <a:spLocks noGrp="1"/>
          </p:cNvSpPr>
          <p:nvPr>
            <p:ph type="sldNum" sz="quarter" idx="12"/>
          </p:nvPr>
        </p:nvSpPr>
        <p:spPr>
          <a:xfrm>
            <a:off x="7600419" y="652025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1</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1386028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0" y="74950"/>
            <a:ext cx="9906000" cy="400110"/>
          </a:xfrm>
          <a:prstGeom prst="rect">
            <a:avLst/>
          </a:prstGeom>
          <a:noFill/>
        </p:spPr>
        <p:txBody>
          <a:bodyPr wrap="square" rtlCol="0">
            <a:spAutoFit/>
          </a:bodyPr>
          <a:lstStyle/>
          <a:p>
            <a:pPr algn="ctr"/>
            <a:r>
              <a:rPr lang="ja-JP" altLang="en-US" sz="2000" dirty="0">
                <a:latin typeface="+mj-ea"/>
              </a:rPr>
              <a:t>  障害者の雇用の促進等に関する法律施行規則の一部を改正する省令について</a:t>
            </a:r>
          </a:p>
        </p:txBody>
      </p:sp>
      <p:sp>
        <p:nvSpPr>
          <p:cNvPr id="15" name="角丸四角形 14"/>
          <p:cNvSpPr/>
          <p:nvPr/>
        </p:nvSpPr>
        <p:spPr>
          <a:xfrm>
            <a:off x="200472" y="951700"/>
            <a:ext cx="5760640" cy="43204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mn-ea"/>
              </a:rPr>
              <a:t>１．精神障害者である短時間労働者に関するカウント方法</a:t>
            </a:r>
          </a:p>
        </p:txBody>
      </p:sp>
      <p:sp>
        <p:nvSpPr>
          <p:cNvPr id="16" name="テキスト ボックス 15"/>
          <p:cNvSpPr txBox="1"/>
          <p:nvPr/>
        </p:nvSpPr>
        <p:spPr>
          <a:xfrm>
            <a:off x="416496" y="1499773"/>
            <a:ext cx="9253028" cy="4017459"/>
          </a:xfrm>
          <a:prstGeom prst="rect">
            <a:avLst/>
          </a:prstGeom>
          <a:noFill/>
        </p:spPr>
        <p:txBody>
          <a:bodyPr wrap="square" rtlCol="0">
            <a:noAutofit/>
          </a:bodyPr>
          <a:lstStyle/>
          <a:p>
            <a:pPr algn="just">
              <a:lnSpc>
                <a:spcPct val="120000"/>
              </a:lnSpc>
            </a:pPr>
            <a:r>
              <a:rPr lang="ja-JP" altLang="en-US" dirty="0">
                <a:latin typeface="+mn-ea"/>
              </a:rPr>
              <a:t>精神障害者である短時間労働者で、</a:t>
            </a:r>
            <a:endParaRPr lang="en-US" altLang="ja-JP" dirty="0">
              <a:latin typeface="+mn-ea"/>
            </a:endParaRPr>
          </a:p>
          <a:p>
            <a:pPr algn="just">
              <a:lnSpc>
                <a:spcPct val="120000"/>
              </a:lnSpc>
            </a:pPr>
            <a:r>
              <a:rPr lang="ja-JP" altLang="en-US" dirty="0">
                <a:latin typeface="+mn-ea"/>
              </a:rPr>
              <a:t>①　新規雇入れから３年以内の方　又は　精神障害者保健福祉手帳取得から３年以内の方</a:t>
            </a:r>
          </a:p>
          <a:p>
            <a:pPr algn="just">
              <a:lnSpc>
                <a:spcPct val="120000"/>
              </a:lnSpc>
            </a:pPr>
            <a:r>
              <a:rPr lang="ja-JP" altLang="en-US" dirty="0">
                <a:latin typeface="+mn-ea"/>
              </a:rPr>
              <a:t>　かつ、</a:t>
            </a:r>
          </a:p>
          <a:p>
            <a:pPr algn="just">
              <a:lnSpc>
                <a:spcPct val="120000"/>
              </a:lnSpc>
            </a:pPr>
            <a:r>
              <a:rPr lang="ja-JP" altLang="en-US" dirty="0">
                <a:latin typeface="+mn-ea"/>
              </a:rPr>
              <a:t>②　平成</a:t>
            </a:r>
            <a:r>
              <a:rPr lang="en-US" altLang="ja-JP" dirty="0">
                <a:latin typeface="+mn-ea"/>
              </a:rPr>
              <a:t>35</a:t>
            </a:r>
            <a:r>
              <a:rPr lang="ja-JP" altLang="en-US" dirty="0">
                <a:latin typeface="+mn-ea"/>
              </a:rPr>
              <a:t>年３月</a:t>
            </a:r>
            <a:r>
              <a:rPr lang="en-US" altLang="ja-JP" dirty="0">
                <a:latin typeface="+mn-ea"/>
              </a:rPr>
              <a:t>31</a:t>
            </a:r>
            <a:r>
              <a:rPr lang="ja-JP" altLang="en-US" dirty="0">
                <a:latin typeface="+mn-ea"/>
              </a:rPr>
              <a:t>日までに、雇い入れられ、精神障害者保健福祉手帳を取得した方</a:t>
            </a:r>
          </a:p>
          <a:p>
            <a:pPr algn="just">
              <a:lnSpc>
                <a:spcPct val="120000"/>
              </a:lnSpc>
            </a:pPr>
            <a:r>
              <a:rPr lang="ja-JP" altLang="en-US" dirty="0">
                <a:latin typeface="+mn-ea"/>
              </a:rPr>
              <a:t>については、</a:t>
            </a:r>
            <a:r>
              <a:rPr lang="ja-JP" altLang="en-US">
                <a:latin typeface="+mn-ea"/>
              </a:rPr>
              <a:t>１人をもって</a:t>
            </a:r>
            <a:r>
              <a:rPr lang="ja-JP" altLang="en-US" dirty="0">
                <a:latin typeface="+mn-ea"/>
              </a:rPr>
              <a:t>１人とみなすこととする。（現行は１人をもって</a:t>
            </a:r>
            <a:r>
              <a:rPr lang="en-US" altLang="ja-JP" dirty="0">
                <a:latin typeface="+mn-ea"/>
              </a:rPr>
              <a:t>0.5</a:t>
            </a:r>
            <a:r>
              <a:rPr lang="ja-JP" altLang="en-US" dirty="0">
                <a:latin typeface="+mn-ea"/>
              </a:rPr>
              <a:t>人とみなしている。）</a:t>
            </a:r>
            <a:endParaRPr lang="en-US" altLang="ja-JP" dirty="0">
              <a:latin typeface="+mn-ea"/>
            </a:endParaRPr>
          </a:p>
          <a:p>
            <a:pPr algn="just">
              <a:lnSpc>
                <a:spcPct val="110000"/>
              </a:lnSpc>
            </a:pPr>
            <a:endParaRPr lang="en-US" altLang="ja-JP" dirty="0">
              <a:latin typeface="+mn-ea"/>
            </a:endParaRPr>
          </a:p>
          <a:p>
            <a:pPr algn="just">
              <a:lnSpc>
                <a:spcPct val="110000"/>
              </a:lnSpc>
            </a:pPr>
            <a:r>
              <a:rPr lang="ja-JP" altLang="en-US" dirty="0">
                <a:latin typeface="+mn-ea"/>
              </a:rPr>
              <a:t>　＜留意事項＞</a:t>
            </a:r>
            <a:endParaRPr lang="en-US" altLang="ja-JP" dirty="0">
              <a:latin typeface="+mn-ea"/>
            </a:endParaRPr>
          </a:p>
          <a:p>
            <a:pPr marL="179388" algn="just">
              <a:lnSpc>
                <a:spcPct val="110000"/>
              </a:lnSpc>
              <a:spcBef>
                <a:spcPts val="600"/>
              </a:spcBef>
            </a:pPr>
            <a:r>
              <a:rPr lang="ja-JP" altLang="en-US" dirty="0">
                <a:latin typeface="+mn-ea"/>
              </a:rPr>
              <a:t>・　退職後３年以内に、同じ事業主（</a:t>
            </a:r>
            <a:r>
              <a:rPr lang="en-US" altLang="ja-JP" dirty="0">
                <a:latin typeface="+mn-ea"/>
              </a:rPr>
              <a:t>※</a:t>
            </a:r>
            <a:r>
              <a:rPr lang="ja-JP" altLang="en-US" dirty="0">
                <a:latin typeface="+mn-ea"/>
              </a:rPr>
              <a:t>）に再雇用された場合は、特例の対象とはしない。</a:t>
            </a:r>
            <a:endParaRPr lang="en-US" altLang="ja-JP" dirty="0">
              <a:latin typeface="+mn-ea"/>
            </a:endParaRPr>
          </a:p>
          <a:p>
            <a:pPr marL="630238" indent="-180975" algn="just">
              <a:lnSpc>
                <a:spcPct val="110000"/>
              </a:lnSpc>
            </a:pPr>
            <a:r>
              <a:rPr lang="en-US" altLang="ja-JP" sz="1600" dirty="0">
                <a:latin typeface="ＭＳ 明朝" panose="02020609040205080304" pitchFamily="17" charset="-128"/>
                <a:ea typeface="ＭＳ 明朝" panose="02020609040205080304" pitchFamily="17" charset="-128"/>
              </a:rPr>
              <a:t>※</a:t>
            </a:r>
            <a:r>
              <a:rPr lang="ja-JP" altLang="en-US" sz="1600" dirty="0">
                <a:latin typeface="ＭＳ 明朝" panose="02020609040205080304" pitchFamily="17" charset="-128"/>
                <a:ea typeface="ＭＳ 明朝" panose="02020609040205080304" pitchFamily="17" charset="-128"/>
              </a:rPr>
              <a:t>　子会社特例、関係会社特例、関係子会社特例又は特定事業主特例の適用を受けている事業主の場合は、これらの特例の適用を受けている、当該事業主以外の事業主を含む。</a:t>
            </a:r>
            <a:endParaRPr lang="en-US" altLang="ja-JP" sz="1600" dirty="0">
              <a:latin typeface="ＭＳ 明朝" panose="02020609040205080304" pitchFamily="17" charset="-128"/>
              <a:ea typeface="ＭＳ 明朝" panose="02020609040205080304" pitchFamily="17" charset="-128"/>
            </a:endParaRPr>
          </a:p>
          <a:p>
            <a:pPr marL="269875" indent="-90488" algn="just">
              <a:lnSpc>
                <a:spcPct val="110000"/>
              </a:lnSpc>
              <a:spcBef>
                <a:spcPts val="600"/>
              </a:spcBef>
            </a:pPr>
            <a:r>
              <a:rPr lang="ja-JP" altLang="en-US" dirty="0">
                <a:latin typeface="+mn-ea"/>
              </a:rPr>
              <a:t>・　発達障害により知的障害があると判定されていた者が、その発達障害により精神障害者保健福祉手帳を取得した場合は、判定の日を、精神保健福祉手帳取得の日とみなす。</a:t>
            </a:r>
            <a:endParaRPr lang="en-US" altLang="ja-JP" dirty="0">
              <a:latin typeface="+mn-ea"/>
            </a:endParaRPr>
          </a:p>
        </p:txBody>
      </p:sp>
      <p:sp>
        <p:nvSpPr>
          <p:cNvPr id="19" name="角丸四角形 18"/>
          <p:cNvSpPr/>
          <p:nvPr/>
        </p:nvSpPr>
        <p:spPr>
          <a:xfrm>
            <a:off x="200472" y="5733256"/>
            <a:ext cx="1512168" cy="43204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bg1"/>
                </a:solidFill>
                <a:latin typeface="+mn-ea"/>
              </a:rPr>
              <a:t>２</a:t>
            </a:r>
            <a:r>
              <a:rPr kumimoji="1" lang="ja-JP" altLang="en-US" dirty="0">
                <a:solidFill>
                  <a:schemeClr val="bg1"/>
                </a:solidFill>
                <a:latin typeface="+mn-ea"/>
              </a:rPr>
              <a:t>．施行期日</a:t>
            </a:r>
          </a:p>
        </p:txBody>
      </p:sp>
      <p:sp>
        <p:nvSpPr>
          <p:cNvPr id="20" name="テキスト ボックス 19"/>
          <p:cNvSpPr txBox="1"/>
          <p:nvPr/>
        </p:nvSpPr>
        <p:spPr>
          <a:xfrm>
            <a:off x="236476" y="6226848"/>
            <a:ext cx="2556284" cy="414046"/>
          </a:xfrm>
          <a:prstGeom prst="rect">
            <a:avLst/>
          </a:prstGeom>
          <a:noFill/>
        </p:spPr>
        <p:txBody>
          <a:bodyPr wrap="square" rtlCol="0">
            <a:noAutofit/>
          </a:bodyPr>
          <a:lstStyle/>
          <a:p>
            <a:pPr algn="just"/>
            <a:r>
              <a:rPr lang="ja-JP" altLang="en-US" dirty="0">
                <a:latin typeface="+mn-ea"/>
              </a:rPr>
              <a:t>　平成</a:t>
            </a:r>
            <a:r>
              <a:rPr lang="en-US" altLang="ja-JP" dirty="0">
                <a:latin typeface="+mn-ea"/>
              </a:rPr>
              <a:t>30</a:t>
            </a:r>
            <a:r>
              <a:rPr lang="ja-JP" altLang="en-US" dirty="0">
                <a:latin typeface="+mn-ea"/>
              </a:rPr>
              <a:t>年</a:t>
            </a:r>
            <a:r>
              <a:rPr lang="en-US" altLang="ja-JP" dirty="0">
                <a:latin typeface="+mn-ea"/>
              </a:rPr>
              <a:t>4</a:t>
            </a:r>
            <a:r>
              <a:rPr lang="ja-JP" altLang="en-US" dirty="0">
                <a:latin typeface="+mn-ea"/>
              </a:rPr>
              <a:t>月</a:t>
            </a:r>
            <a:r>
              <a:rPr lang="en-US" altLang="ja-JP" dirty="0">
                <a:latin typeface="+mn-ea"/>
              </a:rPr>
              <a:t>1</a:t>
            </a:r>
            <a:r>
              <a:rPr lang="ja-JP" altLang="en-US" dirty="0">
                <a:latin typeface="+mn-ea"/>
              </a:rPr>
              <a:t>日</a:t>
            </a:r>
            <a:endParaRPr lang="en-US" altLang="ja-JP" dirty="0">
              <a:latin typeface="+mn-ea"/>
            </a:endParaRPr>
          </a:p>
        </p:txBody>
      </p:sp>
      <p:sp>
        <p:nvSpPr>
          <p:cNvPr id="2" name="スライド番号プレースホルダー 1"/>
          <p:cNvSpPr>
            <a:spLocks noGrp="1"/>
          </p:cNvSpPr>
          <p:nvPr>
            <p:ph type="sldNum" sz="quarter" idx="12"/>
          </p:nvPr>
        </p:nvSpPr>
        <p:spPr/>
        <p:txBody>
          <a:bodyPr anchor="ctr"/>
          <a:lstStyle/>
          <a:p>
            <a:pPr>
              <a:defRPr/>
            </a:pPr>
            <a:fld id="{D28E1B15-1DE5-44BC-B64C-62C8CF0FEBC6}" type="slidenum">
              <a:rPr lang="en-US" altLang="ja-JP" smtClean="0"/>
              <a:pPr>
                <a:defRPr/>
              </a:pPr>
              <a:t>19</a:t>
            </a:fld>
            <a:endParaRPr lang="en-US" altLang="ja-JP" dirty="0"/>
          </a:p>
        </p:txBody>
      </p:sp>
      <p:sp>
        <p:nvSpPr>
          <p:cNvPr id="9" name="正方形/長方形 8"/>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2864021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1274102030"/>
              </p:ext>
            </p:extLst>
          </p:nvPr>
        </p:nvGraphicFramePr>
        <p:xfrm>
          <a:off x="58541" y="797768"/>
          <a:ext cx="9788999" cy="5943600"/>
        </p:xfrm>
        <a:graphic>
          <a:graphicData uri="http://schemas.openxmlformats.org/drawingml/2006/table">
            <a:tbl>
              <a:tblPr firstRow="1" bandRow="1">
                <a:tableStyleId>{5940675A-B579-460E-94D1-54222C63F5DA}</a:tableStyleId>
              </a:tblPr>
              <a:tblGrid>
                <a:gridCol w="389777">
                  <a:extLst>
                    <a:ext uri="{9D8B030D-6E8A-4147-A177-3AD203B41FA5}">
                      <a16:colId xmlns:a16="http://schemas.microsoft.com/office/drawing/2014/main" val="20000"/>
                    </a:ext>
                  </a:extLst>
                </a:gridCol>
                <a:gridCol w="3199274">
                  <a:extLst>
                    <a:ext uri="{9D8B030D-6E8A-4147-A177-3AD203B41FA5}">
                      <a16:colId xmlns:a16="http://schemas.microsoft.com/office/drawing/2014/main" val="20001"/>
                    </a:ext>
                  </a:extLst>
                </a:gridCol>
                <a:gridCol w="6199948">
                  <a:extLst>
                    <a:ext uri="{9D8B030D-6E8A-4147-A177-3AD203B41FA5}">
                      <a16:colId xmlns:a16="http://schemas.microsoft.com/office/drawing/2014/main" val="20002"/>
                    </a:ext>
                  </a:extLst>
                </a:gridCol>
              </a:tblGrid>
              <a:tr h="216024">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cs typeface="Meiryo UI" panose="020B0604030504040204" pitchFamily="50" charset="-128"/>
                        </a:rPr>
                        <a:t>●　</a:t>
                      </a:r>
                      <a:r>
                        <a:rPr kumimoji="1" lang="ja-JP" altLang="en-US" sz="1200" b="0" dirty="0">
                          <a:solidFill>
                            <a:schemeClr val="tx1"/>
                          </a:solidFill>
                          <a:latin typeface="+mj-ea"/>
                          <a:ea typeface="+mj-ea"/>
                          <a:cs typeface="Meiryo UI" panose="020B0604030504040204" pitchFamily="50" charset="-128"/>
                        </a:rPr>
                        <a:t>特定求職者雇用開発助成金</a:t>
                      </a:r>
                    </a:p>
                  </a:txBody>
                  <a:tcPr>
                    <a:lnB w="12700" cmpd="sng">
                      <a:noFill/>
                    </a:lnB>
                    <a:solidFill>
                      <a:schemeClr val="accent1">
                        <a:lumMod val="20000"/>
                        <a:lumOff val="80000"/>
                      </a:schemeClr>
                    </a:solidFill>
                  </a:tcPr>
                </a:tc>
                <a:tc hMerge="1">
                  <a:txBody>
                    <a:bodyPr/>
                    <a:lstStyle/>
                    <a:p>
                      <a:endParaRPr kumimoji="1" lang="ja-JP" altLang="en-US" dirty="0"/>
                    </a:p>
                  </a:txBody>
                  <a:tcPr/>
                </a:tc>
                <a:tc hMerge="1">
                  <a:txBody>
                    <a:bodyPr/>
                    <a:lstStyle/>
                    <a:p>
                      <a:endParaRPr kumimoji="1" lang="ja-JP" altLang="en-US"/>
                    </a:p>
                  </a:txBody>
                  <a:tcPr/>
                </a:tc>
                <a:extLst>
                  <a:ext uri="{0D108BD9-81ED-4DB2-BD59-A6C34878D82A}">
                    <a16:rowId xmlns:a16="http://schemas.microsoft.com/office/drawing/2014/main" val="10000"/>
                  </a:ext>
                </a:extLst>
              </a:tr>
              <a:tr h="301744">
                <a:tc rowSpan="3">
                  <a:txBody>
                    <a:bodyPr/>
                    <a:lstStyle/>
                    <a:p>
                      <a:endParaRPr kumimoji="1" lang="ja-JP" altLang="en-US" sz="1200" b="0" dirty="0">
                        <a:solidFill>
                          <a:schemeClr val="tx1"/>
                        </a:solidFill>
                        <a:latin typeface="+mj-ea"/>
                        <a:ea typeface="+mj-ea"/>
                        <a:cs typeface="Meiryo UI" panose="020B0604030504040204" pitchFamily="50" charset="-128"/>
                      </a:endParaRPr>
                    </a:p>
                  </a:txBody>
                  <a:tcPr>
                    <a:lnT w="12700" cmpd="sng">
                      <a:noFill/>
                    </a:lnT>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cs typeface="Meiryo UI" panose="020B0604030504040204" pitchFamily="50" charset="-128"/>
                        </a:rPr>
                        <a:t>特定就職困難者コース</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j-ea"/>
                          <a:ea typeface="+mj-ea"/>
                          <a:cs typeface="Meiryo UI" panose="020B0604030504040204" pitchFamily="50" charset="-128"/>
                        </a:rPr>
                        <a:t>ハローワーク等の紹介により障害者を雇用する事業主に、１人当たり</a:t>
                      </a:r>
                      <a:r>
                        <a:rPr lang="en-US" altLang="ja-JP" sz="1200" dirty="0">
                          <a:solidFill>
                            <a:schemeClr val="tx1"/>
                          </a:solidFill>
                          <a:latin typeface="+mj-ea"/>
                          <a:ea typeface="+mj-ea"/>
                          <a:cs typeface="Meiryo UI" panose="020B0604030504040204" pitchFamily="50" charset="-128"/>
                        </a:rPr>
                        <a:t>50</a:t>
                      </a:r>
                      <a:r>
                        <a:rPr lang="ja-JP" altLang="en-US" sz="1200" dirty="0">
                          <a:solidFill>
                            <a:schemeClr val="tx1"/>
                          </a:solidFill>
                          <a:latin typeface="+mj-ea"/>
                          <a:ea typeface="+mj-ea"/>
                          <a:cs typeface="Meiryo UI" panose="020B0604030504040204" pitchFamily="50" charset="-128"/>
                        </a:rPr>
                        <a:t>万円（中小企業の場合は</a:t>
                      </a:r>
                      <a:r>
                        <a:rPr lang="en-US" altLang="ja-JP" sz="1200" dirty="0">
                          <a:solidFill>
                            <a:schemeClr val="tx1"/>
                          </a:solidFill>
                          <a:latin typeface="+mj-ea"/>
                          <a:ea typeface="+mj-ea"/>
                          <a:cs typeface="Meiryo UI" panose="020B0604030504040204" pitchFamily="50" charset="-128"/>
                        </a:rPr>
                        <a:t>120</a:t>
                      </a:r>
                      <a:r>
                        <a:rPr lang="ja-JP" altLang="en-US" sz="1200" dirty="0">
                          <a:solidFill>
                            <a:schemeClr val="tx1"/>
                          </a:solidFill>
                          <a:latin typeface="+mj-ea"/>
                          <a:ea typeface="+mj-ea"/>
                          <a:cs typeface="Meiryo UI" panose="020B0604030504040204" pitchFamily="50" charset="-128"/>
                        </a:rPr>
                        <a:t>万円）等を支給。</a:t>
                      </a:r>
                    </a:p>
                  </a:txBody>
                  <a:tcPr/>
                </a:tc>
                <a:extLst>
                  <a:ext uri="{0D108BD9-81ED-4DB2-BD59-A6C34878D82A}">
                    <a16:rowId xmlns:a16="http://schemas.microsoft.com/office/drawing/2014/main" val="10001"/>
                  </a:ext>
                </a:extLst>
              </a:tr>
              <a:tr h="132576">
                <a:tc vMerge="1">
                  <a:txBody>
                    <a:bodyPr/>
                    <a:lstStyle/>
                    <a:p>
                      <a:endParaRPr kumimoji="1" lang="ja-JP" altLang="en-US" dirty="0"/>
                    </a:p>
                  </a:txBody>
                  <a:tcPr/>
                </a:tc>
                <a:tc>
                  <a:txBody>
                    <a:bodyPr/>
                    <a:lstStyle/>
                    <a:p>
                      <a:pPr algn="l"/>
                      <a:r>
                        <a:rPr lang="ja-JP" altLang="en-US" sz="1200" b="0" dirty="0">
                          <a:solidFill>
                            <a:schemeClr val="tx1"/>
                          </a:solidFill>
                          <a:latin typeface="+mj-ea"/>
                          <a:ea typeface="+mj-ea"/>
                          <a:cs typeface="Meiryo UI" panose="020B0604030504040204" pitchFamily="50" charset="-128"/>
                        </a:rPr>
                        <a:t>発達障害者・難治性疾患患者雇用開発コース</a:t>
                      </a:r>
                      <a:endParaRPr lang="en-US" altLang="ja-JP" sz="1200" b="0" dirty="0">
                        <a:solidFill>
                          <a:schemeClr val="tx1"/>
                        </a:solidFill>
                        <a:latin typeface="+mj-ea"/>
                        <a:ea typeface="+mj-ea"/>
                        <a:cs typeface="Meiryo UI" panose="020B0604030504040204" pitchFamily="50" charset="-128"/>
                      </a:endParaRPr>
                    </a:p>
                    <a:p>
                      <a:endParaRPr kumimoji="1" lang="ja-JP" altLang="en-US" sz="1200" b="0" dirty="0">
                        <a:solidFill>
                          <a:schemeClr val="tx1"/>
                        </a:solidFill>
                        <a:latin typeface="+mj-ea"/>
                        <a:ea typeface="+mj-ea"/>
                        <a:cs typeface="Meiryo UI" panose="020B0604030504040204" pitchFamily="50" charset="-128"/>
                      </a:endParaRPr>
                    </a:p>
                  </a:txBody>
                  <a:tcPr/>
                </a:tc>
                <a:tc>
                  <a:txBody>
                    <a:bodyPr/>
                    <a:lstStyle/>
                    <a:p>
                      <a:pPr marL="82550" marR="0" indent="-8255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mn-ea"/>
                          <a:ea typeface="+mn-ea"/>
                          <a:cs typeface="Meiryo UI" panose="020B0604030504040204" pitchFamily="50" charset="-128"/>
                        </a:rPr>
                        <a:t>ハローワーク等の紹介により発達障害者又は</a:t>
                      </a:r>
                      <a:r>
                        <a:rPr kumimoji="1" lang="ja-JP" altLang="ja-JP" sz="1200" kern="1200" dirty="0">
                          <a:solidFill>
                            <a:schemeClr val="tx1"/>
                          </a:solidFill>
                          <a:latin typeface="+mn-ea"/>
                          <a:ea typeface="+mn-ea"/>
                          <a:cs typeface="Meiryo UI" panose="020B0604030504040204" pitchFamily="50" charset="-128"/>
                        </a:rPr>
                        <a:t>難治性疾患患者</a:t>
                      </a:r>
                      <a:r>
                        <a:rPr kumimoji="1" lang="ja-JP" altLang="en-US" sz="1200" kern="1200" dirty="0">
                          <a:solidFill>
                            <a:schemeClr val="tx1"/>
                          </a:solidFill>
                          <a:latin typeface="+mn-ea"/>
                          <a:ea typeface="+mn-ea"/>
                          <a:cs typeface="Meiryo UI" panose="020B0604030504040204" pitchFamily="50" charset="-128"/>
                        </a:rPr>
                        <a:t>を雇用し、雇用管理に関する事項を把握・報告する事業主に対して</a:t>
                      </a:r>
                      <a:r>
                        <a:rPr kumimoji="1" lang="en-US" altLang="ja-JP" sz="1200" kern="1200" dirty="0">
                          <a:solidFill>
                            <a:schemeClr val="tx1"/>
                          </a:solidFill>
                          <a:latin typeface="+mn-ea"/>
                          <a:ea typeface="+mn-ea"/>
                          <a:cs typeface="Meiryo UI" panose="020B0604030504040204" pitchFamily="50" charset="-128"/>
                        </a:rPr>
                        <a:t>50</a:t>
                      </a:r>
                      <a:r>
                        <a:rPr kumimoji="1" lang="ja-JP" altLang="en-US" sz="1200" kern="1200" dirty="0">
                          <a:solidFill>
                            <a:schemeClr val="tx1"/>
                          </a:solidFill>
                          <a:latin typeface="+mn-ea"/>
                          <a:ea typeface="+mn-ea"/>
                          <a:cs typeface="Meiryo UI" panose="020B0604030504040204" pitchFamily="50" charset="-128"/>
                        </a:rPr>
                        <a:t>万円（中小企業の場合は</a:t>
                      </a:r>
                      <a:r>
                        <a:rPr kumimoji="1" lang="en-US" altLang="ja-JP" sz="1200" kern="1200" dirty="0">
                          <a:solidFill>
                            <a:schemeClr val="tx1"/>
                          </a:solidFill>
                          <a:latin typeface="+mn-ea"/>
                          <a:ea typeface="+mn-ea"/>
                          <a:cs typeface="Meiryo UI" panose="020B0604030504040204" pitchFamily="50" charset="-128"/>
                        </a:rPr>
                        <a:t>120</a:t>
                      </a:r>
                      <a:r>
                        <a:rPr kumimoji="1" lang="ja-JP" altLang="en-US" sz="1200" kern="1200" dirty="0">
                          <a:solidFill>
                            <a:schemeClr val="tx1"/>
                          </a:solidFill>
                          <a:latin typeface="+mn-ea"/>
                          <a:ea typeface="+mn-ea"/>
                          <a:cs typeface="Meiryo UI" panose="020B0604030504040204" pitchFamily="50" charset="-128"/>
                        </a:rPr>
                        <a:t>万円）を支給。</a:t>
                      </a:r>
                      <a:endParaRPr kumimoji="1" lang="en-US" altLang="ja-JP" sz="1200" kern="1200" dirty="0">
                        <a:solidFill>
                          <a:schemeClr val="tx1"/>
                        </a:solidFill>
                        <a:latin typeface="+mn-ea"/>
                        <a:ea typeface="+mn-ea"/>
                        <a:cs typeface="Meiryo UI" panose="020B0604030504040204" pitchFamily="50" charset="-128"/>
                      </a:endParaRPr>
                    </a:p>
                  </a:txBody>
                  <a:tcPr/>
                </a:tc>
                <a:extLst>
                  <a:ext uri="{0D108BD9-81ED-4DB2-BD59-A6C34878D82A}">
                    <a16:rowId xmlns:a16="http://schemas.microsoft.com/office/drawing/2014/main" val="10002"/>
                  </a:ext>
                </a:extLst>
              </a:tr>
              <a:tr h="0">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cs typeface="Meiryo UI" panose="020B0604030504040204" pitchFamily="50" charset="-128"/>
                        </a:rPr>
                        <a:t>障害者初回雇用コース</a:t>
                      </a:r>
                    </a:p>
                  </a:txBody>
                  <a:tcPr/>
                </a:tc>
                <a:tc>
                  <a:txBody>
                    <a:bodyPr/>
                    <a:lstStyle/>
                    <a:p>
                      <a:r>
                        <a:rPr lang="ja-JP" altLang="en-US" sz="1200" dirty="0">
                          <a:solidFill>
                            <a:schemeClr val="tx1"/>
                          </a:solidFill>
                          <a:latin typeface="+mj-ea"/>
                          <a:ea typeface="+mj-ea"/>
                          <a:cs typeface="Meiryo UI" panose="020B0604030504040204" pitchFamily="50" charset="-128"/>
                        </a:rPr>
                        <a:t>障害者雇用の経験がない中小企業で、初めての雇入れにより法定雇用障害者数以上の障害者を雇用した場合、</a:t>
                      </a:r>
                      <a:r>
                        <a:rPr lang="en-US" altLang="ja-JP" sz="1200" dirty="0">
                          <a:solidFill>
                            <a:schemeClr val="tx1"/>
                          </a:solidFill>
                          <a:latin typeface="+mj-ea"/>
                          <a:ea typeface="+mj-ea"/>
                          <a:cs typeface="Meiryo UI" panose="020B0604030504040204" pitchFamily="50" charset="-128"/>
                        </a:rPr>
                        <a:t>120</a:t>
                      </a:r>
                      <a:r>
                        <a:rPr lang="ja-JP" altLang="en-US" sz="1200" dirty="0">
                          <a:solidFill>
                            <a:schemeClr val="tx1"/>
                          </a:solidFill>
                          <a:latin typeface="+mj-ea"/>
                          <a:ea typeface="+mj-ea"/>
                          <a:cs typeface="Meiryo UI" panose="020B0604030504040204" pitchFamily="50" charset="-128"/>
                        </a:rPr>
                        <a:t>万円を支給。</a:t>
                      </a:r>
                      <a:endParaRPr kumimoji="1" lang="ja-JP" altLang="en-US" sz="1200" b="0" dirty="0">
                        <a:solidFill>
                          <a:schemeClr val="tx1"/>
                        </a:solidFill>
                        <a:latin typeface="+mj-ea"/>
                        <a:ea typeface="+mj-ea"/>
                        <a:cs typeface="Meiryo UI" panose="020B0604030504040204" pitchFamily="50" charset="-128"/>
                      </a:endParaRPr>
                    </a:p>
                  </a:txBody>
                  <a:tcPr/>
                </a:tc>
                <a:extLst>
                  <a:ext uri="{0D108BD9-81ED-4DB2-BD59-A6C34878D82A}">
                    <a16:rowId xmlns:a16="http://schemas.microsoft.com/office/drawing/2014/main" val="10003"/>
                  </a:ext>
                </a:extLst>
              </a:tr>
              <a:tr h="201776">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cs typeface="Meiryo UI" panose="020B0604030504040204" pitchFamily="50" charset="-128"/>
                        </a:rPr>
                        <a:t>●　</a:t>
                      </a:r>
                      <a:r>
                        <a:rPr kumimoji="1" lang="ja-JP" altLang="en-US" sz="1200" b="0" dirty="0">
                          <a:solidFill>
                            <a:schemeClr val="tx1"/>
                          </a:solidFill>
                          <a:latin typeface="+mj-ea"/>
                          <a:ea typeface="+mj-ea"/>
                          <a:cs typeface="Meiryo UI" panose="020B0604030504040204" pitchFamily="50" charset="-128"/>
                        </a:rPr>
                        <a:t>トライアル雇用助成金</a:t>
                      </a:r>
                    </a:p>
                  </a:txBody>
                  <a:tcPr>
                    <a:lnB w="12700" cmpd="sng">
                      <a:noFill/>
                    </a:lnB>
                    <a:solidFill>
                      <a:schemeClr val="accent1">
                        <a:lumMod val="20000"/>
                        <a:lumOff val="80000"/>
                      </a:schemeClr>
                    </a:solidFill>
                  </a:tcPr>
                </a:tc>
                <a:tc hMerge="1">
                  <a:txBody>
                    <a:bodyPr/>
                    <a:lstStyle/>
                    <a:p>
                      <a:endParaRPr kumimoji="1" lang="ja-JP" altLang="en-US" dirty="0"/>
                    </a:p>
                  </a:txBody>
                  <a:tcPr/>
                </a:tc>
                <a:tc hMerge="1">
                  <a:txBody>
                    <a:bodyPr/>
                    <a:lstStyle/>
                    <a:p>
                      <a:endParaRPr kumimoji="1" lang="ja-JP" altLang="en-US"/>
                    </a:p>
                  </a:txBody>
                  <a:tcPr/>
                </a:tc>
                <a:extLst>
                  <a:ext uri="{0D108BD9-81ED-4DB2-BD59-A6C34878D82A}">
                    <a16:rowId xmlns:a16="http://schemas.microsoft.com/office/drawing/2014/main" val="10004"/>
                  </a:ext>
                </a:extLst>
              </a:tr>
              <a:tr h="370840">
                <a:tc rowSpan="2">
                  <a:txBody>
                    <a:bodyPr/>
                    <a:lstStyle/>
                    <a:p>
                      <a:endParaRPr kumimoji="1" lang="ja-JP" altLang="en-US" sz="1200" b="0" dirty="0">
                        <a:solidFill>
                          <a:schemeClr val="tx1"/>
                        </a:solidFill>
                        <a:latin typeface="+mj-ea"/>
                        <a:ea typeface="+mj-ea"/>
                        <a:cs typeface="Meiryo UI" panose="020B0604030504040204" pitchFamily="50" charset="-128"/>
                      </a:endParaRPr>
                    </a:p>
                  </a:txBody>
                  <a:tcPr>
                    <a:lnT w="12700" cmpd="sng">
                      <a:noFill/>
                    </a:lnT>
                    <a:solidFill>
                      <a:schemeClr val="accent1">
                        <a:lumMod val="20000"/>
                        <a:lumOff val="80000"/>
                      </a:schemeClr>
                    </a:solidFill>
                  </a:tcPr>
                </a:tc>
                <a:tc>
                  <a:txBody>
                    <a:bodyPr/>
                    <a:lstStyle/>
                    <a:p>
                      <a:r>
                        <a:rPr lang="ja-JP" altLang="en-US" sz="1200" b="0" dirty="0">
                          <a:solidFill>
                            <a:schemeClr val="tx1"/>
                          </a:solidFill>
                          <a:latin typeface="+mj-ea"/>
                          <a:ea typeface="+mj-ea"/>
                          <a:cs typeface="Meiryo UI" panose="020B0604030504040204" pitchFamily="50" charset="-128"/>
                        </a:rPr>
                        <a:t>障害者トライアルコース</a:t>
                      </a:r>
                      <a:endParaRPr kumimoji="1" lang="ja-JP" altLang="en-US" sz="1200" b="0" dirty="0">
                        <a:solidFill>
                          <a:schemeClr val="tx1"/>
                        </a:solidFill>
                        <a:latin typeface="+mj-ea"/>
                        <a:ea typeface="+mj-ea"/>
                        <a:cs typeface="Meiryo UI" panose="020B0604030504040204" pitchFamily="50" charset="-128"/>
                      </a:endParaRPr>
                    </a:p>
                  </a:txBody>
                  <a:tcPr>
                    <a:lnT w="12700" cap="flat" cmpd="sng" algn="ctr">
                      <a:solidFill>
                        <a:schemeClr val="tx1"/>
                      </a:solidFill>
                      <a:prstDash val="solid"/>
                      <a:round/>
                      <a:headEnd type="none" w="med" len="med"/>
                      <a:tailEnd type="none" w="med" len="med"/>
                    </a:lnT>
                  </a:tcPr>
                </a:tc>
                <a:tc>
                  <a:txBody>
                    <a:bodyPr/>
                    <a:lstStyle/>
                    <a:p>
                      <a:r>
                        <a:rPr lang="ja-JP" altLang="en-US" sz="1200" dirty="0">
                          <a:solidFill>
                            <a:schemeClr val="tx1"/>
                          </a:solidFill>
                          <a:latin typeface="+mj-ea"/>
                          <a:ea typeface="+mj-ea"/>
                          <a:cs typeface="Meiryo UI" panose="020B0604030504040204" pitchFamily="50" charset="-128"/>
                        </a:rPr>
                        <a:t>ハローワーク等の紹介により障害者に対し、原則３か月の試行雇用を行う事業主に対し助成。障害者</a:t>
                      </a:r>
                      <a:r>
                        <a:rPr lang="en-US" altLang="ja-JP" sz="1200" dirty="0">
                          <a:solidFill>
                            <a:schemeClr val="tx1"/>
                          </a:solidFill>
                          <a:latin typeface="+mj-ea"/>
                          <a:ea typeface="+mj-ea"/>
                          <a:cs typeface="Meiryo UI" panose="020B0604030504040204" pitchFamily="50" charset="-128"/>
                        </a:rPr>
                        <a:t>1</a:t>
                      </a:r>
                      <a:r>
                        <a:rPr lang="ja-JP" altLang="en-US" sz="1200" dirty="0">
                          <a:solidFill>
                            <a:schemeClr val="tx1"/>
                          </a:solidFill>
                          <a:latin typeface="+mj-ea"/>
                          <a:ea typeface="+mj-ea"/>
                          <a:cs typeface="Meiryo UI" panose="020B0604030504040204" pitchFamily="50" charset="-128"/>
                        </a:rPr>
                        <a:t>人につき、月額最大４万円の助成金を支給。（精神障害者を初めて雇用する事業主に対しては月額最大８万円）。</a:t>
                      </a:r>
                      <a:endParaRPr kumimoji="1" lang="ja-JP" altLang="en-US" sz="1200" b="0" dirty="0">
                        <a:solidFill>
                          <a:schemeClr val="tx1"/>
                        </a:solidFill>
                        <a:latin typeface="+mj-ea"/>
                        <a:ea typeface="+mj-ea"/>
                        <a:cs typeface="Meiryo UI" panose="020B0604030504040204" pitchFamily="50" charset="-128"/>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5"/>
                  </a:ext>
                </a:extLst>
              </a:tr>
              <a:tr h="370840">
                <a:tc vMerge="1">
                  <a:txBody>
                    <a:bodyPr/>
                    <a:lstStyle/>
                    <a:p>
                      <a:endParaRPr kumimoji="1" lang="ja-JP" altLang="en-US"/>
                    </a:p>
                  </a:txBody>
                  <a:tcPr/>
                </a:tc>
                <a:tc>
                  <a:txBody>
                    <a:bodyPr/>
                    <a:lstStyle/>
                    <a:p>
                      <a:r>
                        <a:rPr lang="ja-JP" altLang="en-US" sz="1200" b="0" spc="-100" dirty="0">
                          <a:solidFill>
                            <a:schemeClr val="tx1"/>
                          </a:solidFill>
                          <a:latin typeface="+mj-ea"/>
                          <a:ea typeface="+mj-ea"/>
                          <a:cs typeface="Meiryo UI" panose="020B0604030504040204" pitchFamily="50" charset="-128"/>
                        </a:rPr>
                        <a:t>障害者短時間トライアルコース</a:t>
                      </a:r>
                      <a:endParaRPr kumimoji="1" lang="ja-JP" altLang="en-US" sz="1200" b="0" dirty="0">
                        <a:solidFill>
                          <a:schemeClr val="tx1"/>
                        </a:solidFill>
                        <a:latin typeface="+mj-ea"/>
                        <a:ea typeface="+mj-ea"/>
                        <a:cs typeface="Meiryo UI" panose="020B0604030504040204" pitchFamily="50" charset="-128"/>
                      </a:endParaRPr>
                    </a:p>
                  </a:txBody>
                  <a:tcPr/>
                </a:tc>
                <a:tc>
                  <a:txBody>
                    <a:bodyPr/>
                    <a:lstStyle/>
                    <a:p>
                      <a:pPr marL="0" indent="0"/>
                      <a:r>
                        <a:rPr lang="ja-JP" altLang="ja-JP" sz="1200" dirty="0">
                          <a:solidFill>
                            <a:schemeClr val="tx1"/>
                          </a:solidFill>
                          <a:latin typeface="+mj-ea"/>
                          <a:ea typeface="+mj-ea"/>
                          <a:cs typeface="Meiryo UI" panose="020B0604030504040204" pitchFamily="50" charset="-128"/>
                        </a:rPr>
                        <a:t>精神障害者</a:t>
                      </a:r>
                      <a:r>
                        <a:rPr lang="ja-JP" altLang="en-US" sz="1200" dirty="0">
                          <a:solidFill>
                            <a:schemeClr val="tx1"/>
                          </a:solidFill>
                          <a:latin typeface="+mj-ea"/>
                          <a:ea typeface="+mj-ea"/>
                          <a:cs typeface="Meiryo UI" panose="020B0604030504040204" pitchFamily="50" charset="-128"/>
                        </a:rPr>
                        <a:t>等</a:t>
                      </a:r>
                      <a:r>
                        <a:rPr lang="ja-JP" altLang="ja-JP" sz="1200" dirty="0">
                          <a:solidFill>
                            <a:schemeClr val="tx1"/>
                          </a:solidFill>
                          <a:latin typeface="+mj-ea"/>
                          <a:ea typeface="+mj-ea"/>
                          <a:cs typeface="Meiryo UI" panose="020B0604030504040204" pitchFamily="50" charset="-128"/>
                        </a:rPr>
                        <a:t>について、</a:t>
                      </a:r>
                      <a:r>
                        <a:rPr lang="ja-JP" altLang="en-US" sz="1200" dirty="0">
                          <a:solidFill>
                            <a:schemeClr val="tx1"/>
                          </a:solidFill>
                          <a:latin typeface="+mj-ea"/>
                          <a:ea typeface="+mj-ea"/>
                          <a:cs typeface="Meiryo UI" panose="020B0604030504040204" pitchFamily="50" charset="-128"/>
                        </a:rPr>
                        <a:t>雇入れ時の週の所定労働時間を</a:t>
                      </a:r>
                      <a:r>
                        <a:rPr lang="en-US" altLang="ja-JP" sz="1200" dirty="0">
                          <a:solidFill>
                            <a:schemeClr val="tx1"/>
                          </a:solidFill>
                          <a:latin typeface="+mj-ea"/>
                          <a:ea typeface="+mj-ea"/>
                          <a:cs typeface="Meiryo UI" panose="020B0604030504040204" pitchFamily="50" charset="-128"/>
                        </a:rPr>
                        <a:t>10</a:t>
                      </a:r>
                      <a:r>
                        <a:rPr lang="ja-JP" altLang="en-US" sz="1200" dirty="0">
                          <a:solidFill>
                            <a:schemeClr val="tx1"/>
                          </a:solidFill>
                          <a:latin typeface="+mj-ea"/>
                          <a:ea typeface="+mj-ea"/>
                          <a:cs typeface="Meiryo UI" panose="020B0604030504040204" pitchFamily="50" charset="-128"/>
                        </a:rPr>
                        <a:t>時間以上</a:t>
                      </a:r>
                      <a:r>
                        <a:rPr lang="en-US" altLang="ja-JP" sz="1200" dirty="0">
                          <a:solidFill>
                            <a:schemeClr val="tx1"/>
                          </a:solidFill>
                          <a:latin typeface="+mj-ea"/>
                          <a:ea typeface="+mj-ea"/>
                          <a:cs typeface="Meiryo UI" panose="020B0604030504040204" pitchFamily="50" charset="-128"/>
                        </a:rPr>
                        <a:t>20</a:t>
                      </a:r>
                      <a:r>
                        <a:rPr lang="ja-JP" altLang="en-US" sz="1200" dirty="0">
                          <a:solidFill>
                            <a:schemeClr val="tx1"/>
                          </a:solidFill>
                          <a:latin typeface="+mj-ea"/>
                          <a:ea typeface="+mj-ea"/>
                          <a:cs typeface="Meiryo UI" panose="020B0604030504040204" pitchFamily="50" charset="-128"/>
                        </a:rPr>
                        <a:t>時間未満とし、</a:t>
                      </a:r>
                      <a:r>
                        <a:rPr lang="ja-JP" altLang="ja-JP" sz="1200" dirty="0">
                          <a:solidFill>
                            <a:schemeClr val="tx1"/>
                          </a:solidFill>
                          <a:latin typeface="+mj-ea"/>
                          <a:ea typeface="+mj-ea"/>
                          <a:cs typeface="Meiryo UI" panose="020B0604030504040204" pitchFamily="50" charset="-128"/>
                        </a:rPr>
                        <a:t>３か月</a:t>
                      </a:r>
                      <a:r>
                        <a:rPr lang="ja-JP" altLang="en-US" sz="1200" dirty="0">
                          <a:solidFill>
                            <a:schemeClr val="tx1"/>
                          </a:solidFill>
                          <a:latin typeface="+mj-ea"/>
                          <a:ea typeface="+mj-ea"/>
                          <a:cs typeface="Meiryo UI" panose="020B0604030504040204" pitchFamily="50" charset="-128"/>
                        </a:rPr>
                        <a:t>以上</a:t>
                      </a:r>
                      <a:r>
                        <a:rPr lang="en-US" altLang="ja-JP" sz="1200" dirty="0">
                          <a:solidFill>
                            <a:schemeClr val="tx1"/>
                          </a:solidFill>
                          <a:latin typeface="+mj-ea"/>
                          <a:ea typeface="+mj-ea"/>
                          <a:cs typeface="Meiryo UI" panose="020B0604030504040204" pitchFamily="50" charset="-128"/>
                        </a:rPr>
                        <a:t>12</a:t>
                      </a:r>
                      <a:r>
                        <a:rPr lang="ja-JP" altLang="ja-JP" sz="1200" dirty="0">
                          <a:solidFill>
                            <a:schemeClr val="tx1"/>
                          </a:solidFill>
                          <a:latin typeface="+mj-ea"/>
                          <a:ea typeface="+mj-ea"/>
                          <a:cs typeface="Meiryo UI" panose="020B0604030504040204" pitchFamily="50" charset="-128"/>
                        </a:rPr>
                        <a:t>か月</a:t>
                      </a:r>
                      <a:r>
                        <a:rPr lang="ja-JP" altLang="en-US" sz="1200" dirty="0">
                          <a:solidFill>
                            <a:schemeClr val="tx1"/>
                          </a:solidFill>
                          <a:latin typeface="+mj-ea"/>
                          <a:ea typeface="+mj-ea"/>
                          <a:cs typeface="Meiryo UI" panose="020B0604030504040204" pitchFamily="50" charset="-128"/>
                        </a:rPr>
                        <a:t>以内</a:t>
                      </a:r>
                      <a:r>
                        <a:rPr lang="ja-JP" altLang="ja-JP" sz="1200" dirty="0">
                          <a:solidFill>
                            <a:schemeClr val="tx1"/>
                          </a:solidFill>
                          <a:latin typeface="+mj-ea"/>
                          <a:ea typeface="+mj-ea"/>
                          <a:cs typeface="Meiryo UI" panose="020B0604030504040204" pitchFamily="50" charset="-128"/>
                        </a:rPr>
                        <a:t>の</a:t>
                      </a:r>
                      <a:r>
                        <a:rPr lang="ja-JP" altLang="en-US" sz="1200" dirty="0">
                          <a:solidFill>
                            <a:schemeClr val="tx1"/>
                          </a:solidFill>
                          <a:latin typeface="+mj-ea"/>
                          <a:ea typeface="+mj-ea"/>
                          <a:cs typeface="Meiryo UI" panose="020B0604030504040204" pitchFamily="50" charset="-128"/>
                        </a:rPr>
                        <a:t>一定の</a:t>
                      </a:r>
                      <a:r>
                        <a:rPr lang="ja-JP" altLang="ja-JP" sz="1200" dirty="0">
                          <a:solidFill>
                            <a:schemeClr val="tx1"/>
                          </a:solidFill>
                          <a:latin typeface="+mj-ea"/>
                          <a:ea typeface="+mj-ea"/>
                          <a:cs typeface="Meiryo UI" panose="020B0604030504040204" pitchFamily="50" charset="-128"/>
                        </a:rPr>
                        <a:t>期間をかけながら常用雇用への移行を目指して試行雇用を行う</a:t>
                      </a:r>
                      <a:r>
                        <a:rPr lang="ja-JP" altLang="en-US" sz="1200" dirty="0">
                          <a:solidFill>
                            <a:schemeClr val="tx1"/>
                          </a:solidFill>
                          <a:latin typeface="+mj-ea"/>
                          <a:ea typeface="+mj-ea"/>
                          <a:cs typeface="Meiryo UI" panose="020B0604030504040204" pitchFamily="50" charset="-128"/>
                        </a:rPr>
                        <a:t>事業主に対し助成。精神障害者等</a:t>
                      </a:r>
                      <a:r>
                        <a:rPr lang="en-US" altLang="ja-JP" sz="1200" dirty="0">
                          <a:solidFill>
                            <a:schemeClr val="tx1"/>
                          </a:solidFill>
                          <a:latin typeface="+mj-ea"/>
                          <a:ea typeface="+mj-ea"/>
                          <a:cs typeface="Meiryo UI" panose="020B0604030504040204" pitchFamily="50" charset="-128"/>
                        </a:rPr>
                        <a:t>1</a:t>
                      </a:r>
                      <a:r>
                        <a:rPr lang="ja-JP" altLang="en-US" sz="1200" dirty="0">
                          <a:solidFill>
                            <a:schemeClr val="tx1"/>
                          </a:solidFill>
                          <a:latin typeface="+mj-ea"/>
                          <a:ea typeface="+mj-ea"/>
                          <a:cs typeface="Meiryo UI" panose="020B0604030504040204" pitchFamily="50" charset="-128"/>
                        </a:rPr>
                        <a:t>人につき、月２万円の助成金を支給。</a:t>
                      </a:r>
                      <a:endParaRPr kumimoji="1" lang="ja-JP" altLang="en-US" sz="1200" dirty="0">
                        <a:solidFill>
                          <a:schemeClr val="tx1"/>
                        </a:solidFill>
                        <a:latin typeface="+mj-ea"/>
                        <a:ea typeface="+mj-ea"/>
                        <a:cs typeface="Meiryo UI" panose="020B0604030504040204" pitchFamily="50" charset="-128"/>
                      </a:endParaRPr>
                    </a:p>
                  </a:txBody>
                  <a:tcPr/>
                </a:tc>
                <a:extLst>
                  <a:ext uri="{0D108BD9-81ED-4DB2-BD59-A6C34878D82A}">
                    <a16:rowId xmlns:a16="http://schemas.microsoft.com/office/drawing/2014/main" val="10006"/>
                  </a:ext>
                </a:extLst>
              </a:tr>
              <a:tr h="20696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cs typeface="Meiryo UI" panose="020B0604030504040204" pitchFamily="50" charset="-128"/>
                        </a:rPr>
                        <a:t>●　</a:t>
                      </a:r>
                      <a:r>
                        <a:rPr kumimoji="1" lang="ja-JP" altLang="en-US" sz="1200" b="0" dirty="0">
                          <a:solidFill>
                            <a:schemeClr val="tx1"/>
                          </a:solidFill>
                          <a:latin typeface="+mj-ea"/>
                          <a:ea typeface="+mj-ea"/>
                          <a:cs typeface="Meiryo UI" panose="020B0604030504040204" pitchFamily="50" charset="-128"/>
                        </a:rPr>
                        <a:t>障害者雇用安定助成金</a:t>
                      </a:r>
                    </a:p>
                  </a:txBody>
                  <a:tcPr>
                    <a:lnB w="12700" cmpd="sng">
                      <a:noFill/>
                    </a:lnB>
                    <a:solidFill>
                      <a:schemeClr val="accent1">
                        <a:lumMod val="20000"/>
                        <a:lumOff val="80000"/>
                      </a:schemeClr>
                    </a:solidFill>
                  </a:tcPr>
                </a:tc>
                <a:tc hMerge="1">
                  <a:txBody>
                    <a:bodyPr/>
                    <a:lstStyle/>
                    <a:p>
                      <a:endParaRPr kumimoji="1" lang="ja-JP" altLang="en-US" dirty="0"/>
                    </a:p>
                  </a:txBody>
                  <a:tcPr/>
                </a:tc>
                <a:tc hMerge="1">
                  <a:txBody>
                    <a:bodyPr/>
                    <a:lstStyle/>
                    <a:p>
                      <a:endParaRPr kumimoji="1" lang="ja-JP" altLang="en-US"/>
                    </a:p>
                  </a:txBody>
                  <a:tcPr/>
                </a:tc>
                <a:extLst>
                  <a:ext uri="{0D108BD9-81ED-4DB2-BD59-A6C34878D82A}">
                    <a16:rowId xmlns:a16="http://schemas.microsoft.com/office/drawing/2014/main" val="10007"/>
                  </a:ext>
                </a:extLst>
              </a:tr>
              <a:tr h="370840">
                <a:tc rowSpan="2">
                  <a:txBody>
                    <a:bodyPr/>
                    <a:lstStyle/>
                    <a:p>
                      <a:endParaRPr kumimoji="1" lang="ja-JP" altLang="en-US" sz="1200" b="0" dirty="0">
                        <a:solidFill>
                          <a:schemeClr val="tx1"/>
                        </a:solidFill>
                        <a:latin typeface="+mj-ea"/>
                        <a:ea typeface="+mj-ea"/>
                        <a:cs typeface="Meiryo UI" panose="020B0604030504040204" pitchFamily="50" charset="-128"/>
                      </a:endParaRPr>
                    </a:p>
                  </a:txBody>
                  <a:tcPr>
                    <a:lnT w="12700" cmpd="sng">
                      <a:noFill/>
                    </a:lnT>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cs typeface="Meiryo UI" panose="020B0604030504040204" pitchFamily="50" charset="-128"/>
                        </a:rPr>
                        <a:t>障害者職場定着支援コース</a:t>
                      </a:r>
                    </a:p>
                    <a:p>
                      <a:endParaRPr kumimoji="1" lang="ja-JP" altLang="en-US" sz="1200" b="0" dirty="0">
                        <a:solidFill>
                          <a:schemeClr val="tx1"/>
                        </a:solidFill>
                        <a:latin typeface="+mj-ea"/>
                        <a:ea typeface="+mj-ea"/>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j-ea"/>
                          <a:ea typeface="+mj-ea"/>
                          <a:cs typeface="Meiryo UI" panose="020B0604030504040204" pitchFamily="50" charset="-128"/>
                        </a:rPr>
                        <a:t>職場定着支援計画を作成し、「柔軟な時間管理・休暇付与」「短時間労働者の勤務時間延長 」「正規・無期転換」「職場支援員の配置」「職場復帰支援」「社内理解の促進」のいずれかの措置を講じた事業主に助成。　</a:t>
                      </a:r>
                      <a:r>
                        <a:rPr lang="en-US" altLang="ja-JP" sz="1200" dirty="0">
                          <a:solidFill>
                            <a:schemeClr val="tx1"/>
                          </a:solidFill>
                          <a:latin typeface="+mj-ea"/>
                          <a:ea typeface="+mj-ea"/>
                          <a:cs typeface="Meiryo UI" panose="020B0604030504040204" pitchFamily="50" charset="-128"/>
                        </a:rPr>
                        <a:t>※</a:t>
                      </a:r>
                      <a:r>
                        <a:rPr lang="ja-JP" altLang="en-US" sz="1200" dirty="0">
                          <a:solidFill>
                            <a:schemeClr val="tx1"/>
                          </a:solidFill>
                          <a:latin typeface="+mj-ea"/>
                          <a:ea typeface="+mj-ea"/>
                          <a:cs typeface="Meiryo UI" panose="020B0604030504040204" pitchFamily="50" charset="-128"/>
                        </a:rPr>
                        <a:t>助成額は措置ごとに異なる。</a:t>
                      </a:r>
                    </a:p>
                  </a:txBody>
                  <a:tcPr/>
                </a:tc>
                <a:extLst>
                  <a:ext uri="{0D108BD9-81ED-4DB2-BD59-A6C34878D82A}">
                    <a16:rowId xmlns:a16="http://schemas.microsoft.com/office/drawing/2014/main" val="10008"/>
                  </a:ext>
                </a:extLst>
              </a:tr>
              <a:tr h="370840">
                <a:tc vMerge="1">
                  <a:txBody>
                    <a:bodyPr/>
                    <a:lstStyle/>
                    <a:p>
                      <a:endParaRPr kumimoji="1" lang="ja-JP" altLang="en-US"/>
                    </a:p>
                  </a:txBody>
                  <a:tcPr/>
                </a:tc>
                <a:tc>
                  <a:txBody>
                    <a:bodyPr/>
                    <a:lstStyle/>
                    <a:p>
                      <a:r>
                        <a:rPr lang="ja-JP" altLang="en-US" sz="1200" b="0" dirty="0">
                          <a:solidFill>
                            <a:schemeClr val="tx1"/>
                          </a:solidFill>
                          <a:latin typeface="+mj-ea"/>
                          <a:ea typeface="+mj-ea"/>
                          <a:cs typeface="Meiryo UI" panose="020B0604030504040204" pitchFamily="50" charset="-128"/>
                        </a:rPr>
                        <a:t>障害者職場適応援助コース</a:t>
                      </a:r>
                      <a:endParaRPr kumimoji="1" lang="ja-JP" altLang="en-US" sz="1200" b="0" dirty="0">
                        <a:solidFill>
                          <a:schemeClr val="tx1"/>
                        </a:solidFill>
                        <a:latin typeface="+mj-ea"/>
                        <a:ea typeface="+mj-ea"/>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mj-ea"/>
                          <a:ea typeface="+mn-ea"/>
                          <a:cs typeface="Meiryo UI" panose="020B0604030504040204" pitchFamily="50" charset="-128"/>
                        </a:rPr>
                        <a:t>職場適応援助者（ジョブコーチ）による援助を必要とする障害者のために、支援計画に基づき職場適応援助者による支援を実施する事業主に助成。訪問型職場適応援助者による支援を実施する場合は支援実施１日当たり</a:t>
                      </a:r>
                      <a:r>
                        <a:rPr kumimoji="1" lang="en-US" altLang="ja-JP" sz="1200" kern="1200" dirty="0">
                          <a:solidFill>
                            <a:schemeClr val="tx1"/>
                          </a:solidFill>
                          <a:latin typeface="+mj-ea"/>
                          <a:ea typeface="+mn-ea"/>
                          <a:cs typeface="Meiryo UI" panose="020B0604030504040204" pitchFamily="50" charset="-128"/>
                        </a:rPr>
                        <a:t>16,000</a:t>
                      </a:r>
                      <a:r>
                        <a:rPr kumimoji="1" lang="ja-JP" altLang="en-US" sz="1200" kern="1200" dirty="0">
                          <a:solidFill>
                            <a:schemeClr val="tx1"/>
                          </a:solidFill>
                          <a:latin typeface="+mj-ea"/>
                          <a:ea typeface="+mn-ea"/>
                          <a:cs typeface="Meiryo UI" panose="020B0604030504040204" pitchFamily="50" charset="-128"/>
                        </a:rPr>
                        <a:t>円（４時間未満の日</a:t>
                      </a:r>
                      <a:r>
                        <a:rPr kumimoji="1" lang="en-US" altLang="ja-JP" sz="1200" kern="1200" dirty="0">
                          <a:solidFill>
                            <a:schemeClr val="tx1"/>
                          </a:solidFill>
                          <a:latin typeface="+mj-ea"/>
                          <a:ea typeface="+mn-ea"/>
                          <a:cs typeface="Meiryo UI" panose="020B0604030504040204" pitchFamily="50" charset="-128"/>
                        </a:rPr>
                        <a:t>8,000</a:t>
                      </a:r>
                      <a:r>
                        <a:rPr kumimoji="1" lang="ja-JP" altLang="en-US" sz="1200" kern="1200" dirty="0">
                          <a:solidFill>
                            <a:schemeClr val="tx1"/>
                          </a:solidFill>
                          <a:latin typeface="+mj-ea"/>
                          <a:ea typeface="+mn-ea"/>
                          <a:cs typeface="Meiryo UI" panose="020B0604030504040204" pitchFamily="50" charset="-128"/>
                        </a:rPr>
                        <a:t>円）、企業在籍型職場適応援助者による支援を実施する場合は月額６万円（中小企業の場合は８万円）を支給。そのほか、職場適応援助者養成研修受講料の１／２を支給。</a:t>
                      </a:r>
                      <a:endParaRPr kumimoji="1" lang="ja-JP" altLang="en-US" sz="1200" dirty="0">
                        <a:solidFill>
                          <a:schemeClr val="tx1"/>
                        </a:solidFill>
                        <a:latin typeface="+mj-ea"/>
                        <a:ea typeface="+mj-ea"/>
                        <a:cs typeface="Meiryo UI" panose="020B0604030504040204" pitchFamily="50" charset="-128"/>
                      </a:endParaRPr>
                    </a:p>
                  </a:txBody>
                  <a:tcPr/>
                </a:tc>
                <a:extLst>
                  <a:ext uri="{0D108BD9-81ED-4DB2-BD59-A6C34878D82A}">
                    <a16:rowId xmlns:a16="http://schemas.microsoft.com/office/drawing/2014/main" val="10009"/>
                  </a:ext>
                </a:extLst>
              </a:tr>
              <a:tr h="495984">
                <a:tc gridSpan="2">
                  <a:txBody>
                    <a:bodyPr/>
                    <a:lstStyle/>
                    <a:p>
                      <a:pPr marL="360363" indent="-360363"/>
                      <a:r>
                        <a:rPr lang="ja-JP" altLang="en-US" sz="1200" b="0" dirty="0">
                          <a:solidFill>
                            <a:schemeClr val="tx1"/>
                          </a:solidFill>
                          <a:latin typeface="+mj-ea"/>
                          <a:ea typeface="+mj-ea"/>
                          <a:cs typeface="Meiryo UI" panose="020B0604030504040204" pitchFamily="50" charset="-128"/>
                        </a:rPr>
                        <a:t>●中小企業障害者多数雇用施設設置等助成金</a:t>
                      </a:r>
                      <a:endParaRPr kumimoji="1" lang="ja-JP" altLang="en-US" sz="1200" b="0" dirty="0">
                        <a:solidFill>
                          <a:schemeClr val="tx1"/>
                        </a:solidFill>
                        <a:latin typeface="+mj-ea"/>
                        <a:ea typeface="+mj-ea"/>
                        <a:cs typeface="Meiryo UI" panose="020B0604030504040204" pitchFamily="50" charset="-128"/>
                      </a:endParaRPr>
                    </a:p>
                  </a:txBody>
                  <a:tcPr>
                    <a:solidFill>
                      <a:schemeClr val="accent1">
                        <a:lumMod val="20000"/>
                        <a:lumOff val="80000"/>
                      </a:schemeClr>
                    </a:solidFill>
                  </a:tcPr>
                </a:tc>
                <a:tc hMerge="1">
                  <a:txBody>
                    <a:bodyPr/>
                    <a:lstStyle/>
                    <a:p>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spc="-40" dirty="0">
                          <a:solidFill>
                            <a:schemeClr val="tx1"/>
                          </a:solidFill>
                        </a:rPr>
                        <a:t>障害者の雇入れに係る計画を作成し、当該計画に基づき障害者を新規に</a:t>
                      </a:r>
                      <a:r>
                        <a:rPr lang="ja-JP" altLang="en-US" sz="1200" strike="noStrike" spc="-40" dirty="0">
                          <a:solidFill>
                            <a:schemeClr val="tx1"/>
                          </a:solidFill>
                        </a:rPr>
                        <a:t>５名以上雇用して、その雇入れ後障害者を</a:t>
                      </a:r>
                      <a:r>
                        <a:rPr lang="en-US" altLang="ja-JP" sz="1200" strike="noStrike" spc="-40" dirty="0">
                          <a:solidFill>
                            <a:schemeClr val="tx1"/>
                          </a:solidFill>
                        </a:rPr>
                        <a:t>10</a:t>
                      </a:r>
                      <a:r>
                        <a:rPr lang="ja-JP" altLang="en-US" sz="1200" strike="noStrike" spc="-40" dirty="0">
                          <a:solidFill>
                            <a:schemeClr val="tx1"/>
                          </a:solidFill>
                        </a:rPr>
                        <a:t>名以上継続雇用すると</a:t>
                      </a:r>
                      <a:r>
                        <a:rPr lang="ja-JP" altLang="en-US" sz="1200" spc="-40" dirty="0">
                          <a:solidFill>
                            <a:schemeClr val="tx1"/>
                          </a:solidFill>
                        </a:rPr>
                        <a:t>ともに、障害者の雇入れに必要な事業所の施設・設備等の設置・整備をする中小企業である事業主に対し助成。雇入れ者数と施設・設備等の設置・整備に要した費用に応じて支給額を決定（支給上限額</a:t>
                      </a:r>
                      <a:r>
                        <a:rPr lang="en-US" altLang="ja-JP" sz="1200" spc="-40" dirty="0">
                          <a:solidFill>
                            <a:schemeClr val="tx1"/>
                          </a:solidFill>
                        </a:rPr>
                        <a:t>3,000</a:t>
                      </a:r>
                      <a:r>
                        <a:rPr lang="ja-JP" altLang="en-US" sz="1200" spc="-40" dirty="0">
                          <a:solidFill>
                            <a:schemeClr val="tx1"/>
                          </a:solidFill>
                        </a:rPr>
                        <a:t>万円</a:t>
                      </a:r>
                      <a:r>
                        <a:rPr lang="ja-JP" altLang="en-US" sz="1200" strike="noStrike" spc="-40" dirty="0">
                          <a:solidFill>
                            <a:schemeClr val="tx1"/>
                          </a:solidFill>
                        </a:rPr>
                        <a:t>）</a:t>
                      </a:r>
                      <a:r>
                        <a:rPr lang="ja-JP" altLang="en-US" sz="1200" spc="-40" dirty="0">
                          <a:solidFill>
                            <a:schemeClr val="tx1"/>
                          </a:solidFill>
                        </a:rPr>
                        <a:t>。</a:t>
                      </a:r>
                      <a:endParaRPr lang="en-US" altLang="ja-JP" sz="1200" spc="-40" dirty="0">
                        <a:solidFill>
                          <a:schemeClr val="tx1"/>
                        </a:solidFill>
                      </a:endParaRPr>
                    </a:p>
                  </a:txBody>
                  <a:tcPr/>
                </a:tc>
                <a:extLst>
                  <a:ext uri="{0D108BD9-81ED-4DB2-BD59-A6C34878D82A}">
                    <a16:rowId xmlns:a16="http://schemas.microsoft.com/office/drawing/2014/main" val="10010"/>
                  </a:ext>
                </a:extLst>
              </a:tr>
            </a:tbl>
          </a:graphicData>
        </a:graphic>
      </p:graphicFrame>
      <p:sp>
        <p:nvSpPr>
          <p:cNvPr id="6" name="テキスト ボックス 5"/>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雇用関係助成金（障害者関係）</a:t>
            </a:r>
            <a:endParaRPr lang="zh-TW" altLang="en-US" sz="2600" dirty="0">
              <a:latin typeface="+mj-ea"/>
              <a:ea typeface="+mj-ea"/>
            </a:endParaRPr>
          </a:p>
        </p:txBody>
      </p:sp>
      <p:sp>
        <p:nvSpPr>
          <p:cNvPr id="2" name="スライド番号プレースホルダー 1"/>
          <p:cNvSpPr>
            <a:spLocks noGrp="1"/>
          </p:cNvSpPr>
          <p:nvPr>
            <p:ph type="sldNum" sz="quarter" idx="12"/>
          </p:nvPr>
        </p:nvSpPr>
        <p:spPr/>
        <p:txBody>
          <a:bodyPr/>
          <a:lstStyle/>
          <a:p>
            <a:pPr>
              <a:defRPr/>
            </a:pPr>
            <a:fld id="{E7A90DB6-B740-448A-AD62-85384E9A848E}" type="slidenum">
              <a:rPr lang="en-US" altLang="ja-JP" smtClean="0">
                <a:solidFill>
                  <a:srgbClr val="000000"/>
                </a:solidFill>
              </a:rPr>
              <a:pPr>
                <a:defRPr/>
              </a:pPr>
              <a:t>20</a:t>
            </a:fld>
            <a:endParaRPr lang="en-US" altLang="ja-JP">
              <a:solidFill>
                <a:srgbClr val="000000"/>
              </a:solidFill>
            </a:endParaRPr>
          </a:p>
        </p:txBody>
      </p:sp>
      <p:sp>
        <p:nvSpPr>
          <p:cNvPr id="7" name="正方形/長方形 6"/>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8" name="テキスト ボックス 17"/>
          <p:cNvSpPr txBox="1"/>
          <p:nvPr/>
        </p:nvSpPr>
        <p:spPr>
          <a:xfrm>
            <a:off x="6665065" y="503094"/>
            <a:ext cx="3616527" cy="261610"/>
          </a:xfrm>
          <a:prstGeom prst="rect">
            <a:avLst/>
          </a:prstGeom>
          <a:noFill/>
        </p:spPr>
        <p:txBody>
          <a:bodyPr wrap="square" rtlCol="0">
            <a:spAutoFit/>
          </a:bodyPr>
          <a:lstStyle/>
          <a:p>
            <a:r>
              <a:rPr lang="en-US" altLang="ja-JP" sz="1100" dirty="0">
                <a:solidFill>
                  <a:srgbClr val="000000"/>
                </a:solidFill>
              </a:rPr>
              <a:t>※</a:t>
            </a:r>
            <a:r>
              <a:rPr lang="ja-JP" altLang="en-US" sz="1100" dirty="0">
                <a:solidFill>
                  <a:srgbClr val="000000"/>
                </a:solidFill>
              </a:rPr>
              <a:t>都道府県労働局又はハローワークにおいて支給</a:t>
            </a:r>
          </a:p>
        </p:txBody>
      </p:sp>
    </p:spTree>
    <p:extLst>
      <p:ext uri="{BB962C8B-B14F-4D97-AF65-F5344CB8AC3E}">
        <p14:creationId xmlns:p14="http://schemas.microsoft.com/office/powerpoint/2010/main" val="19885646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21</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4" name="正方形/長方形 3"/>
          <p:cNvSpPr/>
          <p:nvPr/>
        </p:nvSpPr>
        <p:spPr>
          <a:xfrm>
            <a:off x="0" y="2564904"/>
            <a:ext cx="9906000" cy="1152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rgbClr val="000000"/>
                </a:solidFill>
              </a:rPr>
              <a:t>３．今後の障害者雇用対策の取組について</a:t>
            </a:r>
            <a:endParaRPr lang="en-US" altLang="ja-JP" sz="3600" dirty="0">
              <a:solidFill>
                <a:srgbClr val="000000"/>
              </a:solidFill>
            </a:endParaRPr>
          </a:p>
        </p:txBody>
      </p:sp>
    </p:spTree>
    <p:extLst>
      <p:ext uri="{BB962C8B-B14F-4D97-AF65-F5344CB8AC3E}">
        <p14:creationId xmlns:p14="http://schemas.microsoft.com/office/powerpoint/2010/main" val="19463061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005366" y="550421"/>
            <a:ext cx="4844178" cy="369332"/>
          </a:xfrm>
          <a:prstGeom prst="rect">
            <a:avLst/>
          </a:prstGeom>
          <a:noFill/>
        </p:spPr>
        <p:txBody>
          <a:bodyPr wrap="square" rtlCol="0">
            <a:spAutoFit/>
          </a:bodyPr>
          <a:lstStyle/>
          <a:p>
            <a:pPr algn="ctr"/>
            <a:r>
              <a:rPr lang="ja-JP" altLang="en-US" dirty="0">
                <a:solidFill>
                  <a:prstClr val="black"/>
                </a:solidFill>
                <a:latin typeface="+mn-ea"/>
                <a:ea typeface="+mn-ea"/>
              </a:rPr>
              <a:t>平成</a:t>
            </a:r>
            <a:r>
              <a:rPr lang="en-US" altLang="ja-JP" dirty="0">
                <a:solidFill>
                  <a:prstClr val="black"/>
                </a:solidFill>
                <a:latin typeface="+mn-ea"/>
                <a:ea typeface="+mn-ea"/>
              </a:rPr>
              <a:t>29</a:t>
            </a:r>
            <a:r>
              <a:rPr lang="ja-JP" altLang="en-US" dirty="0">
                <a:solidFill>
                  <a:prstClr val="black"/>
                </a:solidFill>
                <a:latin typeface="+mn-ea"/>
                <a:ea typeface="+mn-ea"/>
              </a:rPr>
              <a:t>年３月</a:t>
            </a:r>
            <a:r>
              <a:rPr lang="en-US" altLang="ja-JP" dirty="0">
                <a:solidFill>
                  <a:prstClr val="black"/>
                </a:solidFill>
                <a:latin typeface="+mn-ea"/>
                <a:ea typeface="+mn-ea"/>
              </a:rPr>
              <a:t>28</a:t>
            </a:r>
            <a:r>
              <a:rPr lang="ja-JP" altLang="en-US" dirty="0">
                <a:solidFill>
                  <a:prstClr val="black"/>
                </a:solidFill>
                <a:latin typeface="+mn-ea"/>
                <a:ea typeface="+mn-ea"/>
              </a:rPr>
              <a:t>日　働き方改革実現会議決定</a:t>
            </a:r>
          </a:p>
        </p:txBody>
      </p:sp>
      <p:sp>
        <p:nvSpPr>
          <p:cNvPr id="4" name="テキスト ボックス 3"/>
          <p:cNvSpPr txBox="1"/>
          <p:nvPr/>
        </p:nvSpPr>
        <p:spPr>
          <a:xfrm>
            <a:off x="128464" y="1024031"/>
            <a:ext cx="9649072" cy="5573321"/>
          </a:xfrm>
          <a:prstGeom prst="rect">
            <a:avLst/>
          </a:prstGeom>
          <a:noFill/>
        </p:spPr>
        <p:txBody>
          <a:bodyPr wrap="square" rtlCol="0">
            <a:spAutoFit/>
          </a:bodyPr>
          <a:lstStyle/>
          <a:p>
            <a:r>
              <a:rPr lang="ja-JP" altLang="ja-JP" sz="1600" b="1" dirty="0">
                <a:solidFill>
                  <a:prstClr val="black"/>
                </a:solidFill>
              </a:rPr>
              <a:t>８．子育て・介護等と仕事の両立、障害者の就労</a:t>
            </a:r>
            <a:endParaRPr lang="ja-JP" altLang="ja-JP" sz="1600" dirty="0">
              <a:solidFill>
                <a:prstClr val="black"/>
              </a:solidFill>
            </a:endParaRPr>
          </a:p>
          <a:p>
            <a:endParaRPr lang="en-US" altLang="ja-JP" sz="1600" dirty="0">
              <a:solidFill>
                <a:prstClr val="black"/>
              </a:solidFill>
            </a:endParaRPr>
          </a:p>
          <a:p>
            <a:r>
              <a:rPr lang="ja-JP" altLang="ja-JP" sz="1600" b="1" dirty="0">
                <a:solidFill>
                  <a:prstClr val="black"/>
                </a:solidFill>
              </a:rPr>
              <a:t>（２）障害者等の希望や能力を活かした就労支援の推進</a:t>
            </a:r>
            <a:endParaRPr lang="en-US" altLang="ja-JP" sz="1600" b="1" dirty="0">
              <a:solidFill>
                <a:prstClr val="black"/>
              </a:solidFill>
            </a:endParaRPr>
          </a:p>
          <a:p>
            <a:pPr>
              <a:lnSpc>
                <a:spcPts val="500"/>
              </a:lnSpc>
            </a:pPr>
            <a:endParaRPr lang="ja-JP" altLang="ja-JP" sz="1600" dirty="0">
              <a:solidFill>
                <a:prstClr val="black"/>
              </a:solidFill>
            </a:endParaRPr>
          </a:p>
          <a:p>
            <a:r>
              <a:rPr lang="ja-JP" altLang="en-US" sz="1600" dirty="0">
                <a:solidFill>
                  <a:prstClr val="black"/>
                </a:solidFill>
              </a:rPr>
              <a:t>　</a:t>
            </a:r>
            <a:r>
              <a:rPr lang="ja-JP" altLang="ja-JP" sz="1600" dirty="0">
                <a:solidFill>
                  <a:prstClr val="black"/>
                </a:solidFill>
              </a:rPr>
              <a:t>障害者等に対する就労支援を推進するにあたっては、時間、空間の制約を乗り越えて、障害者の意欲や能力に応じた仕事を提供するなど、障害者等が希望や能力、適性を十分に活かし、障害の特性等に応じて活躍できることが普通の社会、障害者と共に働くことが当たり前の社会を目指していく必要がある。</a:t>
            </a:r>
          </a:p>
          <a:p>
            <a:r>
              <a:rPr lang="ja-JP" altLang="en-US" sz="1600" dirty="0">
                <a:solidFill>
                  <a:prstClr val="black"/>
                </a:solidFill>
              </a:rPr>
              <a:t>　</a:t>
            </a:r>
            <a:r>
              <a:rPr lang="ja-JP" altLang="ja-JP" sz="1600" dirty="0">
                <a:solidFill>
                  <a:prstClr val="black"/>
                </a:solidFill>
              </a:rPr>
              <a:t>近年、障害者の雇用環境は改善してきているが、依然として雇用義務のある企業の約３割が障害者雇用ゼロとなっているほか、経営トップを含む社内理解や作業内容の改善等にも課題が残されている。また、就労に向けた関係行政機関等の更なる連携も求められている状況にある。</a:t>
            </a:r>
          </a:p>
          <a:p>
            <a:r>
              <a:rPr lang="ja-JP" altLang="en-US" sz="1600" dirty="0">
                <a:solidFill>
                  <a:prstClr val="black"/>
                </a:solidFill>
              </a:rPr>
              <a:t>　</a:t>
            </a:r>
            <a:r>
              <a:rPr lang="ja-JP" altLang="ja-JP" sz="1600" dirty="0">
                <a:solidFill>
                  <a:prstClr val="black"/>
                </a:solidFill>
              </a:rPr>
              <a:t>このため、</a:t>
            </a:r>
            <a:r>
              <a:rPr lang="en-US" altLang="ja-JP" sz="1600" dirty="0">
                <a:solidFill>
                  <a:prstClr val="black"/>
                </a:solidFill>
              </a:rPr>
              <a:t>2018</a:t>
            </a:r>
            <a:r>
              <a:rPr lang="ja-JP" altLang="ja-JP" sz="1600" dirty="0">
                <a:solidFill>
                  <a:prstClr val="black"/>
                </a:solidFill>
              </a:rPr>
              <a:t>年４月より法定雇用率を引き上げるとともに、障害者雇用ゼロ企業が障害者の受入れを進めるため、実習での受入れ支援や、障害者雇用に関するノウハウを付与する研修の受講を進めるほか、障害者雇用に知見のある企業</a:t>
            </a:r>
            <a:r>
              <a:rPr lang="en-US" altLang="ja-JP" sz="1600" dirty="0">
                <a:solidFill>
                  <a:prstClr val="black"/>
                </a:solidFill>
              </a:rPr>
              <a:t>OB</a:t>
            </a:r>
            <a:r>
              <a:rPr lang="ja-JP" altLang="ja-JP" sz="1600" dirty="0">
                <a:solidFill>
                  <a:prstClr val="black"/>
                </a:solidFill>
              </a:rPr>
              <a:t>等の紹介・派遣を行う。</a:t>
            </a:r>
          </a:p>
          <a:p>
            <a:r>
              <a:rPr lang="ja-JP" altLang="en-US" sz="1600" dirty="0">
                <a:solidFill>
                  <a:prstClr val="black"/>
                </a:solidFill>
              </a:rPr>
              <a:t>　</a:t>
            </a:r>
            <a:r>
              <a:rPr lang="ja-JP" altLang="ja-JP" sz="1600" dirty="0">
                <a:solidFill>
                  <a:prstClr val="black"/>
                </a:solidFill>
              </a:rPr>
              <a:t>また、発達障害やその可能性のある方も含め、障害の特性に応じて一貫した修学・就労支援を行えるよう、教育委員会・大学、福祉・保健・医療・労働等関係行政機関と企業が連携する体制を構築する。</a:t>
            </a:r>
            <a:endParaRPr lang="en-US" altLang="ja-JP" sz="1600" dirty="0">
              <a:solidFill>
                <a:prstClr val="black"/>
              </a:solidFill>
            </a:endParaRPr>
          </a:p>
          <a:p>
            <a:r>
              <a:rPr lang="ja-JP" altLang="en-US" sz="1600" dirty="0">
                <a:solidFill>
                  <a:prstClr val="black"/>
                </a:solidFill>
              </a:rPr>
              <a:t>　</a:t>
            </a:r>
            <a:r>
              <a:rPr lang="ja-JP" altLang="ja-JP" sz="1600" dirty="0">
                <a:solidFill>
                  <a:prstClr val="black"/>
                </a:solidFill>
              </a:rPr>
              <a:t>さらに、障害者の在宅就業等を促進するため、在宅就業障害者に仕事を発注した企業に特例調整金等を支給する制度の活用促進を図るとともに、</a:t>
            </a:r>
            <a:r>
              <a:rPr lang="en-US" altLang="ja-JP" sz="1600" dirty="0">
                <a:solidFill>
                  <a:prstClr val="black"/>
                </a:solidFill>
              </a:rPr>
              <a:t>ICT</a:t>
            </a:r>
            <a:r>
              <a:rPr lang="ja-JP" altLang="ja-JP" sz="1600" dirty="0">
                <a:solidFill>
                  <a:prstClr val="black"/>
                </a:solidFill>
              </a:rPr>
              <a:t>の活用を進め、仲介事業のモデル構築や、優良な仲介事業の見える化を支援する。</a:t>
            </a:r>
          </a:p>
          <a:p>
            <a:r>
              <a:rPr lang="ja-JP" altLang="en-US" sz="1600" dirty="0">
                <a:solidFill>
                  <a:prstClr val="black"/>
                </a:solidFill>
              </a:rPr>
              <a:t>　</a:t>
            </a:r>
            <a:r>
              <a:rPr lang="ja-JP" altLang="ja-JP" sz="1600" dirty="0">
                <a:solidFill>
                  <a:prstClr val="black"/>
                </a:solidFill>
              </a:rPr>
              <a:t>加えて、障害者の職業生活の改善を図るための最新技術を活用した補装具の普及を図るとともに、農業に取り組む障害者就労施設に対する６次産業化支援など、農福連携による障害者の就労支援について、全都道府県での実施を目指す。</a:t>
            </a:r>
            <a:endParaRPr lang="en-US" altLang="ja-JP" sz="1600" dirty="0">
              <a:solidFill>
                <a:prstClr val="black"/>
              </a:solidFill>
            </a:endParaRPr>
          </a:p>
          <a:p>
            <a:r>
              <a:rPr lang="ja-JP" altLang="en-US" sz="1600" dirty="0">
                <a:solidFill>
                  <a:prstClr val="black"/>
                </a:solidFill>
              </a:rPr>
              <a:t>　</a:t>
            </a:r>
            <a:r>
              <a:rPr lang="ja-JP" altLang="ja-JP" sz="1600" dirty="0">
                <a:solidFill>
                  <a:prstClr val="black"/>
                </a:solidFill>
              </a:rPr>
              <a:t>今後、多様な障害特性に対応した障害者雇用の促進、職場定着支援を進めるため、有識者による会議の場を設置し、障害者雇用に係る制度の在り方について幅広く検討を行う。</a:t>
            </a:r>
          </a:p>
        </p:txBody>
      </p:sp>
      <p:sp>
        <p:nvSpPr>
          <p:cNvPr id="5" name="正方形/長方形 4"/>
          <p:cNvSpPr/>
          <p:nvPr/>
        </p:nvSpPr>
        <p:spPr>
          <a:xfrm>
            <a:off x="-15550" y="-27353"/>
            <a:ext cx="9921551" cy="5715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defTabSz="914287" fontAlgn="auto">
              <a:spcBef>
                <a:spcPts val="0"/>
              </a:spcBef>
              <a:spcAft>
                <a:spcPts val="0"/>
              </a:spcAft>
            </a:pPr>
            <a:endParaRPr lang="ja-JP" altLang="en-US" sz="3200" dirty="0">
              <a:solidFill>
                <a:prstClr val="black"/>
              </a:solidFill>
              <a:latin typeface="ＭＳ Ｐゴシック"/>
            </a:endParaRPr>
          </a:p>
        </p:txBody>
      </p:sp>
      <p:sp>
        <p:nvSpPr>
          <p:cNvPr id="6" name="テキスト ボックス 5"/>
          <p:cNvSpPr txBox="1"/>
          <p:nvPr/>
        </p:nvSpPr>
        <p:spPr>
          <a:xfrm>
            <a:off x="0" y="0"/>
            <a:ext cx="9906000" cy="523220"/>
          </a:xfrm>
          <a:prstGeom prst="rect">
            <a:avLst/>
          </a:prstGeom>
          <a:noFill/>
        </p:spPr>
        <p:txBody>
          <a:bodyPr wrap="square" rtlCol="0">
            <a:spAutoFit/>
          </a:bodyPr>
          <a:lstStyle/>
          <a:p>
            <a:pPr algn="ctr"/>
            <a:r>
              <a:rPr lang="ja-JP" altLang="en-US" sz="2800" dirty="0">
                <a:solidFill>
                  <a:srgbClr val="000000"/>
                </a:solidFill>
                <a:latin typeface="Calibri"/>
                <a:ea typeface="ＭＳ Ｐゴシック"/>
              </a:rPr>
              <a:t>働き方改革実行計画（抄）</a:t>
            </a:r>
          </a:p>
        </p:txBody>
      </p:sp>
      <p:sp>
        <p:nvSpPr>
          <p:cNvPr id="8"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22</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 name="正方形/長方形 8"/>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35346767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p:cNvSpPr txBox="1"/>
          <p:nvPr/>
        </p:nvSpPr>
        <p:spPr>
          <a:xfrm>
            <a:off x="63202" y="608236"/>
            <a:ext cx="2370784" cy="3452584"/>
          </a:xfrm>
          <a:prstGeom prst="rect">
            <a:avLst/>
          </a:prstGeom>
          <a:noFill/>
          <a:ln w="28575">
            <a:solidFill>
              <a:schemeClr val="tx1"/>
            </a:solidFill>
          </a:ln>
        </p:spPr>
        <p:txBody>
          <a:bodyPr wrap="square" rtlCol="0" anchor="t">
            <a:noAutofit/>
          </a:bodyPr>
          <a:lstStyle/>
          <a:p>
            <a:pPr defTabSz="844068" fontAlgn="auto">
              <a:spcBef>
                <a:spcPts val="0"/>
              </a:spcBef>
              <a:spcAft>
                <a:spcPts val="286"/>
              </a:spcAft>
            </a:pPr>
            <a:r>
              <a:rPr lang="en-US" altLang="ja-JP" sz="1050" dirty="0">
                <a:solidFill>
                  <a:prstClr val="black"/>
                </a:solidFill>
                <a:latin typeface="ＤＦ特太ゴシック体" panose="020B0509000000000000" pitchFamily="49" charset="-128"/>
                <a:ea typeface="ＤＦ特太ゴシック体" panose="020B0509000000000000" pitchFamily="49" charset="-128"/>
              </a:rPr>
              <a:t>【</a:t>
            </a:r>
            <a:r>
              <a:rPr lang="ja-JP" altLang="en-US" sz="1050" dirty="0">
                <a:solidFill>
                  <a:prstClr val="black"/>
                </a:solidFill>
                <a:latin typeface="ＤＦ特太ゴシック体" panose="020B0509000000000000" pitchFamily="49" charset="-128"/>
                <a:ea typeface="ＤＦ特太ゴシック体" panose="020B0509000000000000" pitchFamily="49" charset="-128"/>
              </a:rPr>
              <a:t>働く人の視点に立った課題</a:t>
            </a:r>
            <a:r>
              <a:rPr lang="en-US" altLang="ja-JP" sz="1050" dirty="0">
                <a:solidFill>
                  <a:prstClr val="black"/>
                </a:solidFill>
                <a:latin typeface="ＤＦ特太ゴシック体" panose="020B0509000000000000" pitchFamily="49" charset="-128"/>
                <a:ea typeface="ＤＦ特太ゴシック体" panose="020B0509000000000000" pitchFamily="49" charset="-128"/>
              </a:rPr>
              <a:t>】</a:t>
            </a:r>
          </a:p>
          <a:p>
            <a:pPr defTabSz="844068" fontAlgn="auto">
              <a:spcBef>
                <a:spcPts val="0"/>
              </a:spcBef>
              <a:spcAft>
                <a:spcPts val="286"/>
              </a:spcAft>
            </a:pPr>
            <a:r>
              <a:rPr lang="ja-JP" altLang="en-US" sz="900" dirty="0">
                <a:solidFill>
                  <a:prstClr val="black"/>
                </a:solidFill>
                <a:latin typeface="ＤＦ特太ゴシック体" panose="020B0509000000000000" pitchFamily="49" charset="-128"/>
                <a:ea typeface="ＤＦ特太ゴシック体" panose="020B0509000000000000" pitchFamily="49" charset="-128"/>
              </a:rPr>
              <a:t>雇用環境は改善してきているが、依然として雇用義務がある企業（</a:t>
            </a:r>
            <a:r>
              <a:rPr lang="en-US" altLang="ja-JP" sz="900" dirty="0">
                <a:solidFill>
                  <a:prstClr val="black"/>
                </a:solidFill>
                <a:latin typeface="ＤＦ特太ゴシック体" panose="020B0509000000000000" pitchFamily="49" charset="-128"/>
                <a:ea typeface="ＤＦ特太ゴシック体" panose="020B0509000000000000" pitchFamily="49" charset="-128"/>
              </a:rPr>
              <a:t>50</a:t>
            </a:r>
            <a:r>
              <a:rPr lang="ja-JP" altLang="en-US" sz="900" dirty="0">
                <a:solidFill>
                  <a:prstClr val="black"/>
                </a:solidFill>
                <a:latin typeface="ＤＦ特太ゴシック体" panose="020B0509000000000000" pitchFamily="49" charset="-128"/>
                <a:ea typeface="ＤＦ特太ゴシック体" panose="020B0509000000000000" pitchFamily="49" charset="-128"/>
              </a:rPr>
              <a:t>人以上）の約３割が障害者を全く雇用していない。</a:t>
            </a:r>
            <a:endParaRPr lang="en-US" altLang="ja-JP" sz="9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lnSpc>
                <a:spcPts val="700"/>
              </a:lnSpc>
              <a:spcBef>
                <a:spcPts val="0"/>
              </a:spcBef>
              <a:spcAft>
                <a:spcPts val="286"/>
              </a:spcAft>
            </a:pPr>
            <a:endParaRPr lang="ja-JP" altLang="en-US" sz="9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286"/>
              </a:spcAft>
            </a:pPr>
            <a:r>
              <a:rPr lang="ja-JP" altLang="en-US" sz="900" dirty="0">
                <a:solidFill>
                  <a:prstClr val="black"/>
                </a:solidFill>
                <a:latin typeface="ＤＦ特太ゴシック体" panose="020B0509000000000000" pitchFamily="49" charset="-128"/>
                <a:ea typeface="ＤＦ特太ゴシック体" panose="020B0509000000000000" pitchFamily="49" charset="-128"/>
              </a:rPr>
              <a:t>経営トップを含む社内理解の促進、作業内容・手順の改善等の課題を克服する必要。</a:t>
            </a:r>
            <a:endParaRPr lang="en-US" altLang="ja-JP" sz="9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lnSpc>
                <a:spcPts val="700"/>
              </a:lnSpc>
              <a:spcBef>
                <a:spcPts val="0"/>
              </a:spcBef>
              <a:spcAft>
                <a:spcPts val="286"/>
              </a:spcAft>
            </a:pPr>
            <a:endParaRPr lang="ja-JP" altLang="en-US" sz="9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286"/>
              </a:spcAft>
            </a:pPr>
            <a:r>
              <a:rPr lang="ja-JP" altLang="en-US" sz="900" dirty="0">
                <a:solidFill>
                  <a:prstClr val="black"/>
                </a:solidFill>
                <a:latin typeface="ＤＦ特太ゴシック体" panose="020B0509000000000000" pitchFamily="49" charset="-128"/>
                <a:ea typeface="ＤＦ特太ゴシック体" panose="020B0509000000000000" pitchFamily="49" charset="-128"/>
              </a:rPr>
              <a:t>就労に向けた関係行政機関等の更なる連携が必要。</a:t>
            </a:r>
            <a:endParaRPr lang="en-US" altLang="ja-JP" sz="9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lnSpc>
                <a:spcPts val="700"/>
              </a:lnSpc>
              <a:spcBef>
                <a:spcPts val="0"/>
              </a:spcBef>
              <a:spcAft>
                <a:spcPts val="286"/>
              </a:spcAft>
            </a:pPr>
            <a:endParaRPr lang="en-US" altLang="ja-JP" sz="9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286"/>
              </a:spcAft>
            </a:pPr>
            <a:r>
              <a:rPr lang="ja-JP" altLang="en-US" sz="900" dirty="0">
                <a:solidFill>
                  <a:prstClr val="black"/>
                </a:solidFill>
                <a:latin typeface="ＤＦ特太ゴシック体" panose="020B0509000000000000" pitchFamily="49" charset="-128"/>
                <a:ea typeface="ＤＦ特太ゴシック体" panose="020B0509000000000000" pitchFamily="49" charset="-128"/>
              </a:rPr>
              <a:t>福祉事業所から一般就労への移行率が</a:t>
            </a:r>
            <a:r>
              <a:rPr lang="en-US" altLang="ja-JP" sz="900" dirty="0">
                <a:solidFill>
                  <a:prstClr val="black"/>
                </a:solidFill>
                <a:latin typeface="ＤＦ特太ゴシック体" panose="020B0509000000000000" pitchFamily="49" charset="-128"/>
                <a:ea typeface="ＤＦ特太ゴシック体" panose="020B0509000000000000" pitchFamily="49" charset="-128"/>
              </a:rPr>
              <a:t>20</a:t>
            </a:r>
            <a:r>
              <a:rPr lang="ja-JP" altLang="en-US" sz="900" dirty="0">
                <a:solidFill>
                  <a:prstClr val="black"/>
                </a:solidFill>
                <a:latin typeface="ＤＦ特太ゴシック体" panose="020B0509000000000000" pitchFamily="49" charset="-128"/>
                <a:ea typeface="ＤＦ特太ゴシック体" panose="020B0509000000000000" pitchFamily="49" charset="-128"/>
              </a:rPr>
              <a:t>％以上の就労移行支援事業所が増加しているが、移行率が０％の事業所が３割強存在し、二極化している。</a:t>
            </a:r>
            <a:endParaRPr lang="en-US" altLang="ja-JP" sz="9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lnSpc>
                <a:spcPts val="700"/>
              </a:lnSpc>
              <a:spcBef>
                <a:spcPts val="0"/>
              </a:spcBef>
              <a:spcAft>
                <a:spcPts val="286"/>
              </a:spcAft>
            </a:pPr>
            <a:endParaRPr lang="en-US" altLang="ja-JP" sz="9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286"/>
              </a:spcAft>
            </a:pPr>
            <a:r>
              <a:rPr lang="ja-JP" altLang="en-US" sz="900" dirty="0">
                <a:solidFill>
                  <a:prstClr val="black"/>
                </a:solidFill>
                <a:latin typeface="ＤＦ特太ゴシック体" panose="020B0509000000000000" pitchFamily="49" charset="-128"/>
                <a:ea typeface="ＤＦ特太ゴシック体" panose="020B0509000000000000" pitchFamily="49" charset="-128"/>
              </a:rPr>
              <a:t>福祉事業所における利用者の賃金・工賃は十分な水準にない。</a:t>
            </a:r>
          </a:p>
          <a:p>
            <a:pPr defTabSz="844068" fontAlgn="auto">
              <a:spcBef>
                <a:spcPts val="0"/>
              </a:spcBef>
              <a:spcAft>
                <a:spcPts val="286"/>
              </a:spcAft>
            </a:pPr>
            <a:r>
              <a:rPr lang="ja-JP" altLang="en-US" sz="600" dirty="0">
                <a:solidFill>
                  <a:prstClr val="black"/>
                </a:solidFill>
                <a:latin typeface="ＤＦ特太ゴシック体" panose="020B0509000000000000" pitchFamily="49" charset="-128"/>
                <a:ea typeface="ＤＦ特太ゴシック体" panose="020B0509000000000000" pitchFamily="49" charset="-128"/>
              </a:rPr>
              <a:t>・就労継続支援</a:t>
            </a:r>
            <a:r>
              <a:rPr lang="en-US" altLang="ja-JP" sz="600" dirty="0">
                <a:solidFill>
                  <a:prstClr val="black"/>
                </a:solidFill>
                <a:latin typeface="ＤＦ特太ゴシック体" panose="020B0509000000000000" pitchFamily="49" charset="-128"/>
                <a:ea typeface="ＤＦ特太ゴシック体" panose="020B0509000000000000" pitchFamily="49" charset="-128"/>
              </a:rPr>
              <a:t>A</a:t>
            </a:r>
            <a:r>
              <a:rPr lang="ja-JP" altLang="en-US" sz="600" dirty="0">
                <a:solidFill>
                  <a:prstClr val="black"/>
                </a:solidFill>
                <a:latin typeface="ＤＦ特太ゴシック体" panose="020B0509000000000000" pitchFamily="49" charset="-128"/>
                <a:ea typeface="ＤＦ特太ゴシック体" panose="020B0509000000000000" pitchFamily="49" charset="-128"/>
              </a:rPr>
              <a:t>型事業所の平均賃金</a:t>
            </a:r>
            <a:r>
              <a:rPr lang="en-US" altLang="ja-JP" sz="600" dirty="0">
                <a:solidFill>
                  <a:prstClr val="black"/>
                </a:solidFill>
                <a:latin typeface="ＤＦ特太ゴシック体" panose="020B0509000000000000" pitchFamily="49" charset="-128"/>
                <a:ea typeface="ＤＦ特太ゴシック体" panose="020B0509000000000000" pitchFamily="49" charset="-128"/>
              </a:rPr>
              <a:t>6.8</a:t>
            </a:r>
            <a:r>
              <a:rPr lang="ja-JP" altLang="en-US" sz="600" dirty="0">
                <a:solidFill>
                  <a:prstClr val="black"/>
                </a:solidFill>
                <a:latin typeface="ＤＦ特太ゴシック体" panose="020B0509000000000000" pitchFamily="49" charset="-128"/>
                <a:ea typeface="ＤＦ特太ゴシック体" panose="020B0509000000000000" pitchFamily="49" charset="-128"/>
              </a:rPr>
              <a:t>万円（</a:t>
            </a:r>
            <a:r>
              <a:rPr lang="en-US" altLang="ja-JP" sz="600" dirty="0">
                <a:solidFill>
                  <a:prstClr val="black"/>
                </a:solidFill>
                <a:latin typeface="ＤＦ特太ゴシック体" panose="020B0509000000000000" pitchFamily="49" charset="-128"/>
                <a:ea typeface="ＤＦ特太ゴシック体" panose="020B0509000000000000" pitchFamily="49" charset="-128"/>
              </a:rPr>
              <a:t>2015</a:t>
            </a:r>
            <a:r>
              <a:rPr lang="ja-JP" altLang="en-US" sz="600" dirty="0">
                <a:solidFill>
                  <a:prstClr val="black"/>
                </a:solidFill>
                <a:latin typeface="ＤＦ特太ゴシック体" panose="020B0509000000000000" pitchFamily="49" charset="-128"/>
                <a:ea typeface="ＤＦ特太ゴシック体" panose="020B0509000000000000" pitchFamily="49" charset="-128"/>
              </a:rPr>
              <a:t>年度）</a:t>
            </a:r>
          </a:p>
          <a:p>
            <a:pPr defTabSz="844068" fontAlgn="auto">
              <a:spcBef>
                <a:spcPts val="0"/>
              </a:spcBef>
              <a:spcAft>
                <a:spcPts val="286"/>
              </a:spcAft>
            </a:pPr>
            <a:r>
              <a:rPr lang="ja-JP" altLang="en-US" sz="600" dirty="0">
                <a:solidFill>
                  <a:prstClr val="black"/>
                </a:solidFill>
                <a:latin typeface="ＤＦ特太ゴシック体" panose="020B0509000000000000" pitchFamily="49" charset="-128"/>
                <a:ea typeface="ＤＦ特太ゴシック体" panose="020B0509000000000000" pitchFamily="49" charset="-128"/>
              </a:rPr>
              <a:t>・就労継続支援</a:t>
            </a:r>
            <a:r>
              <a:rPr lang="en-US" altLang="ja-JP" sz="600" dirty="0">
                <a:solidFill>
                  <a:prstClr val="black"/>
                </a:solidFill>
                <a:latin typeface="ＤＦ特太ゴシック体" panose="020B0509000000000000" pitchFamily="49" charset="-128"/>
                <a:ea typeface="ＤＦ特太ゴシック体" panose="020B0509000000000000" pitchFamily="49" charset="-128"/>
              </a:rPr>
              <a:t>B</a:t>
            </a:r>
            <a:r>
              <a:rPr lang="ja-JP" altLang="en-US" sz="600" dirty="0">
                <a:solidFill>
                  <a:prstClr val="black"/>
                </a:solidFill>
                <a:latin typeface="ＤＦ特太ゴシック体" panose="020B0509000000000000" pitchFamily="49" charset="-128"/>
                <a:ea typeface="ＤＦ特太ゴシック体" panose="020B0509000000000000" pitchFamily="49" charset="-128"/>
              </a:rPr>
              <a:t>型事業所の平均工賃</a:t>
            </a:r>
            <a:r>
              <a:rPr lang="en-US" altLang="ja-JP" sz="600" dirty="0">
                <a:solidFill>
                  <a:prstClr val="black"/>
                </a:solidFill>
                <a:latin typeface="ＤＦ特太ゴシック体" panose="020B0509000000000000" pitchFamily="49" charset="-128"/>
                <a:ea typeface="ＤＦ特太ゴシック体" panose="020B0509000000000000" pitchFamily="49" charset="-128"/>
              </a:rPr>
              <a:t>1.5</a:t>
            </a:r>
            <a:r>
              <a:rPr lang="ja-JP" altLang="en-US" sz="600" dirty="0">
                <a:solidFill>
                  <a:prstClr val="black"/>
                </a:solidFill>
                <a:latin typeface="ＤＦ特太ゴシック体" panose="020B0509000000000000" pitchFamily="49" charset="-128"/>
                <a:ea typeface="ＤＦ特太ゴシック体" panose="020B0509000000000000" pitchFamily="49" charset="-128"/>
              </a:rPr>
              <a:t>万円（</a:t>
            </a:r>
            <a:r>
              <a:rPr lang="en-US" altLang="ja-JP" sz="600" dirty="0">
                <a:solidFill>
                  <a:prstClr val="black"/>
                </a:solidFill>
                <a:latin typeface="ＤＦ特太ゴシック体" panose="020B0509000000000000" pitchFamily="49" charset="-128"/>
                <a:ea typeface="ＤＦ特太ゴシック体" panose="020B0509000000000000" pitchFamily="49" charset="-128"/>
              </a:rPr>
              <a:t>2015</a:t>
            </a:r>
            <a:r>
              <a:rPr lang="ja-JP" altLang="en-US" sz="600" dirty="0">
                <a:solidFill>
                  <a:prstClr val="black"/>
                </a:solidFill>
                <a:latin typeface="ＤＦ特太ゴシック体" panose="020B0509000000000000" pitchFamily="49" charset="-128"/>
                <a:ea typeface="ＤＦ特太ゴシック体" panose="020B0509000000000000" pitchFamily="49" charset="-128"/>
              </a:rPr>
              <a:t>年度）</a:t>
            </a:r>
          </a:p>
        </p:txBody>
      </p:sp>
      <p:sp>
        <p:nvSpPr>
          <p:cNvPr id="6" name="右矢印 5"/>
          <p:cNvSpPr/>
          <p:nvPr/>
        </p:nvSpPr>
        <p:spPr>
          <a:xfrm>
            <a:off x="2468523" y="1710427"/>
            <a:ext cx="219490" cy="835142"/>
          </a:xfrm>
          <a:prstGeom prst="rightArrow">
            <a:avLst/>
          </a:prstGeom>
          <a:no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defTabSz="844068" fontAlgn="auto">
              <a:spcBef>
                <a:spcPts val="0"/>
              </a:spcBef>
              <a:spcAft>
                <a:spcPts val="0"/>
              </a:spcAft>
            </a:pPr>
            <a:endParaRPr lang="ja-JP" altLang="en-US" sz="1661">
              <a:solidFill>
                <a:prstClr val="black"/>
              </a:solidFill>
            </a:endParaRPr>
          </a:p>
        </p:txBody>
      </p:sp>
      <p:sp>
        <p:nvSpPr>
          <p:cNvPr id="25" name="テキスト ボックス 24"/>
          <p:cNvSpPr txBox="1"/>
          <p:nvPr/>
        </p:nvSpPr>
        <p:spPr>
          <a:xfrm>
            <a:off x="2722553" y="602540"/>
            <a:ext cx="7043594" cy="3458280"/>
          </a:xfrm>
          <a:prstGeom prst="rect">
            <a:avLst/>
          </a:prstGeom>
          <a:ln w="28575">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wrap="square" rtlCol="0" anchor="t">
            <a:noAutofit/>
          </a:bodyPr>
          <a:lstStyle/>
          <a:p>
            <a:pPr defTabSz="844068" fontAlgn="auto">
              <a:spcBef>
                <a:spcPts val="0"/>
              </a:spcBef>
              <a:spcAft>
                <a:spcPts val="0"/>
              </a:spcAft>
            </a:pPr>
            <a:r>
              <a:rPr lang="en-US" altLang="ja-JP" sz="820" dirty="0">
                <a:solidFill>
                  <a:prstClr val="black"/>
                </a:solidFill>
                <a:latin typeface="ＤＦ特太ゴシック体" panose="020B0509000000000000" pitchFamily="49" charset="-128"/>
                <a:ea typeface="ＤＦ特太ゴシック体" panose="020B0509000000000000" pitchFamily="49" charset="-128"/>
              </a:rPr>
              <a:t>【</a:t>
            </a:r>
            <a:r>
              <a:rPr lang="ja-JP" altLang="en-US" sz="820" dirty="0">
                <a:solidFill>
                  <a:prstClr val="black"/>
                </a:solidFill>
                <a:latin typeface="ＤＦ特太ゴシック体" panose="020B0509000000000000" pitchFamily="49" charset="-128"/>
                <a:ea typeface="ＤＦ特太ゴシック体" panose="020B0509000000000000" pitchFamily="49" charset="-128"/>
              </a:rPr>
              <a:t>今後の対応の方向性</a:t>
            </a:r>
            <a:r>
              <a:rPr lang="en-US" altLang="ja-JP" sz="820" dirty="0">
                <a:solidFill>
                  <a:prstClr val="black"/>
                </a:solidFill>
                <a:latin typeface="ＤＦ特太ゴシック体" panose="020B0509000000000000" pitchFamily="49" charset="-128"/>
                <a:ea typeface="ＤＦ特太ゴシック体" panose="020B0509000000000000" pitchFamily="49" charset="-128"/>
              </a:rPr>
              <a:t>】</a:t>
            </a:r>
          </a:p>
          <a:p>
            <a:pPr defTabSz="844068" fontAlgn="auto">
              <a:spcBef>
                <a:spcPts val="0"/>
              </a:spcBef>
              <a:spcAft>
                <a:spcPts val="0"/>
              </a:spcAft>
            </a:pPr>
            <a:r>
              <a:rPr lang="ja-JP" altLang="en-US" sz="820" dirty="0">
                <a:solidFill>
                  <a:prstClr val="black"/>
                </a:solidFill>
                <a:latin typeface="ＤＦ特太ゴシック体" panose="020B0509000000000000" pitchFamily="49" charset="-128"/>
                <a:ea typeface="ＤＦ特太ゴシック体" panose="020B0509000000000000" pitchFamily="49" charset="-128"/>
              </a:rPr>
              <a:t>障害者等が希望や能力、適性を十分に活かし、障害の特性等に応じて最大限活躍できることが普通になる社会を目指す。このため、長期的寄り添い型支援の重点化等により、障害者雇用ゼロ企業を減らしていくとともに、福祉就労の場を障害者がやりがいをより感じられる環境に変えていく。また、特別な支援を必要とする子供について、初等中等・高等教育機関と福祉・保健・医療・労働等の関係行政機関が連携して、就学前から卒業後にわたる切れ目ない支援体制を整備する。</a:t>
            </a:r>
            <a:endParaRPr lang="en-US" altLang="ja-JP" sz="82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0"/>
              </a:spcAft>
            </a:pPr>
            <a:endParaRPr lang="en-US" altLang="ja-JP" sz="82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0"/>
              </a:spcAft>
            </a:pPr>
            <a:r>
              <a:rPr lang="en-US" altLang="ja-JP" sz="820" dirty="0">
                <a:solidFill>
                  <a:prstClr val="black"/>
                </a:solidFill>
                <a:latin typeface="ＤＦ特太ゴシック体" panose="020B0509000000000000" pitchFamily="49" charset="-128"/>
                <a:ea typeface="ＤＦ特太ゴシック体" panose="020B0509000000000000" pitchFamily="49" charset="-128"/>
              </a:rPr>
              <a:t>【</a:t>
            </a:r>
            <a:r>
              <a:rPr lang="ja-JP" altLang="en-US" sz="820" dirty="0">
                <a:solidFill>
                  <a:prstClr val="black"/>
                </a:solidFill>
                <a:latin typeface="ＤＦ特太ゴシック体" panose="020B0509000000000000" pitchFamily="49" charset="-128"/>
                <a:ea typeface="ＤＦ特太ゴシック体" panose="020B0509000000000000" pitchFamily="49" charset="-128"/>
              </a:rPr>
              <a:t>具体的な施策</a:t>
            </a:r>
            <a:r>
              <a:rPr lang="en-US" altLang="ja-JP" sz="820" dirty="0">
                <a:solidFill>
                  <a:prstClr val="black"/>
                </a:solidFill>
                <a:latin typeface="ＤＦ特太ゴシック体" panose="020B0509000000000000" pitchFamily="49" charset="-128"/>
                <a:ea typeface="ＤＦ特太ゴシック体" panose="020B0509000000000000" pitchFamily="49" charset="-128"/>
              </a:rPr>
              <a:t>】</a:t>
            </a:r>
          </a:p>
          <a:p>
            <a:pPr defTabSz="844068" fontAlgn="auto">
              <a:spcBef>
                <a:spcPts val="0"/>
              </a:spcBef>
              <a:spcAft>
                <a:spcPts val="0"/>
              </a:spcAft>
            </a:pPr>
            <a:r>
              <a:rPr lang="ja-JP" altLang="en-US" sz="820" dirty="0">
                <a:solidFill>
                  <a:prstClr val="black"/>
                </a:solidFill>
                <a:latin typeface="ＤＦ特太ゴシック体" panose="020B0509000000000000" pitchFamily="49" charset="-128"/>
                <a:ea typeface="ＤＦ特太ゴシック体" panose="020B0509000000000000" pitchFamily="49" charset="-128"/>
              </a:rPr>
              <a:t>（長期的寄り添い型支援の重点化）</a:t>
            </a:r>
            <a:endParaRPr lang="en-US" altLang="ja-JP" sz="820" dirty="0">
              <a:solidFill>
                <a:prstClr val="black"/>
              </a:solidFill>
              <a:latin typeface="ＤＦ特太ゴシック体" panose="020B0509000000000000" pitchFamily="49" charset="-128"/>
              <a:ea typeface="ＤＦ特太ゴシック体" panose="020B0509000000000000" pitchFamily="49" charset="-128"/>
            </a:endParaRPr>
          </a:p>
          <a:p>
            <a:pPr marL="177799" indent="-92075" defTabSz="844068" fontAlgn="auto">
              <a:spcBef>
                <a:spcPts val="0"/>
              </a:spcBef>
              <a:spcAft>
                <a:spcPts val="0"/>
              </a:spcAft>
              <a:buFont typeface="Arial" panose="020B0604020202020204" pitchFamily="34" charset="0"/>
              <a:buChar char="•"/>
            </a:pPr>
            <a:r>
              <a:rPr lang="ja-JP" altLang="en-US" sz="820" dirty="0">
                <a:solidFill>
                  <a:prstClr val="black"/>
                </a:solidFill>
                <a:latin typeface="ＤＦ特太ゴシック体" panose="020B0509000000000000" pitchFamily="49" charset="-128"/>
                <a:ea typeface="ＤＦ特太ゴシック体" panose="020B0509000000000000" pitchFamily="49" charset="-128"/>
              </a:rPr>
              <a:t>障害者雇用ゼロ企業が障害者の受入れを進めるため、実習での受入れ支援や、障害者雇用に関するノウハウを付与する研修の受講などを進める。また、障害者雇用に知見のある企業</a:t>
            </a:r>
            <a:r>
              <a:rPr lang="en-US" altLang="ja-JP" sz="820" dirty="0">
                <a:solidFill>
                  <a:prstClr val="black"/>
                </a:solidFill>
                <a:latin typeface="ＤＦ特太ゴシック体" panose="020B0509000000000000" pitchFamily="49" charset="-128"/>
                <a:ea typeface="ＤＦ特太ゴシック体" panose="020B0509000000000000" pitchFamily="49" charset="-128"/>
              </a:rPr>
              <a:t>OB</a:t>
            </a:r>
            <a:r>
              <a:rPr lang="ja-JP" altLang="en-US" sz="820" dirty="0">
                <a:solidFill>
                  <a:prstClr val="black"/>
                </a:solidFill>
                <a:latin typeface="ＤＦ特太ゴシック体" panose="020B0509000000000000" pitchFamily="49" charset="-128"/>
                <a:ea typeface="ＤＦ特太ゴシック体" panose="020B0509000000000000" pitchFamily="49" charset="-128"/>
              </a:rPr>
              <a:t>等の紹介・派遣を行う。</a:t>
            </a:r>
            <a:endParaRPr lang="en-US" altLang="ja-JP" sz="82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0"/>
              </a:spcAft>
            </a:pPr>
            <a:endParaRPr lang="en-US" altLang="ja-JP" sz="82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0"/>
              </a:spcAft>
            </a:pPr>
            <a:r>
              <a:rPr lang="ja-JP" altLang="en-US" sz="820" dirty="0">
                <a:solidFill>
                  <a:prstClr val="black"/>
                </a:solidFill>
                <a:latin typeface="ＤＦ特太ゴシック体" panose="020B0509000000000000" pitchFamily="49" charset="-128"/>
                <a:ea typeface="ＤＦ特太ゴシック体" panose="020B0509000000000000" pitchFamily="49" charset="-128"/>
              </a:rPr>
              <a:t>（障害者の一般就労に向けた在学中からの一貫した支援）</a:t>
            </a:r>
            <a:endParaRPr lang="en-US" altLang="ja-JP" sz="820" dirty="0">
              <a:solidFill>
                <a:prstClr val="black"/>
              </a:solidFill>
              <a:latin typeface="ＤＦ特太ゴシック体" panose="020B0509000000000000" pitchFamily="49" charset="-128"/>
              <a:ea typeface="ＤＦ特太ゴシック体" panose="020B0509000000000000" pitchFamily="49" charset="-128"/>
            </a:endParaRPr>
          </a:p>
          <a:p>
            <a:pPr marL="177799" indent="-92075" defTabSz="872690" fontAlgn="auto">
              <a:spcBef>
                <a:spcPts val="0"/>
              </a:spcBef>
              <a:spcAft>
                <a:spcPts val="0"/>
              </a:spcAft>
              <a:buFont typeface="Arial" panose="020B0604020202020204" pitchFamily="34" charset="0"/>
              <a:buChar char="•"/>
            </a:pPr>
            <a:r>
              <a:rPr lang="ja-JP" altLang="en-US" sz="800" spc="-40" dirty="0">
                <a:solidFill>
                  <a:prstClr val="black"/>
                </a:solidFill>
                <a:latin typeface="ＤＦ特太ゴシック体" panose="020B0509000000000000" pitchFamily="49" charset="-128"/>
                <a:ea typeface="ＤＦ特太ゴシック体" panose="020B0509000000000000" pitchFamily="49" charset="-128"/>
              </a:rPr>
              <a:t>発達障害やその可能性のある方も含め、</a:t>
            </a:r>
            <a:r>
              <a:rPr lang="ja-JP" altLang="en-US" sz="820" spc="-40" dirty="0">
                <a:solidFill>
                  <a:prstClr val="black"/>
                </a:solidFill>
                <a:latin typeface="ＤＦ特太ゴシック体" panose="020B0509000000000000" pitchFamily="49" charset="-128"/>
                <a:ea typeface="ＤＦ特太ゴシック体" panose="020B0509000000000000" pitchFamily="49" charset="-128"/>
              </a:rPr>
              <a:t>障害の特性に応じて就労に向けて、在学中から希望・能力に応じた一貫した修学・就労の支援を行うよう、各教育段階において、教育委員会や大学と福祉、保健、医療、労働等関係行政機関、企業が連携した切れ目のない支援体制を整備し、企業とも連携したネットワークを構築する。</a:t>
            </a:r>
            <a:endParaRPr lang="en-US" altLang="ja-JP" sz="820" spc="-40" dirty="0">
              <a:solidFill>
                <a:prstClr val="black"/>
              </a:solidFill>
              <a:latin typeface="ＤＦ特太ゴシック体" panose="020B0509000000000000" pitchFamily="49" charset="-128"/>
              <a:ea typeface="ＤＦ特太ゴシック体" panose="020B0509000000000000" pitchFamily="49" charset="-128"/>
            </a:endParaRPr>
          </a:p>
          <a:p>
            <a:pPr defTabSz="872690" fontAlgn="auto">
              <a:spcBef>
                <a:spcPts val="0"/>
              </a:spcBef>
              <a:spcAft>
                <a:spcPts val="0"/>
              </a:spcAft>
            </a:pPr>
            <a:endParaRPr lang="en-US" altLang="ja-JP" sz="820" dirty="0">
              <a:solidFill>
                <a:prstClr val="black"/>
              </a:solidFill>
              <a:latin typeface="ＤＦ特太ゴシック体" panose="020B0509000000000000" pitchFamily="49" charset="-128"/>
              <a:ea typeface="ＤＦ特太ゴシック体" panose="020B0509000000000000" pitchFamily="49" charset="-128"/>
            </a:endParaRPr>
          </a:p>
          <a:p>
            <a:pPr defTabSz="872690" fontAlgn="auto">
              <a:spcBef>
                <a:spcPts val="0"/>
              </a:spcBef>
              <a:spcAft>
                <a:spcPts val="0"/>
              </a:spcAft>
            </a:pPr>
            <a:r>
              <a:rPr lang="ja-JP" altLang="en-US" sz="820" dirty="0">
                <a:solidFill>
                  <a:prstClr val="black"/>
                </a:solidFill>
                <a:latin typeface="ＤＦ特太ゴシック体" panose="020B0509000000000000" pitchFamily="49" charset="-128"/>
                <a:ea typeface="ＤＦ特太ゴシック体" panose="020B0509000000000000" pitchFamily="49" charset="-128"/>
              </a:rPr>
              <a:t>（在宅就業支援制度の活用促進）</a:t>
            </a:r>
            <a:endParaRPr lang="en-US" altLang="ja-JP" sz="820" dirty="0">
              <a:solidFill>
                <a:prstClr val="black"/>
              </a:solidFill>
              <a:latin typeface="ＤＦ特太ゴシック体" panose="020B0509000000000000" pitchFamily="49" charset="-128"/>
              <a:ea typeface="ＤＦ特太ゴシック体" panose="020B0509000000000000" pitchFamily="49" charset="-128"/>
            </a:endParaRPr>
          </a:p>
          <a:p>
            <a:pPr marL="177799" indent="-92075" defTabSz="872690" fontAlgn="auto">
              <a:spcBef>
                <a:spcPts val="0"/>
              </a:spcBef>
              <a:spcAft>
                <a:spcPts val="0"/>
              </a:spcAft>
              <a:buFont typeface="Arial" panose="020B0604020202020204" pitchFamily="34" charset="0"/>
              <a:buChar char="•"/>
            </a:pPr>
            <a:r>
              <a:rPr lang="ja-JP" altLang="en-US" sz="820" spc="-40" dirty="0">
                <a:solidFill>
                  <a:prstClr val="black"/>
                </a:solidFill>
                <a:latin typeface="ＤＦ特太ゴシック体" panose="020B0509000000000000" pitchFamily="49" charset="-128"/>
                <a:ea typeface="ＤＦ特太ゴシック体" panose="020B0509000000000000" pitchFamily="49" charset="-128"/>
              </a:rPr>
              <a:t>障害者の在宅就業等を促進するため、在宅就業する障害者と発注企業を仲介する事業のモデル構築や、優良な仲介事業の見える化を支援するとともに、在宅就業支援制度（在宅就業障害者に仕事を発注した企業に特例調整金等を支給）の活用促進を図る。</a:t>
            </a:r>
            <a:endParaRPr lang="en-US" altLang="ja-JP" sz="820" spc="-40" dirty="0">
              <a:solidFill>
                <a:prstClr val="black"/>
              </a:solidFill>
              <a:latin typeface="ＤＦ特太ゴシック体" panose="020B0509000000000000" pitchFamily="49" charset="-128"/>
              <a:ea typeface="ＤＦ特太ゴシック体" panose="020B0509000000000000" pitchFamily="49" charset="-128"/>
            </a:endParaRPr>
          </a:p>
        </p:txBody>
      </p:sp>
      <p:graphicFrame>
        <p:nvGraphicFramePr>
          <p:cNvPr id="49" name="表 48"/>
          <p:cNvGraphicFramePr>
            <a:graphicFrameLocks noGrp="1"/>
          </p:cNvGraphicFramePr>
          <p:nvPr>
            <p:extLst>
              <p:ext uri="{D42A27DB-BD31-4B8C-83A1-F6EECF244321}">
                <p14:modId xmlns:p14="http://schemas.microsoft.com/office/powerpoint/2010/main" val="2848612141"/>
              </p:ext>
            </p:extLst>
          </p:nvPr>
        </p:nvGraphicFramePr>
        <p:xfrm>
          <a:off x="71454" y="4130043"/>
          <a:ext cx="9694689" cy="2509299"/>
        </p:xfrm>
        <a:graphic>
          <a:graphicData uri="http://schemas.openxmlformats.org/drawingml/2006/table">
            <a:tbl>
              <a:tblPr firstRow="1" bandRow="1">
                <a:tableStyleId>{5940675A-B579-460E-94D1-54222C63F5DA}</a:tableStyleId>
              </a:tblPr>
              <a:tblGrid>
                <a:gridCol w="1060150">
                  <a:extLst>
                    <a:ext uri="{9D8B030D-6E8A-4147-A177-3AD203B41FA5}">
                      <a16:colId xmlns:a16="http://schemas.microsoft.com/office/drawing/2014/main" val="20000"/>
                    </a:ext>
                  </a:extLst>
                </a:gridCol>
                <a:gridCol w="681784">
                  <a:extLst>
                    <a:ext uri="{9D8B030D-6E8A-4147-A177-3AD203B41FA5}">
                      <a16:colId xmlns:a16="http://schemas.microsoft.com/office/drawing/2014/main" val="20001"/>
                    </a:ext>
                  </a:extLst>
                </a:gridCol>
                <a:gridCol w="681784">
                  <a:extLst>
                    <a:ext uri="{9D8B030D-6E8A-4147-A177-3AD203B41FA5}">
                      <a16:colId xmlns:a16="http://schemas.microsoft.com/office/drawing/2014/main" val="20002"/>
                    </a:ext>
                  </a:extLst>
                </a:gridCol>
                <a:gridCol w="681784">
                  <a:extLst>
                    <a:ext uri="{9D8B030D-6E8A-4147-A177-3AD203B41FA5}">
                      <a16:colId xmlns:a16="http://schemas.microsoft.com/office/drawing/2014/main" val="20003"/>
                    </a:ext>
                  </a:extLst>
                </a:gridCol>
                <a:gridCol w="681784">
                  <a:extLst>
                    <a:ext uri="{9D8B030D-6E8A-4147-A177-3AD203B41FA5}">
                      <a16:colId xmlns:a16="http://schemas.microsoft.com/office/drawing/2014/main" val="20004"/>
                    </a:ext>
                  </a:extLst>
                </a:gridCol>
                <a:gridCol w="681784">
                  <a:extLst>
                    <a:ext uri="{9D8B030D-6E8A-4147-A177-3AD203B41FA5}">
                      <a16:colId xmlns:a16="http://schemas.microsoft.com/office/drawing/2014/main" val="20005"/>
                    </a:ext>
                  </a:extLst>
                </a:gridCol>
                <a:gridCol w="681784">
                  <a:extLst>
                    <a:ext uri="{9D8B030D-6E8A-4147-A177-3AD203B41FA5}">
                      <a16:colId xmlns:a16="http://schemas.microsoft.com/office/drawing/2014/main" val="20006"/>
                    </a:ext>
                  </a:extLst>
                </a:gridCol>
                <a:gridCol w="681784">
                  <a:extLst>
                    <a:ext uri="{9D8B030D-6E8A-4147-A177-3AD203B41FA5}">
                      <a16:colId xmlns:a16="http://schemas.microsoft.com/office/drawing/2014/main" val="20007"/>
                    </a:ext>
                  </a:extLst>
                </a:gridCol>
                <a:gridCol w="681784">
                  <a:extLst>
                    <a:ext uri="{9D8B030D-6E8A-4147-A177-3AD203B41FA5}">
                      <a16:colId xmlns:a16="http://schemas.microsoft.com/office/drawing/2014/main" val="20008"/>
                    </a:ext>
                  </a:extLst>
                </a:gridCol>
                <a:gridCol w="681784">
                  <a:extLst>
                    <a:ext uri="{9D8B030D-6E8A-4147-A177-3AD203B41FA5}">
                      <a16:colId xmlns:a16="http://schemas.microsoft.com/office/drawing/2014/main" val="20009"/>
                    </a:ext>
                  </a:extLst>
                </a:gridCol>
                <a:gridCol w="681784">
                  <a:extLst>
                    <a:ext uri="{9D8B030D-6E8A-4147-A177-3AD203B41FA5}">
                      <a16:colId xmlns:a16="http://schemas.microsoft.com/office/drawing/2014/main" val="20010"/>
                    </a:ext>
                  </a:extLst>
                </a:gridCol>
                <a:gridCol w="681784">
                  <a:extLst>
                    <a:ext uri="{9D8B030D-6E8A-4147-A177-3AD203B41FA5}">
                      <a16:colId xmlns:a16="http://schemas.microsoft.com/office/drawing/2014/main" val="20011"/>
                    </a:ext>
                  </a:extLst>
                </a:gridCol>
                <a:gridCol w="1134915">
                  <a:extLst>
                    <a:ext uri="{9D8B030D-6E8A-4147-A177-3AD203B41FA5}">
                      <a16:colId xmlns:a16="http://schemas.microsoft.com/office/drawing/2014/main" val="20012"/>
                    </a:ext>
                  </a:extLst>
                </a:gridCol>
              </a:tblGrid>
              <a:tr h="369514">
                <a:tc>
                  <a:txBody>
                    <a:bodyPr/>
                    <a:lstStyle/>
                    <a:p>
                      <a:pPr algn="ctr"/>
                      <a:endParaRPr kumimoji="1" lang="ja-JP" altLang="en-US" sz="1300" dirty="0">
                        <a:latin typeface="ＤＦ特太ゴシック体" panose="020B0509000000000000" pitchFamily="49" charset="-128"/>
                        <a:ea typeface="ＤＦ特太ゴシック体" panose="020B0509000000000000" pitchFamily="49" charset="-128"/>
                      </a:endParaRPr>
                    </a:p>
                  </a:txBody>
                  <a:tcPr marL="74295" marR="74295" marT="34291" marB="3429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28575" cap="flat" cmpd="sng" algn="ctr">
                      <a:solidFill>
                        <a:schemeClr val="tx1"/>
                      </a:solidFill>
                      <a:prstDash val="solid"/>
                      <a:round/>
                      <a:headEnd type="none" w="med" len="med"/>
                      <a:tailEnd type="none" w="med" len="med"/>
                    </a:lnTlToBr>
                  </a:tcPr>
                </a:tc>
                <a:tc>
                  <a:txBody>
                    <a:bodyPr/>
                    <a:lstStyle/>
                    <a:p>
                      <a:pPr algn="ctr"/>
                      <a:r>
                        <a:rPr kumimoji="1" lang="en-US" altLang="ja-JP" sz="900" dirty="0">
                          <a:latin typeface="ＤＦ特太ゴシック体" panose="020B0509000000000000" pitchFamily="49" charset="-128"/>
                          <a:ea typeface="ＤＦ特太ゴシック体" panose="020B0509000000000000" pitchFamily="49" charset="-128"/>
                        </a:rPr>
                        <a:t>2017</a:t>
                      </a:r>
                    </a:p>
                    <a:p>
                      <a:pPr algn="ctr"/>
                      <a:r>
                        <a:rPr kumimoji="1" lang="ja-JP" altLang="en-US" sz="900" dirty="0">
                          <a:latin typeface="ＤＦ特太ゴシック体" panose="020B0509000000000000" pitchFamily="49" charset="-128"/>
                          <a:ea typeface="ＤＦ特太ゴシック体" panose="020B0509000000000000" pitchFamily="49" charset="-128"/>
                        </a:rPr>
                        <a:t>年度</a:t>
                      </a:r>
                    </a:p>
                  </a:txBody>
                  <a:tcPr marL="74295" marR="74295" marT="34291" marB="34291"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en-US" altLang="ja-JP" sz="900" dirty="0">
                          <a:latin typeface="ＤＦ特太ゴシック体" panose="020B0509000000000000" pitchFamily="49" charset="-128"/>
                          <a:ea typeface="ＤＦ特太ゴシック体" panose="020B0509000000000000" pitchFamily="49" charset="-128"/>
                        </a:rPr>
                        <a:t>2018</a:t>
                      </a:r>
                    </a:p>
                    <a:p>
                      <a:pPr algn="ctr"/>
                      <a:r>
                        <a:rPr kumimoji="1" lang="ja-JP" altLang="en-US" sz="900" dirty="0">
                          <a:latin typeface="ＤＦ特太ゴシック体" panose="020B0509000000000000" pitchFamily="49" charset="-128"/>
                          <a:ea typeface="ＤＦ特太ゴシック体" panose="020B0509000000000000" pitchFamily="49" charset="-128"/>
                        </a:rPr>
                        <a:t>年度</a:t>
                      </a: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kumimoji="1" lang="en-US" altLang="ja-JP" sz="900" dirty="0">
                          <a:latin typeface="ＤＦ特太ゴシック体" panose="020B0509000000000000" pitchFamily="49" charset="-128"/>
                          <a:ea typeface="ＤＦ特太ゴシック体" panose="020B0509000000000000" pitchFamily="49" charset="-128"/>
                        </a:rPr>
                        <a:t>2019</a:t>
                      </a:r>
                    </a:p>
                    <a:p>
                      <a:pPr algn="ctr"/>
                      <a:r>
                        <a:rPr kumimoji="1" lang="ja-JP" altLang="en-US" sz="900" dirty="0">
                          <a:latin typeface="ＤＦ特太ゴシック体" panose="020B0509000000000000" pitchFamily="49" charset="-128"/>
                          <a:ea typeface="ＤＦ特太ゴシック体" panose="020B0509000000000000" pitchFamily="49" charset="-128"/>
                        </a:rPr>
                        <a:t>年度</a:t>
                      </a: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kumimoji="1" lang="en-US" altLang="ja-JP" sz="900" dirty="0">
                          <a:latin typeface="ＤＦ特太ゴシック体" panose="020B0509000000000000" pitchFamily="49" charset="-128"/>
                          <a:ea typeface="ＤＦ特太ゴシック体" panose="020B0509000000000000" pitchFamily="49" charset="-128"/>
                        </a:rPr>
                        <a:t>2020</a:t>
                      </a:r>
                    </a:p>
                    <a:p>
                      <a:pPr algn="ctr"/>
                      <a:r>
                        <a:rPr kumimoji="1" lang="ja-JP" altLang="en-US" sz="900" dirty="0">
                          <a:latin typeface="ＤＦ特太ゴシック体" panose="020B0509000000000000" pitchFamily="49" charset="-128"/>
                          <a:ea typeface="ＤＦ特太ゴシック体" panose="020B0509000000000000" pitchFamily="49" charset="-128"/>
                        </a:rPr>
                        <a:t>年度</a:t>
                      </a: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kumimoji="1" lang="en-US" altLang="ja-JP" sz="900" dirty="0">
                          <a:latin typeface="ＤＦ特太ゴシック体" panose="020B0509000000000000" pitchFamily="49" charset="-128"/>
                          <a:ea typeface="ＤＦ特太ゴシック体" panose="020B0509000000000000" pitchFamily="49" charset="-128"/>
                        </a:rPr>
                        <a:t>2021</a:t>
                      </a:r>
                    </a:p>
                    <a:p>
                      <a:pPr algn="ctr"/>
                      <a:r>
                        <a:rPr kumimoji="1" lang="ja-JP" altLang="en-US" sz="900" dirty="0">
                          <a:latin typeface="ＤＦ特太ゴシック体" panose="020B0509000000000000" pitchFamily="49" charset="-128"/>
                          <a:ea typeface="ＤＦ特太ゴシック体" panose="020B0509000000000000" pitchFamily="49" charset="-128"/>
                        </a:rPr>
                        <a:t>年度</a:t>
                      </a: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en-US" altLang="ja-JP" sz="900" dirty="0">
                          <a:latin typeface="ＤＦ特太ゴシック体" panose="020B0509000000000000" pitchFamily="49" charset="-128"/>
                          <a:ea typeface="ＤＦ特太ゴシック体" panose="020B0509000000000000" pitchFamily="49" charset="-128"/>
                        </a:rPr>
                        <a:t>2022</a:t>
                      </a:r>
                    </a:p>
                    <a:p>
                      <a:pPr algn="ctr"/>
                      <a:r>
                        <a:rPr kumimoji="1" lang="ja-JP" altLang="en-US" sz="900" dirty="0">
                          <a:latin typeface="ＤＦ特太ゴシック体" panose="020B0509000000000000" pitchFamily="49" charset="-128"/>
                          <a:ea typeface="ＤＦ特太ゴシック体" panose="020B0509000000000000" pitchFamily="49" charset="-128"/>
                        </a:rPr>
                        <a:t>年度</a:t>
                      </a: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marR="0" lvl="0" indent="0" algn="ctr" defTabSz="1181679"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ＤＦ特太ゴシック体" panose="020B0509000000000000" pitchFamily="49" charset="-128"/>
                          <a:ea typeface="ＤＦ特太ゴシック体" panose="020B0509000000000000" pitchFamily="49" charset="-128"/>
                          <a:cs typeface="+mn-cs"/>
                        </a:rPr>
                        <a:t>2023</a:t>
                      </a:r>
                    </a:p>
                    <a:p>
                      <a:pPr marL="0" marR="0" lvl="0" indent="0" algn="ctr" defTabSz="1181679"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ＤＦ特太ゴシック体" panose="020B0509000000000000" pitchFamily="49" charset="-128"/>
                          <a:ea typeface="ＤＦ特太ゴシック体" panose="020B0509000000000000" pitchFamily="49" charset="-128"/>
                          <a:cs typeface="+mn-cs"/>
                        </a:rPr>
                        <a:t>年度</a:t>
                      </a: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kumimoji="1" lang="en-US" altLang="ja-JP" sz="900" dirty="0">
                          <a:latin typeface="ＤＦ特太ゴシック体" panose="020B0509000000000000" pitchFamily="49" charset="-128"/>
                          <a:ea typeface="ＤＦ特太ゴシック体" panose="020B0509000000000000" pitchFamily="49" charset="-128"/>
                        </a:rPr>
                        <a:t>2024</a:t>
                      </a:r>
                    </a:p>
                    <a:p>
                      <a:pPr algn="ctr"/>
                      <a:r>
                        <a:rPr kumimoji="1" lang="ja-JP" altLang="en-US" sz="900" dirty="0">
                          <a:latin typeface="ＤＦ特太ゴシック体" panose="020B0509000000000000" pitchFamily="49" charset="-128"/>
                          <a:ea typeface="ＤＦ特太ゴシック体" panose="020B0509000000000000" pitchFamily="49" charset="-128"/>
                        </a:rPr>
                        <a:t>年度</a:t>
                      </a: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en-US" altLang="ja-JP" sz="900" dirty="0">
                          <a:latin typeface="ＤＦ特太ゴシック体" panose="020B0509000000000000" pitchFamily="49" charset="-128"/>
                          <a:ea typeface="ＤＦ特太ゴシック体" panose="020B0509000000000000" pitchFamily="49" charset="-128"/>
                        </a:rPr>
                        <a:t>2025</a:t>
                      </a:r>
                    </a:p>
                    <a:p>
                      <a:pPr algn="ctr"/>
                      <a:r>
                        <a:rPr kumimoji="1" lang="ja-JP" altLang="en-US" sz="900" dirty="0">
                          <a:latin typeface="ＤＦ特太ゴシック体" panose="020B0509000000000000" pitchFamily="49" charset="-128"/>
                          <a:ea typeface="ＤＦ特太ゴシック体" panose="020B0509000000000000" pitchFamily="49" charset="-128"/>
                        </a:rPr>
                        <a:t>年度</a:t>
                      </a:r>
                      <a:endParaRPr kumimoji="1" lang="ja-JP" altLang="en-US" sz="800" dirty="0">
                        <a:latin typeface="ＤＦ特太ゴシック体" panose="020B0509000000000000" pitchFamily="49" charset="-128"/>
                        <a:ea typeface="ＤＦ特太ゴシック体" panose="020B0509000000000000" pitchFamily="49" charset="-128"/>
                      </a:endParaRP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marR="0" lvl="0" indent="0" algn="ctr" defTabSz="1181679"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ＤＦ特太ゴシック体" panose="020B0509000000000000" pitchFamily="49" charset="-128"/>
                          <a:ea typeface="ＤＦ特太ゴシック体" panose="020B0509000000000000" pitchFamily="49" charset="-128"/>
                          <a:cs typeface="+mn-cs"/>
                        </a:rPr>
                        <a:t>2026</a:t>
                      </a:r>
                    </a:p>
                    <a:p>
                      <a:pPr marL="0" marR="0" lvl="0" indent="0" algn="ctr" defTabSz="1181679"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ＤＦ特太ゴシック体" panose="020B0509000000000000" pitchFamily="49" charset="-128"/>
                          <a:ea typeface="ＤＦ特太ゴシック体" panose="020B0509000000000000" pitchFamily="49" charset="-128"/>
                          <a:cs typeface="+mn-cs"/>
                        </a:rPr>
                        <a:t>年度</a:t>
                      </a: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en-US" altLang="ja-JP" sz="900" dirty="0">
                          <a:latin typeface="ＤＦ特太ゴシック体" panose="020B0509000000000000" pitchFamily="49" charset="-128"/>
                          <a:ea typeface="ＤＦ特太ゴシック体" panose="020B0509000000000000" pitchFamily="49" charset="-128"/>
                        </a:rPr>
                        <a:t>2027</a:t>
                      </a:r>
                    </a:p>
                    <a:p>
                      <a:pPr algn="ctr"/>
                      <a:r>
                        <a:rPr kumimoji="1" lang="ja-JP" altLang="en-US" sz="900" dirty="0">
                          <a:latin typeface="ＤＦ特太ゴシック体" panose="020B0509000000000000" pitchFamily="49" charset="-128"/>
                          <a:ea typeface="ＤＦ特太ゴシック体" panose="020B0509000000000000" pitchFamily="49" charset="-128"/>
                        </a:rPr>
                        <a:t>年度以降</a:t>
                      </a:r>
                    </a:p>
                  </a:txBody>
                  <a:tcPr marL="74295" marR="74295" marT="34291" marB="342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sz="1000" dirty="0">
                          <a:latin typeface="ＤＦ特太ゴシック体" panose="020B0509000000000000" pitchFamily="49" charset="-128"/>
                          <a:ea typeface="ＤＦ特太ゴシック体" panose="020B0509000000000000" pitchFamily="49" charset="-128"/>
                        </a:rPr>
                        <a:t>指標</a:t>
                      </a:r>
                      <a:endParaRPr kumimoji="1" lang="en-US" altLang="ja-JP" sz="1000" dirty="0">
                        <a:latin typeface="ＤＦ特太ゴシック体" panose="020B0509000000000000" pitchFamily="49" charset="-128"/>
                        <a:ea typeface="ＤＦ特太ゴシック体" panose="020B0509000000000000" pitchFamily="49" charset="-128"/>
                      </a:endParaRPr>
                    </a:p>
                  </a:txBody>
                  <a:tcPr marL="74295" marR="74295" marT="34291" marB="34291"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139785">
                <a:tc>
                  <a:txBody>
                    <a:bodyPr/>
                    <a:lstStyle/>
                    <a:p>
                      <a:endParaRPr kumimoji="1" lang="ja-JP" altLang="en-US" sz="1400" dirty="0"/>
                    </a:p>
                  </a:txBody>
                  <a:tcPr marL="74295" marR="74295" marT="34291" marB="34291">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kumimoji="1" lang="ja-JP" altLang="en-US" sz="1400" dirty="0"/>
                    </a:p>
                  </a:txBody>
                  <a:tcPr marL="74295" marR="74295" marT="34291" marB="34291">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dirty="0"/>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kumimoji="1" lang="ja-JP" altLang="en-US" sz="1400" dirty="0"/>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kumimoji="1" lang="ja-JP" altLang="en-US" sz="1400" dirty="0"/>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kumimoji="1" lang="ja-JP" altLang="en-US" sz="1400" dirty="0"/>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dirty="0"/>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ja-JP" altLang="en-US" sz="1400" dirty="0"/>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kumimoji="1" lang="en-US" altLang="ja-JP" sz="600" dirty="0">
                        <a:latin typeface="ＤＦ特太ゴシック体" panose="020B0509000000000000" pitchFamily="49" charset="-128"/>
                        <a:ea typeface="ＤＦ特太ゴシック体" panose="020B0509000000000000" pitchFamily="49" charset="-128"/>
                      </a:endParaRPr>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en-US" altLang="ja-JP" sz="600" dirty="0">
                        <a:latin typeface="ＤＦ特太ゴシック体" panose="020B0509000000000000" pitchFamily="49" charset="-128"/>
                        <a:ea typeface="ＤＦ特太ゴシック体" panose="020B0509000000000000" pitchFamily="49" charset="-128"/>
                      </a:endParaRPr>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en-US" altLang="ja-JP" sz="600" dirty="0">
                        <a:latin typeface="ＤＦ特太ゴシック体" panose="020B0509000000000000" pitchFamily="49" charset="-128"/>
                        <a:ea typeface="ＤＦ特太ゴシック体" panose="020B0509000000000000" pitchFamily="49" charset="-128"/>
                      </a:endParaRPr>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endParaRPr kumimoji="1" lang="en-US" altLang="ja-JP" sz="600" dirty="0">
                        <a:latin typeface="ＤＦ特太ゴシック体" panose="020B0509000000000000" pitchFamily="49" charset="-128"/>
                        <a:ea typeface="ＤＦ特太ゴシック体" panose="020B0509000000000000" pitchFamily="49" charset="-128"/>
                      </a:endParaRPr>
                    </a:p>
                  </a:txBody>
                  <a:tcPr marL="74295" marR="74295" marT="34291" marB="342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indent="0" defTabSz="1181679">
                        <a:lnSpc>
                          <a:spcPct val="100000"/>
                        </a:lnSpc>
                        <a:spcBef>
                          <a:spcPts val="0"/>
                        </a:spcBef>
                        <a:buFont typeface="Arial" panose="020B0604020202020204" pitchFamily="34" charset="0"/>
                        <a:buNone/>
                      </a:pPr>
                      <a:r>
                        <a:rPr lang="ja-JP" altLang="en-US" sz="700" dirty="0">
                          <a:solidFill>
                            <a:schemeClr val="tx1"/>
                          </a:solidFill>
                          <a:latin typeface="ＤＦ特太ゴシック体" panose="020B0509000000000000" pitchFamily="49" charset="-128"/>
                          <a:ea typeface="ＤＦ特太ゴシック体" panose="020B0509000000000000" pitchFamily="49" charset="-128"/>
                        </a:rPr>
                        <a:t>障害者雇用ゼロ企業を減らすための取組を推進する。</a:t>
                      </a:r>
                      <a:endParaRPr lang="en-US" altLang="ja-JP" sz="700" dirty="0">
                        <a:solidFill>
                          <a:schemeClr val="tx1"/>
                        </a:solidFill>
                        <a:latin typeface="ＤＦ特太ゴシック体" panose="020B0509000000000000" pitchFamily="49" charset="-128"/>
                        <a:ea typeface="ＤＦ特太ゴシック体" panose="020B0509000000000000" pitchFamily="49" charset="-128"/>
                      </a:endParaRPr>
                    </a:p>
                    <a:p>
                      <a:pPr marL="0" indent="0" defTabSz="1181679">
                        <a:lnSpc>
                          <a:spcPct val="100000"/>
                        </a:lnSpc>
                        <a:spcBef>
                          <a:spcPts val="0"/>
                        </a:spcBef>
                        <a:buFont typeface="Arial" panose="020B0604020202020204" pitchFamily="34" charset="0"/>
                        <a:buNone/>
                      </a:pPr>
                      <a:endParaRPr lang="en-US" altLang="ja-JP" sz="700" dirty="0">
                        <a:solidFill>
                          <a:schemeClr val="tx1"/>
                        </a:solidFill>
                        <a:latin typeface="ＤＦ特太ゴシック体" panose="020B0509000000000000" pitchFamily="49" charset="-128"/>
                        <a:ea typeface="ＤＦ特太ゴシック体" panose="020B0509000000000000" pitchFamily="49" charset="-128"/>
                      </a:endParaRPr>
                    </a:p>
                    <a:p>
                      <a:pPr marL="0" indent="0" defTabSz="1181679">
                        <a:lnSpc>
                          <a:spcPct val="100000"/>
                        </a:lnSpc>
                        <a:spcBef>
                          <a:spcPts val="0"/>
                        </a:spcBef>
                        <a:buFont typeface="Arial" panose="020B0604020202020204" pitchFamily="34" charset="0"/>
                        <a:buNone/>
                      </a:pPr>
                      <a:r>
                        <a:rPr lang="ja-JP" altLang="en-US" sz="700" dirty="0">
                          <a:solidFill>
                            <a:schemeClr val="tx1"/>
                          </a:solidFill>
                          <a:latin typeface="ＤＦ特太ゴシック体" panose="020B0509000000000000" pitchFamily="49" charset="-128"/>
                          <a:ea typeface="ＤＦ特太ゴシック体" panose="020B0509000000000000" pitchFamily="49" charset="-128"/>
                        </a:rPr>
                        <a:t>就労移行支援事業所等の利用を経て一般就労へ移行する者を</a:t>
                      </a:r>
                      <a:r>
                        <a:rPr lang="en-US" altLang="ja-JP" sz="700" dirty="0">
                          <a:solidFill>
                            <a:schemeClr val="tx1"/>
                          </a:solidFill>
                          <a:latin typeface="ＤＦ特太ゴシック体" panose="020B0509000000000000" pitchFamily="49" charset="-128"/>
                          <a:ea typeface="ＤＦ特太ゴシック体" panose="020B0509000000000000" pitchFamily="49" charset="-128"/>
                        </a:rPr>
                        <a:t>2020</a:t>
                      </a:r>
                      <a:r>
                        <a:rPr lang="ja-JP" altLang="en-US" sz="700" dirty="0">
                          <a:solidFill>
                            <a:schemeClr val="tx1"/>
                          </a:solidFill>
                          <a:latin typeface="ＤＦ特太ゴシック体" panose="020B0509000000000000" pitchFamily="49" charset="-128"/>
                          <a:ea typeface="ＤＦ特太ゴシック体" panose="020B0509000000000000" pitchFamily="49" charset="-128"/>
                        </a:rPr>
                        <a:t>年度までに</a:t>
                      </a:r>
                      <a:r>
                        <a:rPr lang="en-US" altLang="ja-JP" sz="700" dirty="0">
                          <a:solidFill>
                            <a:schemeClr val="tx1"/>
                          </a:solidFill>
                          <a:latin typeface="ＤＦ特太ゴシック体" panose="020B0509000000000000" pitchFamily="49" charset="-128"/>
                          <a:ea typeface="ＤＦ特太ゴシック体" panose="020B0509000000000000" pitchFamily="49" charset="-128"/>
                        </a:rPr>
                        <a:t>2016</a:t>
                      </a:r>
                      <a:r>
                        <a:rPr lang="ja-JP" altLang="en-US" sz="700" dirty="0">
                          <a:solidFill>
                            <a:schemeClr val="tx1"/>
                          </a:solidFill>
                          <a:latin typeface="ＤＦ特太ゴシック体" panose="020B0509000000000000" pitchFamily="49" charset="-128"/>
                          <a:ea typeface="ＤＦ特太ゴシック体" panose="020B0509000000000000" pitchFamily="49" charset="-128"/>
                        </a:rPr>
                        <a:t>年度実績の</a:t>
                      </a:r>
                      <a:r>
                        <a:rPr lang="en-US" altLang="ja-JP" sz="700" dirty="0">
                          <a:solidFill>
                            <a:schemeClr val="tx1"/>
                          </a:solidFill>
                          <a:latin typeface="ＤＦ特太ゴシック体" panose="020B0509000000000000" pitchFamily="49" charset="-128"/>
                          <a:ea typeface="ＤＦ特太ゴシック体" panose="020B0509000000000000" pitchFamily="49" charset="-128"/>
                        </a:rPr>
                        <a:t>1.5</a:t>
                      </a:r>
                      <a:r>
                        <a:rPr lang="ja-JP" altLang="en-US" sz="700" dirty="0">
                          <a:solidFill>
                            <a:schemeClr val="tx1"/>
                          </a:solidFill>
                          <a:latin typeface="ＤＦ特太ゴシック体" panose="020B0509000000000000" pitchFamily="49" charset="-128"/>
                          <a:ea typeface="ＤＦ特太ゴシック体" panose="020B0509000000000000" pitchFamily="49" charset="-128"/>
                        </a:rPr>
                        <a:t>倍以上とする。</a:t>
                      </a:r>
                      <a:endParaRPr lang="en-US" altLang="ja-JP" sz="700" dirty="0">
                        <a:solidFill>
                          <a:schemeClr val="tx1"/>
                        </a:solidFill>
                        <a:latin typeface="ＤＦ特太ゴシック体" panose="020B0509000000000000" pitchFamily="49" charset="-128"/>
                        <a:ea typeface="ＤＦ特太ゴシック体" panose="020B0509000000000000" pitchFamily="49" charset="-128"/>
                      </a:endParaRPr>
                    </a:p>
                  </a:txBody>
                  <a:tcPr marL="74295" marR="74295" marT="34291" marB="34291"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1" name="テキスト ボックス 50"/>
          <p:cNvSpPr txBox="1"/>
          <p:nvPr/>
        </p:nvSpPr>
        <p:spPr>
          <a:xfrm>
            <a:off x="646199" y="4168588"/>
            <a:ext cx="500466" cy="230832"/>
          </a:xfrm>
          <a:prstGeom prst="rect">
            <a:avLst/>
          </a:prstGeom>
          <a:noFill/>
        </p:spPr>
        <p:txBody>
          <a:bodyPr wrap="square" rtlCol="0">
            <a:spAutoFit/>
          </a:bodyPr>
          <a:lstStyle/>
          <a:p>
            <a:pPr algn="ctr" defTabSz="844068" fontAlgn="auto">
              <a:spcBef>
                <a:spcPts val="0"/>
              </a:spcBef>
              <a:spcAft>
                <a:spcPts val="0"/>
              </a:spcAft>
            </a:pPr>
            <a:r>
              <a:rPr lang="ja-JP" altLang="en-US" sz="900" dirty="0">
                <a:solidFill>
                  <a:prstClr val="black"/>
                </a:solidFill>
                <a:latin typeface="ＤＦ特太ゴシック体" panose="020B0509000000000000" pitchFamily="49" charset="-128"/>
                <a:ea typeface="ＤＦ特太ゴシック体" panose="020B0509000000000000" pitchFamily="49" charset="-128"/>
              </a:rPr>
              <a:t>年度</a:t>
            </a:r>
          </a:p>
        </p:txBody>
      </p:sp>
      <p:sp>
        <p:nvSpPr>
          <p:cNvPr id="52" name="テキスト ボックス 51"/>
          <p:cNvSpPr txBox="1"/>
          <p:nvPr/>
        </p:nvSpPr>
        <p:spPr>
          <a:xfrm>
            <a:off x="71453" y="4257596"/>
            <a:ext cx="500466" cy="230832"/>
          </a:xfrm>
          <a:prstGeom prst="rect">
            <a:avLst/>
          </a:prstGeom>
          <a:noFill/>
        </p:spPr>
        <p:txBody>
          <a:bodyPr wrap="square" rtlCol="0">
            <a:spAutoFit/>
          </a:bodyPr>
          <a:lstStyle/>
          <a:p>
            <a:pPr algn="ctr" defTabSz="844068" fontAlgn="auto">
              <a:spcBef>
                <a:spcPts val="0"/>
              </a:spcBef>
              <a:spcAft>
                <a:spcPts val="0"/>
              </a:spcAft>
            </a:pPr>
            <a:r>
              <a:rPr lang="ja-JP" altLang="en-US" sz="900" dirty="0">
                <a:solidFill>
                  <a:prstClr val="black"/>
                </a:solidFill>
                <a:latin typeface="ＤＦ特太ゴシック体" panose="020B0509000000000000" pitchFamily="49" charset="-128"/>
                <a:ea typeface="ＤＦ特太ゴシック体" panose="020B0509000000000000" pitchFamily="49" charset="-128"/>
              </a:rPr>
              <a:t>施策</a:t>
            </a:r>
          </a:p>
        </p:txBody>
      </p:sp>
      <p:sp>
        <p:nvSpPr>
          <p:cNvPr id="35" name="テキスト ボックス 34"/>
          <p:cNvSpPr txBox="1"/>
          <p:nvPr/>
        </p:nvSpPr>
        <p:spPr>
          <a:xfrm>
            <a:off x="71455" y="26665"/>
            <a:ext cx="9694690" cy="523798"/>
          </a:xfrm>
          <a:prstGeom prst="rect">
            <a:avLst/>
          </a:prstGeom>
          <a:solidFill>
            <a:schemeClr val="accent6">
              <a:lumMod val="75000"/>
            </a:schemeClr>
          </a:solidFill>
          <a:ln w="28575">
            <a:solidFill>
              <a:schemeClr val="accent6"/>
            </a:solidFill>
          </a:ln>
        </p:spPr>
        <p:txBody>
          <a:bodyPr wrap="square" rtlCol="0">
            <a:spAutoFit/>
          </a:bodyPr>
          <a:lstStyle/>
          <a:p>
            <a:pPr defTabSz="844068" fontAlgn="auto">
              <a:spcBef>
                <a:spcPts val="0"/>
              </a:spcBef>
              <a:spcAft>
                <a:spcPts val="0"/>
              </a:spcAft>
            </a:pPr>
            <a:r>
              <a:rPr lang="ja-JP" altLang="en-US" sz="1143" dirty="0">
                <a:solidFill>
                  <a:prstClr val="white"/>
                </a:solidFill>
                <a:latin typeface="ＤＦ特太ゴシック体" panose="020B0509000000000000" pitchFamily="49" charset="-128"/>
                <a:ea typeface="ＤＦ特太ゴシック体" panose="020B0509000000000000" pitchFamily="49" charset="-128"/>
              </a:rPr>
              <a:t>項目５．病気の治療、子育て・介護と仕事の両立、障害者就労の推進</a:t>
            </a:r>
          </a:p>
          <a:p>
            <a:pPr defTabSz="844068" fontAlgn="auto">
              <a:spcBef>
                <a:spcPts val="0"/>
              </a:spcBef>
              <a:spcAft>
                <a:spcPts val="0"/>
              </a:spcAft>
            </a:pPr>
            <a:r>
              <a:rPr lang="ja-JP" altLang="en-US" sz="1661" dirty="0">
                <a:solidFill>
                  <a:prstClr val="white"/>
                </a:solidFill>
                <a:latin typeface="ＤＦ特太ゴシック体" panose="020B0509000000000000" pitchFamily="49" charset="-128"/>
                <a:ea typeface="ＤＦ特太ゴシック体" panose="020B0509000000000000" pitchFamily="49" charset="-128"/>
              </a:rPr>
              <a:t>⑫　障害者等の希望や能力を活かした就労支援の推進</a:t>
            </a:r>
            <a:r>
              <a:rPr lang="zh-TW" altLang="en-US" sz="1661" dirty="0">
                <a:solidFill>
                  <a:prstClr val="white"/>
                </a:solidFill>
                <a:latin typeface="ＤＦ特太ゴシック体" panose="020B0509000000000000" pitchFamily="49" charset="-128"/>
                <a:ea typeface="ＤＦ特太ゴシック体" panose="020B0509000000000000" pitchFamily="49" charset="-128"/>
              </a:rPr>
              <a:t>（職業安定局関連抜粋）</a:t>
            </a:r>
          </a:p>
        </p:txBody>
      </p:sp>
      <p:sp>
        <p:nvSpPr>
          <p:cNvPr id="118" name="ホームベース 117"/>
          <p:cNvSpPr/>
          <p:nvPr/>
        </p:nvSpPr>
        <p:spPr>
          <a:xfrm>
            <a:off x="115795" y="4525761"/>
            <a:ext cx="998665" cy="590783"/>
          </a:xfrm>
          <a:prstGeom prst="homePlate">
            <a:avLst>
              <a:gd name="adj" fmla="val 20764"/>
            </a:avLst>
          </a:prstGeom>
          <a:solidFill>
            <a:schemeClr val="accent6">
              <a:lumMod val="75000"/>
            </a:schemeClr>
          </a:solidFill>
          <a:ln>
            <a:solidFill>
              <a:schemeClr val="accent6"/>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25714" tIns="34291" rIns="25714"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900" dirty="0">
                <a:solidFill>
                  <a:prstClr val="white"/>
                </a:solidFill>
                <a:latin typeface="ＤＦ特太ゴシック体" panose="020B0509000000000000" pitchFamily="49" charset="-128"/>
                <a:ea typeface="ＤＦ特太ゴシック体" panose="020B0509000000000000" pitchFamily="49" charset="-128"/>
              </a:rPr>
              <a:t>長期的寄り添い型支援の重点化</a:t>
            </a:r>
            <a:endParaRPr lang="en-US" altLang="ja-JP" sz="900" dirty="0">
              <a:solidFill>
                <a:prstClr val="white"/>
              </a:solidFill>
              <a:latin typeface="ＤＦ特太ゴシック体" panose="020B0509000000000000" pitchFamily="49" charset="-128"/>
              <a:ea typeface="ＤＦ特太ゴシック体" panose="020B0509000000000000" pitchFamily="49" charset="-128"/>
            </a:endParaRPr>
          </a:p>
        </p:txBody>
      </p:sp>
      <p:sp>
        <p:nvSpPr>
          <p:cNvPr id="120" name="ホームベース 119"/>
          <p:cNvSpPr/>
          <p:nvPr/>
        </p:nvSpPr>
        <p:spPr>
          <a:xfrm>
            <a:off x="100146" y="5145246"/>
            <a:ext cx="1017826" cy="1083199"/>
          </a:xfrm>
          <a:prstGeom prst="homePlate">
            <a:avLst>
              <a:gd name="adj" fmla="val 13843"/>
            </a:avLst>
          </a:prstGeom>
          <a:solidFill>
            <a:schemeClr val="accent6">
              <a:lumMod val="75000"/>
            </a:schemeClr>
          </a:solidFill>
          <a:ln>
            <a:solidFill>
              <a:schemeClr val="accent6"/>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25714" tIns="34291" rIns="25714"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900" dirty="0">
                <a:solidFill>
                  <a:prstClr val="white"/>
                </a:solidFill>
                <a:latin typeface="ＤＦ特太ゴシック体" panose="020B0509000000000000" pitchFamily="49" charset="-128"/>
                <a:ea typeface="ＤＦ特太ゴシック体" panose="020B0509000000000000" pitchFamily="49" charset="-128"/>
              </a:rPr>
              <a:t>障害者の一般就労に</a:t>
            </a:r>
            <a:r>
              <a:rPr lang="ja-JP" altLang="en-US" sz="900">
                <a:solidFill>
                  <a:prstClr val="white"/>
                </a:solidFill>
                <a:latin typeface="ＤＦ特太ゴシック体" panose="020B0509000000000000" pitchFamily="49" charset="-128"/>
                <a:ea typeface="ＤＦ特太ゴシック体" panose="020B0509000000000000" pitchFamily="49" charset="-128"/>
              </a:rPr>
              <a:t>向けた在学中から</a:t>
            </a:r>
            <a:r>
              <a:rPr lang="ja-JP" altLang="en-US" sz="900" dirty="0">
                <a:solidFill>
                  <a:prstClr val="white"/>
                </a:solidFill>
                <a:latin typeface="ＤＦ特太ゴシック体" panose="020B0509000000000000" pitchFamily="49" charset="-128"/>
                <a:ea typeface="ＤＦ特太ゴシック体" panose="020B0509000000000000" pitchFamily="49" charset="-128"/>
              </a:rPr>
              <a:t>の一貫した支援</a:t>
            </a:r>
            <a:endParaRPr lang="en-US" altLang="ja-JP" sz="900" dirty="0">
              <a:solidFill>
                <a:prstClr val="white"/>
              </a:solidFill>
              <a:latin typeface="ＤＦ特太ゴシック体" panose="020B0509000000000000" pitchFamily="49" charset="-128"/>
              <a:ea typeface="ＤＦ特太ゴシック体" panose="020B0509000000000000" pitchFamily="49" charset="-128"/>
            </a:endParaRPr>
          </a:p>
        </p:txBody>
      </p:sp>
      <p:sp>
        <p:nvSpPr>
          <p:cNvPr id="122" name="ホームベース 121"/>
          <p:cNvSpPr/>
          <p:nvPr/>
        </p:nvSpPr>
        <p:spPr>
          <a:xfrm>
            <a:off x="1842161" y="4539463"/>
            <a:ext cx="6747000" cy="160263"/>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企業等による初めての障害者の実習受け入れや、障害者雇用に関するノウハウを有する人材育成への支援</a:t>
            </a: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123" name="ホームベース 122"/>
          <p:cNvSpPr/>
          <p:nvPr/>
        </p:nvSpPr>
        <p:spPr>
          <a:xfrm>
            <a:off x="1840173" y="4702769"/>
            <a:ext cx="3354000" cy="180000"/>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障害者雇用に知見のある企業ＯＢ等を、雇入企業に紹介・派遣</a:t>
            </a: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125" name="ホームベース 124"/>
          <p:cNvSpPr/>
          <p:nvPr/>
        </p:nvSpPr>
        <p:spPr>
          <a:xfrm>
            <a:off x="3201797" y="4910241"/>
            <a:ext cx="5382000" cy="198905"/>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algn="ctr" defTabSz="844068"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モデル構築の実施結果を踏まえた支援措置の検討</a:t>
            </a: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126" name="ホームベース 125"/>
          <p:cNvSpPr/>
          <p:nvPr/>
        </p:nvSpPr>
        <p:spPr>
          <a:xfrm>
            <a:off x="1170385" y="4895693"/>
            <a:ext cx="1978573" cy="213453"/>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700" dirty="0">
                <a:solidFill>
                  <a:prstClr val="black"/>
                </a:solidFill>
                <a:latin typeface="ＤＦ特太ゴシック体" panose="020B0509000000000000" pitchFamily="49" charset="-128"/>
                <a:ea typeface="ＤＦ特太ゴシック体" panose="020B0509000000000000" pitchFamily="49" charset="-128"/>
              </a:rPr>
              <a:t>障害者テレワークのモデル構築</a:t>
            </a:r>
            <a:endParaRPr lang="en-US" altLang="ja-JP" sz="7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0"/>
              </a:spcAft>
            </a:pPr>
            <a:r>
              <a:rPr lang="ja-JP" altLang="en-US" sz="600" dirty="0">
                <a:solidFill>
                  <a:prstClr val="black"/>
                </a:solidFill>
                <a:latin typeface="ＤＦ特太ゴシック体" panose="020B0509000000000000" pitchFamily="49" charset="-128"/>
                <a:ea typeface="ＤＦ特太ゴシック体" panose="020B0509000000000000" pitchFamily="49" charset="-128"/>
              </a:rPr>
              <a:t>　（在宅）　　　（サテライト型オフィス）</a:t>
            </a:r>
            <a:endParaRPr lang="en-US" altLang="ja-JP" sz="6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150" name="ホームベース 149"/>
          <p:cNvSpPr/>
          <p:nvPr/>
        </p:nvSpPr>
        <p:spPr>
          <a:xfrm>
            <a:off x="1165481" y="5686842"/>
            <a:ext cx="1968253" cy="541600"/>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600" dirty="0">
                <a:solidFill>
                  <a:prstClr val="black"/>
                </a:solidFill>
                <a:latin typeface="ＤＦ特太ゴシック体" panose="020B0509000000000000" pitchFamily="49" charset="-128"/>
                <a:ea typeface="ＤＦ特太ゴシック体" panose="020B0509000000000000" pitchFamily="49" charset="-128"/>
              </a:rPr>
              <a:t>大学等と高校・行政機関・企業が連携した支援体制のモデルとなるネットワーク構築</a:t>
            </a:r>
            <a:endParaRPr lang="en-US" altLang="ja-JP" sz="6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160" name="ホームベース 159"/>
          <p:cNvSpPr/>
          <p:nvPr/>
        </p:nvSpPr>
        <p:spPr>
          <a:xfrm>
            <a:off x="5233774" y="4711132"/>
            <a:ext cx="3354000" cy="180000"/>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高齢・障害・求職者雇用支援機構の中期計画見直しに合わせて改善</a:t>
            </a: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40" name="ホームベース 39"/>
          <p:cNvSpPr/>
          <p:nvPr/>
        </p:nvSpPr>
        <p:spPr>
          <a:xfrm>
            <a:off x="3195960" y="5686842"/>
            <a:ext cx="2992171" cy="541600"/>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algn="ctr" defTabSz="844068"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事業の成果を研修等を通じ全国に普及</a:t>
            </a: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p:txBody>
      </p:sp>
      <p:grpSp>
        <p:nvGrpSpPr>
          <p:cNvPr id="4" name="グループ化 3"/>
          <p:cNvGrpSpPr/>
          <p:nvPr/>
        </p:nvGrpSpPr>
        <p:grpSpPr>
          <a:xfrm>
            <a:off x="1063052" y="5145246"/>
            <a:ext cx="7566090" cy="502781"/>
            <a:chOff x="981277" y="5216526"/>
            <a:chExt cx="6984083" cy="502781"/>
          </a:xfrm>
        </p:grpSpPr>
        <p:sp>
          <p:nvSpPr>
            <p:cNvPr id="128" name="ホームベース 127"/>
            <p:cNvSpPr/>
            <p:nvPr/>
          </p:nvSpPr>
          <p:spPr>
            <a:xfrm>
              <a:off x="1654791" y="5254563"/>
              <a:ext cx="2304448" cy="459377"/>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defTabSz="844068" fontAlgn="auto">
                <a:spcBef>
                  <a:spcPts val="0"/>
                </a:spcBef>
                <a:spcAft>
                  <a:spcPts val="0"/>
                </a:spcAft>
              </a:pP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a:p>
              <a:pPr algn="r" defTabSz="844068" fontAlgn="auto">
                <a:spcBef>
                  <a:spcPts val="0"/>
                </a:spcBef>
                <a:spcAft>
                  <a:spcPts val="0"/>
                </a:spcAft>
              </a:pPr>
              <a:endParaRPr lang="en-US" altLang="ja-JP" sz="6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129" name="ホームベース 128"/>
            <p:cNvSpPr/>
            <p:nvPr/>
          </p:nvSpPr>
          <p:spPr>
            <a:xfrm>
              <a:off x="4003421" y="5254562"/>
              <a:ext cx="2673597" cy="464745"/>
            </a:xfrm>
            <a:prstGeom prst="homePlate">
              <a:avLst>
                <a:gd name="adj" fmla="val 30167"/>
              </a:avLst>
            </a:prstGeom>
            <a:solidFill>
              <a:schemeClr val="accent6">
                <a:lumMod val="20000"/>
                <a:lumOff val="80000"/>
              </a:schemeClr>
            </a:solidFill>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連携支援体制の成果の発信・普及とともに、就労支援コーディネーターの全国展開に向けた更なる拡充</a:t>
              </a: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43" name="ホームベース 42"/>
            <p:cNvSpPr/>
            <p:nvPr/>
          </p:nvSpPr>
          <p:spPr>
            <a:xfrm>
              <a:off x="6723891" y="5254563"/>
              <a:ext cx="1241469" cy="464744"/>
            </a:xfrm>
            <a:prstGeom prst="homePlate">
              <a:avLst>
                <a:gd name="adj" fmla="val 30167"/>
              </a:avLst>
            </a:prstGeom>
            <a:solidFill>
              <a:schemeClr val="accent6">
                <a:lumMod val="20000"/>
                <a:lumOff val="80000"/>
              </a:schemeClr>
            </a:solidFill>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更なる支援策等の検討</a:t>
              </a: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127" name="ホームベース 126"/>
            <p:cNvSpPr/>
            <p:nvPr/>
          </p:nvSpPr>
          <p:spPr>
            <a:xfrm>
              <a:off x="1078791" y="5254562"/>
              <a:ext cx="576000" cy="459378"/>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defTabSz="844068" fontAlgn="auto">
                <a:spcBef>
                  <a:spcPts val="0"/>
                </a:spcBef>
                <a:spcAft>
                  <a:spcPts val="0"/>
                </a:spcAft>
              </a:pP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0"/>
                </a:spcAft>
              </a:pPr>
              <a:r>
                <a:rPr lang="en-US" altLang="ja-JP" sz="600" dirty="0">
                  <a:solidFill>
                    <a:prstClr val="black"/>
                  </a:solidFill>
                  <a:latin typeface="ＤＦ特太ゴシック体" panose="020B0509000000000000" pitchFamily="49" charset="-128"/>
                  <a:ea typeface="ＤＦ特太ゴシック体" panose="020B0509000000000000" pitchFamily="49" charset="-128"/>
                </a:rPr>
                <a:t>2017</a:t>
              </a:r>
              <a:r>
                <a:rPr lang="ja-JP" altLang="en-US" sz="600" dirty="0">
                  <a:solidFill>
                    <a:prstClr val="black"/>
                  </a:solidFill>
                  <a:latin typeface="ＤＦ特太ゴシック体" panose="020B0509000000000000" pitchFamily="49" charset="-128"/>
                  <a:ea typeface="ＤＦ特太ゴシック体" panose="020B0509000000000000" pitchFamily="49" charset="-128"/>
                </a:rPr>
                <a:t>年度まで</a:t>
              </a:r>
              <a:endParaRPr lang="en-US" altLang="ja-JP" sz="600" dirty="0">
                <a:solidFill>
                  <a:prstClr val="black"/>
                </a:solidFill>
                <a:latin typeface="ＤＦ特太ゴシック体" panose="020B0509000000000000" pitchFamily="49" charset="-128"/>
                <a:ea typeface="ＤＦ特太ゴシック体" panose="020B0509000000000000" pitchFamily="49" charset="-128"/>
              </a:endParaRPr>
            </a:p>
            <a:p>
              <a:pPr defTabSz="844068" fontAlgn="auto">
                <a:spcBef>
                  <a:spcPts val="0"/>
                </a:spcBef>
                <a:spcAft>
                  <a:spcPts val="0"/>
                </a:spcAft>
              </a:pPr>
              <a:r>
                <a:rPr lang="ja-JP" altLang="en-US" sz="600" dirty="0">
                  <a:solidFill>
                    <a:prstClr val="black"/>
                  </a:solidFill>
                  <a:latin typeface="ＤＦ特太ゴシック体" panose="020B0509000000000000" pitchFamily="49" charset="-128"/>
                  <a:ea typeface="ＤＦ特太ゴシック体" panose="020B0509000000000000" pitchFamily="49" charset="-128"/>
                </a:rPr>
                <a:t>に</a:t>
              </a:r>
              <a:r>
                <a:rPr lang="en-US" altLang="ja-JP" sz="600" dirty="0">
                  <a:solidFill>
                    <a:prstClr val="black"/>
                  </a:solidFill>
                  <a:latin typeface="ＤＦ特太ゴシック体" panose="020B0509000000000000" pitchFamily="49" charset="-128"/>
                  <a:ea typeface="ＤＦ特太ゴシック体" panose="020B0509000000000000" pitchFamily="49" charset="-128"/>
                </a:rPr>
                <a:t>30</a:t>
              </a:r>
              <a:r>
                <a:rPr lang="ja-JP" altLang="en-US" sz="600" dirty="0">
                  <a:solidFill>
                    <a:prstClr val="black"/>
                  </a:solidFill>
                  <a:latin typeface="ＤＦ特太ゴシック体" panose="020B0509000000000000" pitchFamily="49" charset="-128"/>
                  <a:ea typeface="ＤＦ特太ゴシック体" panose="020B0509000000000000" pitchFamily="49" charset="-128"/>
                </a:rPr>
                <a:t>地域</a:t>
              </a:r>
              <a:endParaRPr lang="en-US" altLang="ja-JP" sz="6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130" name="テキスト ボックス 129"/>
            <p:cNvSpPr txBox="1"/>
            <p:nvPr/>
          </p:nvSpPr>
          <p:spPr>
            <a:xfrm>
              <a:off x="981277" y="5216526"/>
              <a:ext cx="2991382" cy="215444"/>
            </a:xfrm>
            <a:prstGeom prst="rect">
              <a:avLst/>
            </a:prstGeom>
            <a:no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defTabSz="872690"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教育委員会と福祉・労働等行政機関が連携した支援体制整備</a:t>
              </a:r>
            </a:p>
          </p:txBody>
        </p:sp>
        <p:sp>
          <p:nvSpPr>
            <p:cNvPr id="3" name="正方形/長方形 2"/>
            <p:cNvSpPr/>
            <p:nvPr/>
          </p:nvSpPr>
          <p:spPr>
            <a:xfrm>
              <a:off x="2272234" y="5406163"/>
              <a:ext cx="674456" cy="307777"/>
            </a:xfrm>
            <a:prstGeom prst="rect">
              <a:avLst/>
            </a:prstGeom>
            <a:noFill/>
            <a:ln>
              <a:noFill/>
            </a:ln>
          </p:spPr>
          <p:style>
            <a:lnRef idx="1">
              <a:schemeClr val="accent6"/>
            </a:lnRef>
            <a:fillRef idx="2">
              <a:schemeClr val="accent6"/>
            </a:fillRef>
            <a:effectRef idx="1">
              <a:schemeClr val="accent6"/>
            </a:effectRef>
            <a:fontRef idx="minor">
              <a:schemeClr val="dk1"/>
            </a:fontRef>
          </p:style>
          <p:txBody>
            <a:bodyPr wrap="square">
              <a:spAutoFit/>
            </a:bodyPr>
            <a:lstStyle/>
            <a:p>
              <a:pPr algn="r" defTabSz="844068" fontAlgn="auto">
                <a:spcBef>
                  <a:spcPts val="0"/>
                </a:spcBef>
                <a:spcAft>
                  <a:spcPts val="0"/>
                </a:spcAft>
              </a:pPr>
              <a:r>
                <a:rPr lang="en-US" altLang="ja-JP" sz="700" dirty="0">
                  <a:solidFill>
                    <a:prstClr val="black"/>
                  </a:solidFill>
                  <a:latin typeface="ＤＦ特太ゴシック体" panose="020B0509000000000000" pitchFamily="49" charset="-128"/>
                  <a:ea typeface="ＤＦ特太ゴシック体" panose="020B0509000000000000" pitchFamily="49" charset="-128"/>
                </a:rPr>
                <a:t>2019</a:t>
              </a:r>
              <a:r>
                <a:rPr lang="ja-JP" altLang="en-US" sz="700" dirty="0">
                  <a:solidFill>
                    <a:prstClr val="black"/>
                  </a:solidFill>
                  <a:latin typeface="ＤＦ特太ゴシック体" panose="020B0509000000000000" pitchFamily="49" charset="-128"/>
                  <a:ea typeface="ＤＦ特太ゴシック体" panose="020B0509000000000000" pitchFamily="49" charset="-128"/>
                </a:rPr>
                <a:t>年度までに</a:t>
              </a:r>
              <a:r>
                <a:rPr lang="en-US" altLang="ja-JP" sz="700" dirty="0">
                  <a:solidFill>
                    <a:prstClr val="black"/>
                  </a:solidFill>
                  <a:latin typeface="ＤＦ特太ゴシック体" panose="020B0509000000000000" pitchFamily="49" charset="-128"/>
                  <a:ea typeface="ＤＦ特太ゴシック体" panose="020B0509000000000000" pitchFamily="49" charset="-128"/>
                </a:rPr>
                <a:t>94</a:t>
              </a:r>
              <a:r>
                <a:rPr lang="ja-JP" altLang="en-US" sz="700" dirty="0">
                  <a:solidFill>
                    <a:prstClr val="black"/>
                  </a:solidFill>
                  <a:latin typeface="ＤＦ特太ゴシック体" panose="020B0509000000000000" pitchFamily="49" charset="-128"/>
                  <a:ea typeface="ＤＦ特太ゴシック体" panose="020B0509000000000000" pitchFamily="49" charset="-128"/>
                </a:rPr>
                <a:t>地域　　</a:t>
              </a:r>
              <a:endParaRPr lang="ja-JP" altLang="en-US" sz="1600" dirty="0">
                <a:solidFill>
                  <a:prstClr val="black"/>
                </a:solidFill>
              </a:endParaRPr>
            </a:p>
          </p:txBody>
        </p:sp>
      </p:grpSp>
      <p:sp>
        <p:nvSpPr>
          <p:cNvPr id="38" name="ホームベース 37"/>
          <p:cNvSpPr/>
          <p:nvPr/>
        </p:nvSpPr>
        <p:spPr>
          <a:xfrm>
            <a:off x="6217151" y="5686842"/>
            <a:ext cx="2395194" cy="541600"/>
          </a:xfrm>
          <a:prstGeom prst="homePlate">
            <a:avLst>
              <a:gd name="adj" fmla="val 30167"/>
            </a:avLst>
          </a:prstGeom>
          <a:solidFill>
            <a:schemeClr val="accent6">
              <a:lumMod val="20000"/>
              <a:lumOff val="80000"/>
            </a:schemeClr>
          </a:solidFill>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none" lIns="68580" tIns="34291" rIns="68580" bIns="34291" numCol="1" spcCol="0" rtlCol="0" fromWordArt="0" anchor="ctr" anchorCtr="0" forceAA="0" compatLnSpc="1">
            <a:prstTxWarp prst="textNoShape">
              <a:avLst/>
            </a:prstTxWarp>
            <a:noAutofit/>
          </a:bodyPr>
          <a:lstStyle/>
          <a:p>
            <a:pPr algn="ctr" defTabSz="844068"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実施状況を踏まえた更なる支援策の検討</a:t>
            </a: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36" name="ホームベース 35"/>
          <p:cNvSpPr/>
          <p:nvPr/>
        </p:nvSpPr>
        <p:spPr>
          <a:xfrm>
            <a:off x="107899" y="6250290"/>
            <a:ext cx="1006561" cy="271955"/>
          </a:xfrm>
          <a:prstGeom prst="homePlate">
            <a:avLst>
              <a:gd name="adj" fmla="val 20764"/>
            </a:avLst>
          </a:prstGeom>
          <a:solidFill>
            <a:schemeClr val="accent6">
              <a:lumMod val="75000"/>
            </a:schemeClr>
          </a:solidFill>
          <a:ln>
            <a:solidFill>
              <a:schemeClr val="accent6"/>
            </a:solidFill>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25714" tIns="34291" rIns="25714"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800" dirty="0">
                <a:solidFill>
                  <a:prstClr val="white"/>
                </a:solidFill>
                <a:latin typeface="ＤＦ特太ゴシック体" panose="020B0509000000000000" pitchFamily="49" charset="-128"/>
                <a:ea typeface="ＤＦ特太ゴシック体" panose="020B0509000000000000" pitchFamily="49" charset="-128"/>
              </a:rPr>
              <a:t>在宅就業支援制度の活用促進</a:t>
            </a:r>
            <a:endParaRPr lang="en-US" altLang="ja-JP" sz="800" dirty="0">
              <a:solidFill>
                <a:prstClr val="white"/>
              </a:solidFill>
              <a:latin typeface="ＤＦ特太ゴシック体" panose="020B0509000000000000" pitchFamily="49" charset="-128"/>
              <a:ea typeface="ＤＦ特太ゴシック体" panose="020B0509000000000000" pitchFamily="49" charset="-128"/>
            </a:endParaRPr>
          </a:p>
        </p:txBody>
      </p:sp>
      <p:sp>
        <p:nvSpPr>
          <p:cNvPr id="37" name="ホームベース 36"/>
          <p:cNvSpPr/>
          <p:nvPr/>
        </p:nvSpPr>
        <p:spPr>
          <a:xfrm>
            <a:off x="1160719" y="6250290"/>
            <a:ext cx="663472" cy="278835"/>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36000" tIns="34291" rIns="36000"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600" dirty="0">
                <a:solidFill>
                  <a:prstClr val="black"/>
                </a:solidFill>
                <a:latin typeface="ＤＦ特太ゴシック体" panose="020B0509000000000000" pitchFamily="49" charset="-128"/>
                <a:ea typeface="ＤＦ特太ゴシック体" panose="020B0509000000000000" pitchFamily="49" charset="-128"/>
              </a:rPr>
              <a:t>仲介事業のモデルの構築</a:t>
            </a:r>
            <a:endParaRPr lang="en-US" altLang="ja-JP" sz="6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41" name="ホームベース 40"/>
          <p:cNvSpPr/>
          <p:nvPr/>
        </p:nvSpPr>
        <p:spPr>
          <a:xfrm>
            <a:off x="1846912" y="6245914"/>
            <a:ext cx="621613" cy="276328"/>
          </a:xfrm>
          <a:prstGeom prst="homePlate">
            <a:avLst>
              <a:gd name="adj" fmla="val 301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36000" tIns="34291" rIns="36000" bIns="34291" numCol="1" spcCol="0" rtlCol="0" fromWordArt="0" anchor="ctr" anchorCtr="0" forceAA="0" compatLnSpc="1">
            <a:prstTxWarp prst="textNoShape">
              <a:avLst/>
            </a:prstTxWarp>
            <a:noAutofit/>
          </a:bodyPr>
          <a:lstStyle/>
          <a:p>
            <a:pPr defTabSz="844068" fontAlgn="auto">
              <a:spcBef>
                <a:spcPts val="0"/>
              </a:spcBef>
              <a:spcAft>
                <a:spcPts val="0"/>
              </a:spcAft>
            </a:pPr>
            <a:r>
              <a:rPr lang="ja-JP" altLang="en-US" sz="600" dirty="0">
                <a:solidFill>
                  <a:prstClr val="black"/>
                </a:solidFill>
                <a:latin typeface="ＤＦ特太ゴシック体" panose="020B0509000000000000" pitchFamily="49" charset="-128"/>
                <a:ea typeface="ＤＦ特太ゴシック体" panose="020B0509000000000000" pitchFamily="49" charset="-128"/>
              </a:rPr>
              <a:t>優良仲介事業の見える化</a:t>
            </a:r>
            <a:endParaRPr lang="en-US" altLang="ja-JP" sz="6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42" name="ホームベース 41"/>
          <p:cNvSpPr/>
          <p:nvPr/>
        </p:nvSpPr>
        <p:spPr>
          <a:xfrm>
            <a:off x="2516872" y="6255799"/>
            <a:ext cx="6066782" cy="256705"/>
          </a:xfrm>
          <a:prstGeom prst="homePlate">
            <a:avLst>
              <a:gd name="adj" fmla="val 61264"/>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36000" tIns="34291" rIns="36000" bIns="34291" numCol="1" spcCol="0" rtlCol="0" fromWordArt="0" anchor="ctr" anchorCtr="0" forceAA="0" compatLnSpc="1">
            <a:prstTxWarp prst="textNoShape">
              <a:avLst/>
            </a:prstTxWarp>
            <a:noAutofit/>
          </a:bodyPr>
          <a:lstStyle/>
          <a:p>
            <a:pPr algn="ctr" defTabSz="844068" fontAlgn="auto">
              <a:spcBef>
                <a:spcPts val="0"/>
              </a:spcBef>
              <a:spcAft>
                <a:spcPts val="0"/>
              </a:spcAft>
            </a:pPr>
            <a:r>
              <a:rPr lang="ja-JP" altLang="en-US" sz="800" dirty="0">
                <a:solidFill>
                  <a:prstClr val="black"/>
                </a:solidFill>
                <a:latin typeface="ＤＦ特太ゴシック体" panose="020B0509000000000000" pitchFamily="49" charset="-128"/>
                <a:ea typeface="ＤＦ特太ゴシック体" panose="020B0509000000000000" pitchFamily="49" charset="-128"/>
              </a:rPr>
              <a:t>取組実態を踏まえて必要な制度の見直しを図り、在宅就業支援制度の活用を促進</a:t>
            </a:r>
            <a:endParaRPr lang="en-US" altLang="ja-JP" sz="800" dirty="0">
              <a:solidFill>
                <a:prstClr val="black"/>
              </a:solidFill>
              <a:latin typeface="ＤＦ特太ゴシック体" panose="020B0509000000000000" pitchFamily="49" charset="-128"/>
              <a:ea typeface="ＤＦ特太ゴシック体" panose="020B0509000000000000" pitchFamily="49" charset="-128"/>
            </a:endParaRPr>
          </a:p>
        </p:txBody>
      </p:sp>
      <p:sp>
        <p:nvSpPr>
          <p:cNvPr id="30"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23</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35280922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角丸四角形 23"/>
          <p:cNvSpPr/>
          <p:nvPr/>
        </p:nvSpPr>
        <p:spPr>
          <a:xfrm>
            <a:off x="155467" y="620688"/>
            <a:ext cx="9595066" cy="720080"/>
          </a:xfrm>
          <a:prstGeom prst="round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lnSpc>
                <a:spcPts val="2300"/>
              </a:lnSpc>
              <a:spcBef>
                <a:spcPct val="0"/>
              </a:spcBef>
              <a:spcAft>
                <a:spcPct val="0"/>
              </a:spcAft>
              <a:defRPr/>
            </a:pPr>
            <a:r>
              <a:rPr lang="ja-JP" altLang="en-US" sz="1600" dirty="0">
                <a:solidFill>
                  <a:srgbClr val="000000"/>
                </a:solidFill>
                <a:latin typeface="ＭＳ Ｐゴシック"/>
              </a:rPr>
              <a:t>　障害者の雇用経験や雇用ノウハウが不足している雇用ゼロ企業に対して、企業ごとのニーズに合わせた支援計画を作成し、準備段階から採用後の定着支援まで一貫して企業の障害者雇用を支援する。</a:t>
            </a:r>
            <a:endParaRPr lang="en-US" altLang="ja-JP" sz="1600" dirty="0">
              <a:solidFill>
                <a:srgbClr val="000000"/>
              </a:solidFill>
              <a:latin typeface="ＭＳ Ｐゴシック"/>
            </a:endParaRPr>
          </a:p>
        </p:txBody>
      </p:sp>
      <p:sp>
        <p:nvSpPr>
          <p:cNvPr id="50" name="Rectangle 8"/>
          <p:cNvSpPr>
            <a:spLocks noChangeArrowheads="1"/>
          </p:cNvSpPr>
          <p:nvPr/>
        </p:nvSpPr>
        <p:spPr bwMode="auto">
          <a:xfrm>
            <a:off x="0" y="13855"/>
            <a:ext cx="9906000" cy="396000"/>
          </a:xfrm>
          <a:prstGeom prst="rect">
            <a:avLst/>
          </a:prstGeom>
          <a:noFill/>
          <a:ln w="9525">
            <a:noFill/>
            <a:miter lim="800000"/>
            <a:headEnd/>
            <a:tailEnd/>
          </a:ln>
        </p:spPr>
        <p:txBody>
          <a:bodyPr lIns="4384" tIns="4384" rIns="4384" bIns="0" anchor="ctr"/>
          <a:lstStyle/>
          <a:p>
            <a:pPr algn="ctr" defTabSz="913710" fontAlgn="base">
              <a:spcBef>
                <a:spcPct val="0"/>
              </a:spcBef>
              <a:spcAft>
                <a:spcPct val="0"/>
              </a:spcAft>
            </a:pPr>
            <a:r>
              <a:rPr lang="ja-JP" altLang="en-US" sz="2800" dirty="0">
                <a:solidFill>
                  <a:srgbClr val="000000"/>
                </a:solidFill>
                <a:latin typeface="Calibri"/>
              </a:rPr>
              <a:t>　</a:t>
            </a:r>
          </a:p>
        </p:txBody>
      </p:sp>
      <p:sp>
        <p:nvSpPr>
          <p:cNvPr id="51" name="Rectangle 2"/>
          <p:cNvSpPr>
            <a:spLocks noGrp="1" noChangeArrowheads="1"/>
          </p:cNvSpPr>
          <p:nvPr>
            <p:ph type="title"/>
          </p:nvPr>
        </p:nvSpPr>
        <p:spPr>
          <a:xfrm>
            <a:off x="507336" y="59162"/>
            <a:ext cx="8915400" cy="417510"/>
          </a:xfrm>
        </p:spPr>
        <p:txBody>
          <a:bodyPr>
            <a:normAutofit/>
          </a:bodyPr>
          <a:lstStyle/>
          <a:p>
            <a:r>
              <a:rPr lang="ja-JP" altLang="en-US" sz="2000" dirty="0">
                <a:solidFill>
                  <a:schemeClr val="tx1"/>
                </a:solidFill>
              </a:rPr>
              <a:t>障害者雇用ゼロ企業に対する提案型雇用支援の推進</a:t>
            </a:r>
          </a:p>
        </p:txBody>
      </p:sp>
      <p:sp>
        <p:nvSpPr>
          <p:cNvPr id="49" name="テキスト ボックス 48"/>
          <p:cNvSpPr txBox="1"/>
          <p:nvPr/>
        </p:nvSpPr>
        <p:spPr>
          <a:xfrm>
            <a:off x="234026" y="1412776"/>
            <a:ext cx="9399494" cy="338482"/>
          </a:xfrm>
          <a:prstGeom prst="rect">
            <a:avLst/>
          </a:prstGeom>
          <a:solidFill>
            <a:schemeClr val="tx2">
              <a:lumMod val="20000"/>
              <a:lumOff val="80000"/>
            </a:schemeClr>
          </a:solidFill>
          <a:ln w="19050" cmpd="dbl">
            <a:solidFill>
              <a:schemeClr val="tx1"/>
            </a:solidFill>
            <a:prstDash val="solid"/>
          </a:ln>
        </p:spPr>
        <p:txBody>
          <a:bodyPr wrap="square" lIns="91368" tIns="45684" rIns="91368" bIns="45684" rtlCol="0">
            <a:spAutoFit/>
          </a:bodyPr>
          <a:lstStyle/>
          <a:p>
            <a:pPr algn="ctr" defTabSz="913710"/>
            <a:r>
              <a:rPr lang="ja-JP" altLang="en-US" sz="1600" b="1" dirty="0">
                <a:solidFill>
                  <a:prstClr val="black"/>
                </a:solidFill>
              </a:rPr>
              <a:t>障害者雇用推進チーム</a:t>
            </a:r>
            <a:endParaRPr lang="en-US" altLang="ja-JP" sz="1600" b="1" dirty="0">
              <a:solidFill>
                <a:prstClr val="black"/>
              </a:solidFill>
            </a:endParaRPr>
          </a:p>
        </p:txBody>
      </p:sp>
      <p:sp>
        <p:nvSpPr>
          <p:cNvPr id="52" name="テキスト ボックス 51"/>
          <p:cNvSpPr txBox="1"/>
          <p:nvPr/>
        </p:nvSpPr>
        <p:spPr>
          <a:xfrm>
            <a:off x="234026" y="1700809"/>
            <a:ext cx="9399494" cy="1077145"/>
          </a:xfrm>
          <a:prstGeom prst="rect">
            <a:avLst/>
          </a:prstGeom>
          <a:solidFill>
            <a:schemeClr val="bg1"/>
          </a:solidFill>
          <a:ln>
            <a:solidFill>
              <a:schemeClr val="tx1"/>
            </a:solidFill>
            <a:prstDash val="solid"/>
          </a:ln>
        </p:spPr>
        <p:txBody>
          <a:bodyPr wrap="square" lIns="91368" tIns="45684" rIns="91368" bIns="45684" rtlCol="0" anchor="ctr">
            <a:spAutoFit/>
          </a:bodyPr>
          <a:lstStyle/>
          <a:p>
            <a:pPr defTabSz="913710"/>
            <a:r>
              <a:rPr lang="ja-JP" altLang="en-US" sz="1600" dirty="0">
                <a:solidFill>
                  <a:prstClr val="black"/>
                </a:solidFill>
                <a:latin typeface="Calibri"/>
              </a:rPr>
              <a:t>○　</a:t>
            </a:r>
            <a:r>
              <a:rPr lang="ja-JP" altLang="en-US" sz="1600" dirty="0">
                <a:solidFill>
                  <a:prstClr val="black"/>
                </a:solidFill>
              </a:rPr>
              <a:t>労働局・ハローワークに配置する「就職支援コーディネーター」が企業に訪問し、企業のニーズに　</a:t>
            </a:r>
            <a:endParaRPr lang="en-US" altLang="ja-JP" sz="1600" dirty="0">
              <a:solidFill>
                <a:prstClr val="black"/>
              </a:solidFill>
            </a:endParaRPr>
          </a:p>
          <a:p>
            <a:pPr defTabSz="913710"/>
            <a:r>
              <a:rPr lang="ja-JP" altLang="en-US" sz="1600" dirty="0">
                <a:solidFill>
                  <a:prstClr val="black"/>
                </a:solidFill>
              </a:rPr>
              <a:t>　　合わせた支援計画を作成。</a:t>
            </a:r>
            <a:endParaRPr lang="en-US" altLang="ja-JP" sz="1600" dirty="0">
              <a:solidFill>
                <a:prstClr val="black"/>
              </a:solidFill>
            </a:endParaRPr>
          </a:p>
          <a:p>
            <a:pPr defTabSz="913710"/>
            <a:r>
              <a:rPr lang="ja-JP" altLang="en-US" sz="1600" dirty="0">
                <a:solidFill>
                  <a:prstClr val="black"/>
                </a:solidFill>
              </a:rPr>
              <a:t>○　ハローワークが中心となって、地域の関係機関と連携して「障害者雇用推進チーム」を結成。</a:t>
            </a:r>
            <a:endParaRPr lang="en-US" altLang="ja-JP" sz="1600" dirty="0">
              <a:solidFill>
                <a:prstClr val="black"/>
              </a:solidFill>
            </a:endParaRPr>
          </a:p>
          <a:p>
            <a:pPr defTabSz="913710"/>
            <a:r>
              <a:rPr lang="ja-JP" altLang="en-US" sz="1600" dirty="0">
                <a:solidFill>
                  <a:prstClr val="black"/>
                </a:solidFill>
              </a:rPr>
              <a:t>　　地域</a:t>
            </a:r>
            <a:r>
              <a:rPr lang="ja-JP" altLang="en-US" sz="1600" dirty="0">
                <a:solidFill>
                  <a:prstClr val="black"/>
                </a:solidFill>
                <a:latin typeface="Calibri"/>
              </a:rPr>
              <a:t>の現状やニーズを踏まえた支援メニューについて検討し、効果的・効率的な取組方針を決定。</a:t>
            </a:r>
            <a:endParaRPr lang="en-US" altLang="ja-JP" sz="1600" dirty="0">
              <a:solidFill>
                <a:prstClr val="black"/>
              </a:solidFill>
              <a:latin typeface="Calibri"/>
            </a:endParaRPr>
          </a:p>
        </p:txBody>
      </p:sp>
      <p:sp>
        <p:nvSpPr>
          <p:cNvPr id="5" name="上矢印 4"/>
          <p:cNvSpPr/>
          <p:nvPr/>
        </p:nvSpPr>
        <p:spPr>
          <a:xfrm rot="8099207">
            <a:off x="3498936" y="4224450"/>
            <a:ext cx="369321" cy="1204356"/>
          </a:xfrm>
          <a:prstGeom prst="upArrow">
            <a:avLst>
              <a:gd name="adj1" fmla="val 65322"/>
              <a:gd name="adj2" fmla="val 6057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ja-JP" altLang="en-US">
              <a:solidFill>
                <a:srgbClr val="FFFFFF"/>
              </a:solidFill>
            </a:endParaRPr>
          </a:p>
        </p:txBody>
      </p:sp>
      <p:sp>
        <p:nvSpPr>
          <p:cNvPr id="6" name="テキスト ボックス 5"/>
          <p:cNvSpPr txBox="1"/>
          <p:nvPr/>
        </p:nvSpPr>
        <p:spPr>
          <a:xfrm>
            <a:off x="292299" y="4818601"/>
            <a:ext cx="2164424" cy="261610"/>
          </a:xfrm>
          <a:prstGeom prst="rect">
            <a:avLst/>
          </a:prstGeom>
          <a:noFill/>
        </p:spPr>
        <p:txBody>
          <a:bodyPr wrap="square" rtlCol="0">
            <a:spAutoFit/>
          </a:bodyPr>
          <a:lstStyle/>
          <a:p>
            <a:pPr fontAlgn="base">
              <a:spcBef>
                <a:spcPct val="0"/>
              </a:spcBef>
              <a:spcAft>
                <a:spcPct val="0"/>
              </a:spcAft>
            </a:pPr>
            <a:r>
              <a:rPr lang="ja-JP" altLang="en-US" sz="1100" b="1" dirty="0">
                <a:solidFill>
                  <a:srgbClr val="000000"/>
                </a:solidFill>
              </a:rPr>
              <a:t>就職支援コーディネーター</a:t>
            </a:r>
            <a:endParaRPr lang="en-US" altLang="ja-JP" sz="1100" b="1" dirty="0">
              <a:solidFill>
                <a:srgbClr val="000000"/>
              </a:solidFill>
            </a:endParaRPr>
          </a:p>
        </p:txBody>
      </p:sp>
      <p:sp>
        <p:nvSpPr>
          <p:cNvPr id="42" name="上矢印 41"/>
          <p:cNvSpPr/>
          <p:nvPr/>
        </p:nvSpPr>
        <p:spPr>
          <a:xfrm rot="13278137">
            <a:off x="6308013" y="4268738"/>
            <a:ext cx="400098" cy="1050441"/>
          </a:xfrm>
          <a:prstGeom prst="upArrow">
            <a:avLst>
              <a:gd name="adj1" fmla="val 65322"/>
              <a:gd name="adj2" fmla="val 6057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ja-JP" altLang="en-US">
              <a:solidFill>
                <a:srgbClr val="FFFFFF"/>
              </a:solidFill>
            </a:endParaRPr>
          </a:p>
        </p:txBody>
      </p:sp>
      <p:grpSp>
        <p:nvGrpSpPr>
          <p:cNvPr id="8" name="グループ化 7"/>
          <p:cNvGrpSpPr/>
          <p:nvPr/>
        </p:nvGrpSpPr>
        <p:grpSpPr>
          <a:xfrm>
            <a:off x="1973565" y="2924945"/>
            <a:ext cx="5943765" cy="1402843"/>
            <a:chOff x="1821752" y="3429000"/>
            <a:chExt cx="5184576" cy="1556731"/>
          </a:xfrm>
        </p:grpSpPr>
        <p:sp>
          <p:nvSpPr>
            <p:cNvPr id="2" name="角丸四角形 1"/>
            <p:cNvSpPr/>
            <p:nvPr/>
          </p:nvSpPr>
          <p:spPr>
            <a:xfrm>
              <a:off x="1821752" y="3429000"/>
              <a:ext cx="5184576" cy="1556731"/>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sz="1600"/>
            </a:p>
          </p:txBody>
        </p:sp>
        <p:sp>
          <p:nvSpPr>
            <p:cNvPr id="28" name="AutoShape 17"/>
            <p:cNvSpPr>
              <a:spLocks noChangeArrowheads="1"/>
            </p:cNvSpPr>
            <p:nvPr/>
          </p:nvSpPr>
          <p:spPr bwMode="auto">
            <a:xfrm>
              <a:off x="4342429" y="3807206"/>
              <a:ext cx="2511979" cy="436811"/>
            </a:xfrm>
            <a:prstGeom prst="roundRect">
              <a:avLst>
                <a:gd name="adj" fmla="val 16667"/>
              </a:avLst>
            </a:prstGeom>
            <a:solidFill>
              <a:schemeClr val="accent6">
                <a:lumMod val="20000"/>
                <a:lumOff val="80000"/>
              </a:schemeClr>
            </a:solidFill>
            <a:ln w="9525" algn="ctr">
              <a:solidFill>
                <a:schemeClr val="bg1">
                  <a:lumMod val="50000"/>
                </a:schemeClr>
              </a:solidFill>
              <a:round/>
              <a:headEnd/>
              <a:tailEnd/>
            </a:ln>
          </p:spPr>
          <p:txBody>
            <a:bodyPr wrap="none" lIns="91424" tIns="45712" rIns="91424" bIns="45712" anchor="ctr"/>
            <a:lstStyle/>
            <a:p>
              <a:pPr algn="ctr" fontAlgn="base">
                <a:lnSpc>
                  <a:spcPts val="1000"/>
                </a:lnSpc>
                <a:spcBef>
                  <a:spcPct val="0"/>
                </a:spcBef>
                <a:spcAft>
                  <a:spcPct val="0"/>
                </a:spcAft>
                <a:defRPr/>
              </a:pPr>
              <a:r>
                <a:rPr lang="ja-JP" altLang="en-US" sz="1600" dirty="0">
                  <a:solidFill>
                    <a:prstClr val="black"/>
                  </a:solidFill>
                  <a:latin typeface="ＭＳ Ｐゴシック"/>
                </a:rPr>
                <a:t>地域障害者職業センター</a:t>
              </a:r>
              <a:endParaRPr lang="en-US" altLang="ja-JP" sz="1600" dirty="0">
                <a:solidFill>
                  <a:prstClr val="black"/>
                </a:solidFill>
                <a:latin typeface="ＭＳ Ｐゴシック"/>
              </a:endParaRPr>
            </a:p>
          </p:txBody>
        </p:sp>
        <p:sp>
          <p:nvSpPr>
            <p:cNvPr id="32" name="AutoShape 47"/>
            <p:cNvSpPr>
              <a:spLocks noChangeArrowheads="1"/>
            </p:cNvSpPr>
            <p:nvPr/>
          </p:nvSpPr>
          <p:spPr bwMode="auto">
            <a:xfrm>
              <a:off x="2270419" y="4440247"/>
              <a:ext cx="2871605" cy="436811"/>
            </a:xfrm>
            <a:prstGeom prst="roundRect">
              <a:avLst>
                <a:gd name="adj" fmla="val 16667"/>
              </a:avLst>
            </a:prstGeom>
            <a:solidFill>
              <a:schemeClr val="accent6">
                <a:lumMod val="20000"/>
                <a:lumOff val="80000"/>
              </a:schemeClr>
            </a:solidFill>
            <a:ln w="9525" algn="ctr">
              <a:solidFill>
                <a:schemeClr val="bg1">
                  <a:lumMod val="50000"/>
                </a:schemeClr>
              </a:solidFill>
              <a:round/>
              <a:headEnd/>
              <a:tailEnd/>
            </a:ln>
          </p:spPr>
          <p:txBody>
            <a:bodyPr wrap="none" lIns="91424" tIns="45712" rIns="91424" bIns="45712" anchor="ctr"/>
            <a:lstStyle/>
            <a:p>
              <a:pPr algn="ctr" fontAlgn="base">
                <a:lnSpc>
                  <a:spcPts val="1000"/>
                </a:lnSpc>
                <a:spcBef>
                  <a:spcPct val="0"/>
                </a:spcBef>
                <a:spcAft>
                  <a:spcPct val="0"/>
                </a:spcAft>
                <a:defRPr/>
              </a:pPr>
              <a:r>
                <a:rPr lang="ja-JP" altLang="en-US" sz="1600" dirty="0">
                  <a:solidFill>
                    <a:prstClr val="black"/>
                  </a:solidFill>
                  <a:latin typeface="ＭＳ Ｐゴシック"/>
                </a:rPr>
                <a:t>障害者就業・生活支援センター</a:t>
              </a:r>
              <a:endParaRPr lang="en-US" altLang="ja-JP" sz="1600" dirty="0">
                <a:solidFill>
                  <a:prstClr val="black"/>
                </a:solidFill>
                <a:latin typeface="ＭＳ Ｐゴシック"/>
              </a:endParaRPr>
            </a:p>
          </p:txBody>
        </p:sp>
        <p:sp>
          <p:nvSpPr>
            <p:cNvPr id="39" name="AutoShape 17"/>
            <p:cNvSpPr>
              <a:spLocks noChangeArrowheads="1"/>
            </p:cNvSpPr>
            <p:nvPr/>
          </p:nvSpPr>
          <p:spPr bwMode="auto">
            <a:xfrm>
              <a:off x="5142023" y="4434694"/>
              <a:ext cx="1432257" cy="436811"/>
            </a:xfrm>
            <a:prstGeom prst="roundRect">
              <a:avLst>
                <a:gd name="adj" fmla="val 16667"/>
              </a:avLst>
            </a:prstGeom>
            <a:solidFill>
              <a:schemeClr val="accent6">
                <a:lumMod val="20000"/>
                <a:lumOff val="80000"/>
              </a:schemeClr>
            </a:solidFill>
            <a:ln w="9525" algn="ctr">
              <a:solidFill>
                <a:schemeClr val="bg1">
                  <a:lumMod val="50000"/>
                </a:schemeClr>
              </a:solidFill>
              <a:round/>
              <a:headEnd/>
              <a:tailEnd/>
            </a:ln>
          </p:spPr>
          <p:txBody>
            <a:bodyPr wrap="none" lIns="91424" tIns="45712" rIns="91424" bIns="45712" anchor="ctr"/>
            <a:lstStyle/>
            <a:p>
              <a:pPr algn="ctr" fontAlgn="base">
                <a:lnSpc>
                  <a:spcPts val="1000"/>
                </a:lnSpc>
                <a:spcBef>
                  <a:spcPct val="0"/>
                </a:spcBef>
                <a:spcAft>
                  <a:spcPct val="0"/>
                </a:spcAft>
                <a:defRPr/>
              </a:pPr>
              <a:r>
                <a:rPr lang="ja-JP" altLang="en-US" sz="1600" dirty="0">
                  <a:solidFill>
                    <a:prstClr val="black"/>
                  </a:solidFill>
                  <a:latin typeface="ＭＳ Ｐゴシック"/>
                </a:rPr>
                <a:t>福祉事業所</a:t>
              </a:r>
              <a:endParaRPr lang="en-US" altLang="ja-JP" sz="1600" dirty="0">
                <a:solidFill>
                  <a:prstClr val="black"/>
                </a:solidFill>
                <a:latin typeface="ＭＳ Ｐゴシック"/>
              </a:endParaRPr>
            </a:p>
          </p:txBody>
        </p:sp>
        <p:sp>
          <p:nvSpPr>
            <p:cNvPr id="54" name="AutoShape 17"/>
            <p:cNvSpPr>
              <a:spLocks noChangeArrowheads="1"/>
            </p:cNvSpPr>
            <p:nvPr/>
          </p:nvSpPr>
          <p:spPr bwMode="auto">
            <a:xfrm>
              <a:off x="3477936" y="3812759"/>
              <a:ext cx="866968" cy="436811"/>
            </a:xfrm>
            <a:prstGeom prst="roundRect">
              <a:avLst>
                <a:gd name="adj" fmla="val 16667"/>
              </a:avLst>
            </a:prstGeom>
            <a:solidFill>
              <a:schemeClr val="accent6">
                <a:lumMod val="20000"/>
                <a:lumOff val="80000"/>
              </a:schemeClr>
            </a:solidFill>
            <a:ln w="9525" algn="ctr">
              <a:solidFill>
                <a:schemeClr val="bg1">
                  <a:lumMod val="50000"/>
                </a:schemeClr>
              </a:solidFill>
              <a:round/>
              <a:headEnd/>
              <a:tailEnd/>
            </a:ln>
          </p:spPr>
          <p:txBody>
            <a:bodyPr wrap="none" lIns="91424" tIns="45712" rIns="91424" bIns="45712" anchor="ctr"/>
            <a:lstStyle/>
            <a:p>
              <a:pPr algn="ctr" fontAlgn="base">
                <a:lnSpc>
                  <a:spcPts val="1000"/>
                </a:lnSpc>
                <a:spcBef>
                  <a:spcPct val="0"/>
                </a:spcBef>
                <a:spcAft>
                  <a:spcPct val="0"/>
                </a:spcAft>
                <a:defRPr/>
              </a:pPr>
              <a:r>
                <a:rPr lang="ja-JP" altLang="en-US" sz="1600" dirty="0">
                  <a:solidFill>
                    <a:prstClr val="black"/>
                  </a:solidFill>
                  <a:latin typeface="ＭＳ Ｐゴシック"/>
                </a:rPr>
                <a:t>自治体</a:t>
              </a:r>
              <a:endParaRPr lang="en-US" altLang="ja-JP" sz="1600" dirty="0">
                <a:solidFill>
                  <a:prstClr val="black"/>
                </a:solidFill>
                <a:latin typeface="ＭＳ Ｐゴシック"/>
              </a:endParaRPr>
            </a:p>
          </p:txBody>
        </p:sp>
        <p:sp>
          <p:nvSpPr>
            <p:cNvPr id="56" name="AutoShape 17"/>
            <p:cNvSpPr>
              <a:spLocks noChangeArrowheads="1"/>
            </p:cNvSpPr>
            <p:nvPr/>
          </p:nvSpPr>
          <p:spPr bwMode="auto">
            <a:xfrm>
              <a:off x="2015975" y="3811239"/>
              <a:ext cx="1475905" cy="437056"/>
            </a:xfrm>
            <a:prstGeom prst="roundRect">
              <a:avLst>
                <a:gd name="adj" fmla="val 16667"/>
              </a:avLst>
            </a:prstGeom>
            <a:solidFill>
              <a:schemeClr val="accent6">
                <a:lumMod val="20000"/>
                <a:lumOff val="80000"/>
              </a:schemeClr>
            </a:solidFill>
            <a:ln w="9525" algn="ctr">
              <a:solidFill>
                <a:schemeClr val="bg1">
                  <a:lumMod val="50000"/>
                </a:schemeClr>
              </a:solidFill>
              <a:round/>
              <a:headEnd/>
              <a:tailEnd/>
            </a:ln>
          </p:spPr>
          <p:txBody>
            <a:bodyPr wrap="none" lIns="91424" tIns="45712" rIns="91424" bIns="45712" anchor="ctr"/>
            <a:lstStyle/>
            <a:p>
              <a:pPr algn="ctr" fontAlgn="base">
                <a:lnSpc>
                  <a:spcPts val="1000"/>
                </a:lnSpc>
                <a:spcBef>
                  <a:spcPct val="0"/>
                </a:spcBef>
                <a:spcAft>
                  <a:spcPct val="0"/>
                </a:spcAft>
                <a:defRPr/>
              </a:pPr>
              <a:r>
                <a:rPr lang="ja-JP" altLang="en-US" sz="1600" dirty="0">
                  <a:solidFill>
                    <a:prstClr val="black"/>
                  </a:solidFill>
                  <a:latin typeface="ＭＳ Ｐゴシック"/>
                </a:rPr>
                <a:t>ハローワーク</a:t>
              </a:r>
              <a:endParaRPr lang="en-US" altLang="ja-JP" sz="1600" dirty="0">
                <a:solidFill>
                  <a:prstClr val="black"/>
                </a:solidFill>
                <a:latin typeface="ＭＳ Ｐゴシック"/>
              </a:endParaRPr>
            </a:p>
          </p:txBody>
        </p:sp>
        <p:sp>
          <p:nvSpPr>
            <p:cNvPr id="60" name="テキスト ボックス 59"/>
            <p:cNvSpPr txBox="1"/>
            <p:nvPr/>
          </p:nvSpPr>
          <p:spPr>
            <a:xfrm>
              <a:off x="3576389" y="3429000"/>
              <a:ext cx="2205134" cy="341539"/>
            </a:xfrm>
            <a:prstGeom prst="rect">
              <a:avLst/>
            </a:prstGeom>
            <a:noFill/>
          </p:spPr>
          <p:txBody>
            <a:bodyPr wrap="square" rtlCol="0">
              <a:spAutoFit/>
            </a:bodyPr>
            <a:lstStyle/>
            <a:p>
              <a:pPr fontAlgn="base">
                <a:spcBef>
                  <a:spcPct val="0"/>
                </a:spcBef>
                <a:spcAft>
                  <a:spcPct val="0"/>
                </a:spcAft>
              </a:pPr>
              <a:r>
                <a:rPr lang="ja-JP" altLang="en-US" sz="1400" b="1" dirty="0">
                  <a:solidFill>
                    <a:srgbClr val="000000"/>
                  </a:solidFill>
                </a:rPr>
                <a:t>障害者雇用推進チーム</a:t>
              </a:r>
              <a:endParaRPr lang="en-US" altLang="ja-JP" sz="1400" b="1" dirty="0">
                <a:solidFill>
                  <a:srgbClr val="000000"/>
                </a:solidFill>
              </a:endParaRPr>
            </a:p>
          </p:txBody>
        </p:sp>
      </p:grpSp>
      <p:graphicFrame>
        <p:nvGraphicFramePr>
          <p:cNvPr id="12" name="図表 11"/>
          <p:cNvGraphicFramePr/>
          <p:nvPr>
            <p:extLst>
              <p:ext uri="{D42A27DB-BD31-4B8C-83A1-F6EECF244321}">
                <p14:modId xmlns:p14="http://schemas.microsoft.com/office/powerpoint/2010/main" val="1384507147"/>
              </p:ext>
            </p:extLst>
          </p:nvPr>
        </p:nvGraphicFramePr>
        <p:xfrm>
          <a:off x="194471" y="6381328"/>
          <a:ext cx="9530021" cy="4320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図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4874" y="3356992"/>
            <a:ext cx="1018118" cy="1515808"/>
          </a:xfrm>
          <a:prstGeom prst="rect">
            <a:avLst/>
          </a:prstGeom>
        </p:spPr>
      </p:pic>
      <p:sp>
        <p:nvSpPr>
          <p:cNvPr id="22" name="テキスト ボックス 21"/>
          <p:cNvSpPr txBox="1"/>
          <p:nvPr/>
        </p:nvSpPr>
        <p:spPr>
          <a:xfrm>
            <a:off x="2300705" y="5589241"/>
            <a:ext cx="2652295" cy="646331"/>
          </a:xfrm>
          <a:prstGeom prst="rect">
            <a:avLst/>
          </a:prstGeom>
          <a:noFill/>
        </p:spPr>
        <p:txBody>
          <a:bodyPr wrap="square" rtlCol="0">
            <a:spAutoFit/>
          </a:bodyPr>
          <a:lstStyle/>
          <a:p>
            <a:pPr fontAlgn="base">
              <a:spcBef>
                <a:spcPct val="0"/>
              </a:spcBef>
              <a:spcAft>
                <a:spcPct val="0"/>
              </a:spcAft>
            </a:pPr>
            <a:r>
              <a:rPr lang="ja-JP" altLang="en-US" sz="1200" b="1" dirty="0">
                <a:solidFill>
                  <a:srgbClr val="000000"/>
                </a:solidFill>
                <a:latin typeface="HG丸ｺﾞｼｯｸM-PRO" panose="020F0600000000000000" pitchFamily="50" charset="-128"/>
                <a:ea typeface="HG丸ｺﾞｼｯｸM-PRO" panose="020F0600000000000000" pitchFamily="50" charset="-128"/>
              </a:rPr>
              <a:t>・企業向けセミナー</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fontAlgn="base">
              <a:spcBef>
                <a:spcPct val="0"/>
              </a:spcBef>
              <a:spcAft>
                <a:spcPct val="0"/>
              </a:spcAft>
            </a:pPr>
            <a:r>
              <a:rPr lang="ja-JP" altLang="en-US" sz="1200" b="1" dirty="0">
                <a:solidFill>
                  <a:srgbClr val="000000"/>
                </a:solidFill>
                <a:latin typeface="HG丸ｺﾞｼｯｸM-PRO" panose="020F0600000000000000" pitchFamily="50" charset="-128"/>
                <a:ea typeface="HG丸ｺﾞｼｯｸM-PRO" panose="020F0600000000000000" pitchFamily="50" charset="-128"/>
              </a:rPr>
              <a:t>・業務の切り出し支援</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fontAlgn="base">
              <a:spcBef>
                <a:spcPct val="0"/>
              </a:spcBef>
              <a:spcAft>
                <a:spcPct val="0"/>
              </a:spcAft>
            </a:pPr>
            <a:r>
              <a:rPr lang="ja-JP" altLang="en-US" sz="1200" b="1" dirty="0">
                <a:solidFill>
                  <a:srgbClr val="000000"/>
                </a:solidFill>
                <a:latin typeface="HG丸ｺﾞｼｯｸM-PRO" panose="020F0600000000000000" pitchFamily="50" charset="-128"/>
                <a:ea typeface="HG丸ｺﾞｼｯｸM-PRO" panose="020F0600000000000000" pitchFamily="50" charset="-128"/>
              </a:rPr>
              <a:t>・求人受理</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p:txBody>
      </p:sp>
      <p:sp>
        <p:nvSpPr>
          <p:cNvPr id="34" name="テキスト ボックス 33"/>
          <p:cNvSpPr txBox="1"/>
          <p:nvPr/>
        </p:nvSpPr>
        <p:spPr>
          <a:xfrm>
            <a:off x="350488" y="5589241"/>
            <a:ext cx="2652295" cy="830997"/>
          </a:xfrm>
          <a:prstGeom prst="rect">
            <a:avLst/>
          </a:prstGeom>
          <a:noFill/>
        </p:spPr>
        <p:txBody>
          <a:bodyPr wrap="square" rtlCol="0">
            <a:spAutoFit/>
          </a:bodyPr>
          <a:lstStyle/>
          <a:p>
            <a:pPr fontAlgn="base">
              <a:spcBef>
                <a:spcPct val="0"/>
              </a:spcBef>
              <a:spcAft>
                <a:spcPct val="0"/>
              </a:spcAft>
            </a:pPr>
            <a:r>
              <a:rPr lang="ja-JP" altLang="en-US" sz="1200" b="1" dirty="0">
                <a:solidFill>
                  <a:srgbClr val="000000"/>
                </a:solidFill>
                <a:latin typeface="HG丸ｺﾞｼｯｸM-PRO" panose="020F0600000000000000" pitchFamily="50" charset="-128"/>
                <a:ea typeface="HG丸ｺﾞｼｯｸM-PRO" panose="020F0600000000000000" pitchFamily="50" charset="-128"/>
              </a:rPr>
              <a:t>・職場実習の実施</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fontAlgn="base">
              <a:spcBef>
                <a:spcPct val="0"/>
              </a:spcBef>
              <a:spcAft>
                <a:spcPct val="0"/>
              </a:spcAft>
            </a:pPr>
            <a:r>
              <a:rPr lang="ja-JP" altLang="en-US" sz="1200" b="1" dirty="0">
                <a:solidFill>
                  <a:srgbClr val="000000"/>
                </a:solidFill>
                <a:latin typeface="HG丸ｺﾞｼｯｸM-PRO" panose="020F0600000000000000" pitchFamily="50" charset="-128"/>
                <a:ea typeface="HG丸ｺﾞｼｯｸM-PRO" panose="020F0600000000000000" pitchFamily="50" charset="-128"/>
              </a:rPr>
              <a:t>・就労移行支援事業所や</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fontAlgn="base">
              <a:spcBef>
                <a:spcPct val="0"/>
              </a:spcBef>
              <a:spcAft>
                <a:spcPct val="0"/>
              </a:spcAft>
            </a:pPr>
            <a:r>
              <a:rPr lang="ja-JP" altLang="en-US" sz="1200" b="1" dirty="0">
                <a:solidFill>
                  <a:srgbClr val="000000"/>
                </a:solidFill>
                <a:latin typeface="HG丸ｺﾞｼｯｸM-PRO" panose="020F0600000000000000" pitchFamily="50" charset="-128"/>
                <a:ea typeface="HG丸ｺﾞｼｯｸM-PRO" panose="020F0600000000000000" pitchFamily="50" charset="-128"/>
              </a:rPr>
              <a:t>　特別支援学校の見学</a:t>
            </a:r>
            <a:endParaRPr lang="en-US" altLang="ja-JP" sz="1400" b="1" dirty="0">
              <a:solidFill>
                <a:srgbClr val="000000"/>
              </a:solidFill>
              <a:latin typeface="HG丸ｺﾞｼｯｸM-PRO" panose="020F0600000000000000" pitchFamily="50" charset="-128"/>
              <a:ea typeface="HG丸ｺﾞｼｯｸM-PRO" panose="020F0600000000000000" pitchFamily="50" charset="-128"/>
            </a:endParaRPr>
          </a:p>
          <a:p>
            <a:pPr fontAlgn="base">
              <a:spcBef>
                <a:spcPct val="0"/>
              </a:spcBef>
              <a:spcAft>
                <a:spcPct val="0"/>
              </a:spcAft>
            </a:pP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p:txBody>
      </p:sp>
      <p:sp>
        <p:nvSpPr>
          <p:cNvPr id="35" name="テキスト ボックス 34"/>
          <p:cNvSpPr txBox="1"/>
          <p:nvPr/>
        </p:nvSpPr>
        <p:spPr>
          <a:xfrm>
            <a:off x="6435164" y="5589241"/>
            <a:ext cx="2652295" cy="646331"/>
          </a:xfrm>
          <a:prstGeom prst="rect">
            <a:avLst/>
          </a:prstGeom>
          <a:noFill/>
        </p:spPr>
        <p:txBody>
          <a:bodyPr wrap="square" rtlCol="0">
            <a:spAutoFit/>
          </a:bodyPr>
          <a:lstStyle/>
          <a:p>
            <a:pPr fontAlgn="base">
              <a:spcBef>
                <a:spcPct val="0"/>
              </a:spcBef>
              <a:spcAft>
                <a:spcPct val="0"/>
              </a:spcAft>
            </a:pPr>
            <a:r>
              <a:rPr lang="ja-JP" altLang="en-US" sz="1200" b="1" dirty="0">
                <a:solidFill>
                  <a:srgbClr val="000000"/>
                </a:solidFill>
                <a:latin typeface="HG丸ｺﾞｼｯｸM-PRO" panose="020F0600000000000000" pitchFamily="50" charset="-128"/>
                <a:ea typeface="HG丸ｺﾞｼｯｸM-PRO" panose="020F0600000000000000" pitchFamily="50" charset="-128"/>
              </a:rPr>
              <a:t>・各種助成金制度の活用支援</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fontAlgn="base">
              <a:spcBef>
                <a:spcPct val="0"/>
              </a:spcBef>
              <a:spcAft>
                <a:spcPct val="0"/>
              </a:spcAft>
            </a:pPr>
            <a:r>
              <a:rPr lang="ja-JP" altLang="en-US" sz="1200" b="1" dirty="0">
                <a:solidFill>
                  <a:srgbClr val="000000"/>
                </a:solidFill>
                <a:latin typeface="HG丸ｺﾞｼｯｸM-PRO" panose="020F0600000000000000" pitchFamily="50" charset="-128"/>
                <a:ea typeface="HG丸ｺﾞｼｯｸM-PRO" panose="020F0600000000000000" pitchFamily="50" charset="-128"/>
              </a:rPr>
              <a:t>・ジョブコーチ等の活用案内</a:t>
            </a:r>
            <a:endParaRPr lang="en-US" altLang="ja-JP" sz="1200" b="1" dirty="0">
              <a:solidFill>
                <a:srgbClr val="000000"/>
              </a:solidFill>
              <a:latin typeface="HG丸ｺﾞｼｯｸM-PRO" panose="020F0600000000000000" pitchFamily="50" charset="-128"/>
              <a:ea typeface="HG丸ｺﾞｼｯｸM-PRO" panose="020F0600000000000000" pitchFamily="50" charset="-128"/>
            </a:endParaRPr>
          </a:p>
          <a:p>
            <a:pPr fontAlgn="base">
              <a:spcBef>
                <a:spcPct val="0"/>
              </a:spcBef>
              <a:spcAft>
                <a:spcPct val="0"/>
              </a:spcAft>
            </a:pPr>
            <a:r>
              <a:rPr lang="ja-JP" altLang="en-US" sz="1200" b="1" dirty="0">
                <a:solidFill>
                  <a:srgbClr val="000000"/>
                </a:solidFill>
                <a:latin typeface="HG丸ｺﾞｼｯｸM-PRO" panose="020F0600000000000000" pitchFamily="50" charset="-128"/>
                <a:ea typeface="HG丸ｺﾞｼｯｸM-PRO" panose="020F0600000000000000" pitchFamily="50" charset="-128"/>
              </a:rPr>
              <a:t>・職場定着支援</a:t>
            </a:r>
            <a:endParaRPr lang="en-US" altLang="ja-JP" sz="1400" b="1" dirty="0">
              <a:solidFill>
                <a:srgbClr val="000000"/>
              </a:solidFill>
              <a:latin typeface="HG丸ｺﾞｼｯｸM-PRO" panose="020F0600000000000000" pitchFamily="50" charset="-128"/>
              <a:ea typeface="HG丸ｺﾞｼｯｸM-PRO" panose="020F0600000000000000" pitchFamily="50" charset="-128"/>
            </a:endParaRPr>
          </a:p>
        </p:txBody>
      </p:sp>
      <p:sp>
        <p:nvSpPr>
          <p:cNvPr id="25" name="テキスト ボックス 24"/>
          <p:cNvSpPr txBox="1"/>
          <p:nvPr/>
        </p:nvSpPr>
        <p:spPr>
          <a:xfrm>
            <a:off x="7683304" y="19179"/>
            <a:ext cx="2603429" cy="461665"/>
          </a:xfrm>
          <a:prstGeom prst="rect">
            <a:avLst/>
          </a:prstGeom>
          <a:noFill/>
        </p:spPr>
        <p:txBody>
          <a:bodyPr wrap="square" rtlCol="0">
            <a:spAutoFit/>
          </a:bodyPr>
          <a:lstStyle/>
          <a:p>
            <a:pPr fontAlgn="base">
              <a:spcBef>
                <a:spcPct val="0"/>
              </a:spcBef>
              <a:spcAft>
                <a:spcPct val="0"/>
              </a:spcAft>
            </a:pPr>
            <a:r>
              <a:rPr lang="ja-JP" altLang="en-US" sz="1200" dirty="0">
                <a:solidFill>
                  <a:srgbClr val="000000"/>
                </a:solidFill>
                <a:latin typeface="+mn-ea"/>
                <a:ea typeface="+mn-ea"/>
              </a:rPr>
              <a:t>　　　 平成</a:t>
            </a:r>
            <a:r>
              <a:rPr lang="en-US" altLang="ja-JP" sz="1200" dirty="0">
                <a:solidFill>
                  <a:srgbClr val="000000"/>
                </a:solidFill>
                <a:latin typeface="+mn-ea"/>
                <a:ea typeface="+mn-ea"/>
              </a:rPr>
              <a:t>30</a:t>
            </a:r>
            <a:r>
              <a:rPr lang="ja-JP" altLang="en-US" sz="1200" dirty="0">
                <a:solidFill>
                  <a:srgbClr val="000000"/>
                </a:solidFill>
                <a:latin typeface="+mn-ea"/>
                <a:ea typeface="+mn-ea"/>
              </a:rPr>
              <a:t>年度予定額</a:t>
            </a:r>
            <a:endParaRPr lang="en-US" altLang="ja-JP" sz="1200" dirty="0">
              <a:solidFill>
                <a:srgbClr val="000000"/>
              </a:solidFill>
              <a:latin typeface="+mn-ea"/>
              <a:ea typeface="+mn-ea"/>
            </a:endParaRPr>
          </a:p>
          <a:p>
            <a:pPr fontAlgn="base">
              <a:spcBef>
                <a:spcPct val="0"/>
              </a:spcBef>
              <a:spcAft>
                <a:spcPct val="0"/>
              </a:spcAft>
            </a:pPr>
            <a:r>
              <a:rPr lang="ja-JP" altLang="en-US" sz="1200" dirty="0">
                <a:solidFill>
                  <a:srgbClr val="000000"/>
                </a:solidFill>
                <a:latin typeface="+mn-ea"/>
                <a:ea typeface="+mn-ea"/>
              </a:rPr>
              <a:t>　　　　 　</a:t>
            </a:r>
            <a:r>
              <a:rPr lang="en-US" altLang="ja-JP" sz="1200" u="sng" dirty="0">
                <a:solidFill>
                  <a:srgbClr val="000000"/>
                </a:solidFill>
                <a:latin typeface="+mn-ea"/>
                <a:ea typeface="+mn-ea"/>
              </a:rPr>
              <a:t>4.4</a:t>
            </a:r>
            <a:r>
              <a:rPr lang="ja-JP" altLang="en-US" sz="1200" u="sng" dirty="0">
                <a:solidFill>
                  <a:srgbClr val="000000"/>
                </a:solidFill>
                <a:latin typeface="+mn-ea"/>
                <a:ea typeface="+mn-ea"/>
              </a:rPr>
              <a:t>（　</a:t>
            </a:r>
            <a:r>
              <a:rPr lang="en-US" altLang="ja-JP" sz="1200" u="sng" dirty="0">
                <a:solidFill>
                  <a:srgbClr val="000000"/>
                </a:solidFill>
                <a:latin typeface="+mn-ea"/>
                <a:ea typeface="+mn-ea"/>
              </a:rPr>
              <a:t>0</a:t>
            </a:r>
            <a:r>
              <a:rPr lang="ja-JP" altLang="en-US" sz="1200" u="sng" dirty="0">
                <a:solidFill>
                  <a:srgbClr val="000000"/>
                </a:solidFill>
                <a:latin typeface="+mn-ea"/>
                <a:ea typeface="+mn-ea"/>
              </a:rPr>
              <a:t>）億円</a:t>
            </a:r>
          </a:p>
        </p:txBody>
      </p:sp>
      <p:sp>
        <p:nvSpPr>
          <p:cNvPr id="3" name="正方形/長方形 2"/>
          <p:cNvSpPr/>
          <p:nvPr/>
        </p:nvSpPr>
        <p:spPr>
          <a:xfrm>
            <a:off x="234026" y="5445225"/>
            <a:ext cx="9399494" cy="807155"/>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図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55976" y="4466612"/>
            <a:ext cx="1967155" cy="1923608"/>
          </a:xfrm>
          <a:prstGeom prst="rect">
            <a:avLst/>
          </a:prstGeom>
        </p:spPr>
      </p:pic>
      <p:grpSp>
        <p:nvGrpSpPr>
          <p:cNvPr id="9" name="グループ化 8"/>
          <p:cNvGrpSpPr/>
          <p:nvPr/>
        </p:nvGrpSpPr>
        <p:grpSpPr>
          <a:xfrm>
            <a:off x="151527" y="5229201"/>
            <a:ext cx="1482165" cy="361275"/>
            <a:chOff x="7524328" y="3822496"/>
            <a:chExt cx="1368152" cy="361275"/>
          </a:xfrm>
        </p:grpSpPr>
        <p:sp>
          <p:nvSpPr>
            <p:cNvPr id="4" name="角丸四角形 3"/>
            <p:cNvSpPr/>
            <p:nvPr/>
          </p:nvSpPr>
          <p:spPr>
            <a:xfrm>
              <a:off x="7524328" y="3822496"/>
              <a:ext cx="1368152" cy="3612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7524328" y="3822496"/>
              <a:ext cx="1368152" cy="307777"/>
            </a:xfrm>
            <a:prstGeom prst="rect">
              <a:avLst/>
            </a:prstGeom>
            <a:noFill/>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支援計画</a:t>
              </a:r>
            </a:p>
          </p:txBody>
        </p:sp>
      </p:grpSp>
      <p:sp>
        <p:nvSpPr>
          <p:cNvPr id="10" name="スライド番号プレースホルダー 9"/>
          <p:cNvSpPr>
            <a:spLocks noGrp="1"/>
          </p:cNvSpPr>
          <p:nvPr>
            <p:ph type="sldNum" sz="quarter" idx="12"/>
          </p:nvPr>
        </p:nvSpPr>
        <p:spPr/>
        <p:txBody>
          <a:bodyPr/>
          <a:lstStyle/>
          <a:p>
            <a:pPr>
              <a:defRPr/>
            </a:pPr>
            <a:fld id="{E7A90DB6-B740-448A-AD62-85384E9A848E}" type="slidenum">
              <a:rPr lang="en-US" altLang="ja-JP" smtClean="0"/>
              <a:pPr>
                <a:defRPr/>
              </a:pPr>
              <a:t>24</a:t>
            </a:fld>
            <a:endParaRPr lang="en-US" altLang="ja-JP" dirty="0"/>
          </a:p>
        </p:txBody>
      </p:sp>
      <p:sp>
        <p:nvSpPr>
          <p:cNvPr id="30" name="正方形/長方形 29"/>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39725210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テキスト ボックス 122"/>
          <p:cNvSpPr txBox="1"/>
          <p:nvPr/>
        </p:nvSpPr>
        <p:spPr>
          <a:xfrm>
            <a:off x="182545" y="2258887"/>
            <a:ext cx="9635491" cy="3978425"/>
          </a:xfrm>
          <a:prstGeom prst="roundRect">
            <a:avLst>
              <a:gd name="adj" fmla="val 4625"/>
            </a:avLst>
          </a:prstGeom>
          <a:noFill/>
          <a:ln w="15875">
            <a:solidFill>
              <a:schemeClr val="accent1">
                <a:shade val="50000"/>
              </a:schemeClr>
            </a:solidFill>
          </a:ln>
        </p:spPr>
        <p:style>
          <a:lnRef idx="2">
            <a:schemeClr val="accent1"/>
          </a:lnRef>
          <a:fillRef idx="1">
            <a:schemeClr val="lt1"/>
          </a:fillRef>
          <a:effectRef idx="0">
            <a:schemeClr val="accent1"/>
          </a:effectRef>
          <a:fontRef idx="minor">
            <a:schemeClr val="dk1"/>
          </a:fontRef>
        </p:style>
        <p:txBody>
          <a:bodyPr wrap="square" bIns="72000" rtlCol="0">
            <a:noAutofit/>
          </a:bodyPr>
          <a:lstStyle/>
          <a:p>
            <a:pPr algn="just">
              <a:lnSpc>
                <a:spcPts val="1400"/>
              </a:lnSpc>
            </a:pPr>
            <a:endParaRPr lang="en-US" altLang="ja-JP" sz="100" dirty="0">
              <a:solidFill>
                <a:srgbClr val="000000"/>
              </a:solidFill>
              <a:latin typeface="HGPｺﾞｼｯｸM" panose="020B0600000000000000" pitchFamily="50" charset="-128"/>
              <a:ea typeface="HGPｺﾞｼｯｸM" panose="020B0600000000000000" pitchFamily="50" charset="-128"/>
            </a:endParaRPr>
          </a:p>
        </p:txBody>
      </p:sp>
      <p:sp>
        <p:nvSpPr>
          <p:cNvPr id="5" name="テキスト ボックス 4"/>
          <p:cNvSpPr txBox="1"/>
          <p:nvPr/>
        </p:nvSpPr>
        <p:spPr>
          <a:xfrm>
            <a:off x="71452" y="2996952"/>
            <a:ext cx="9809772" cy="2201115"/>
          </a:xfrm>
          <a:prstGeom prst="roundRect">
            <a:avLst>
              <a:gd name="adj" fmla="val 7304"/>
            </a:avLst>
          </a:prstGeom>
          <a:noFill/>
          <a:ln w="15875">
            <a:noFill/>
          </a:ln>
        </p:spPr>
        <p:txBody>
          <a:bodyPr wrap="square" lIns="72000" tIns="36000" rIns="72000" bIns="36000" rtlCol="0">
            <a:noAutofit/>
          </a:bodyPr>
          <a:lstStyle/>
          <a:p>
            <a:pPr algn="just"/>
            <a:r>
              <a:rPr lang="ja-JP" altLang="en-US" sz="1200" dirty="0">
                <a:solidFill>
                  <a:srgbClr val="000000"/>
                </a:solidFill>
                <a:latin typeface="HGPｺﾞｼｯｸM" panose="020B0600000000000000" pitchFamily="50" charset="-128"/>
                <a:ea typeface="HGPｺﾞｼｯｸM" panose="020B0600000000000000" pitchFamily="50" charset="-128"/>
              </a:rPr>
              <a:t>　</a:t>
            </a:r>
            <a:endParaRPr lang="en-US" altLang="ja-JP" sz="1200" dirty="0">
              <a:solidFill>
                <a:srgbClr val="000000"/>
              </a:solidFill>
              <a:latin typeface="HGPｺﾞｼｯｸM" panose="020B0600000000000000" pitchFamily="50" charset="-128"/>
              <a:ea typeface="HGPｺﾞｼｯｸM" panose="020B0600000000000000" pitchFamily="50" charset="-128"/>
            </a:endParaRPr>
          </a:p>
          <a:p>
            <a:pPr algn="just"/>
            <a:r>
              <a:rPr lang="ja-JP" altLang="en-US" sz="1200" dirty="0">
                <a:solidFill>
                  <a:srgbClr val="000000"/>
                </a:solidFill>
                <a:latin typeface="HGPｺﾞｼｯｸM" panose="020B0600000000000000" pitchFamily="50" charset="-128"/>
                <a:ea typeface="HGPｺﾞｼｯｸM" panose="020B0600000000000000" pitchFamily="50" charset="-128"/>
              </a:rPr>
              <a:t>　</a:t>
            </a:r>
            <a:endParaRPr lang="ja-JP" altLang="en-US" sz="900" dirty="0">
              <a:solidFill>
                <a:srgbClr val="000000"/>
              </a:solidFill>
            </a:endParaRPr>
          </a:p>
        </p:txBody>
      </p:sp>
      <p:sp>
        <p:nvSpPr>
          <p:cNvPr id="89" name="円/楕円 88"/>
          <p:cNvSpPr/>
          <p:nvPr/>
        </p:nvSpPr>
        <p:spPr>
          <a:xfrm>
            <a:off x="186459" y="3179985"/>
            <a:ext cx="6350718" cy="1275166"/>
          </a:xfrm>
          <a:prstGeom prst="ellipse">
            <a:avLst/>
          </a:prstGeom>
          <a:solidFill>
            <a:schemeClr val="accent3">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Rectangle 5"/>
          <p:cNvSpPr txBox="1">
            <a:spLocks noChangeArrowheads="1"/>
          </p:cNvSpPr>
          <p:nvPr/>
        </p:nvSpPr>
        <p:spPr bwMode="auto">
          <a:xfrm>
            <a:off x="23338" y="5684"/>
            <a:ext cx="9906000" cy="436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a:defRPr/>
            </a:pPr>
            <a:r>
              <a:rPr lang="ja-JP" altLang="en-US" kern="0" spc="30" dirty="0">
                <a:solidFill>
                  <a:srgbClr val="000000"/>
                </a:solidFill>
                <a:latin typeface="+mn-ea"/>
                <a:ea typeface="+mn-ea"/>
              </a:rPr>
              <a:t>発達障害者雇用トータルサポーターによる一貫した専門的支援の実施</a:t>
            </a:r>
            <a:endParaRPr lang="en-US" altLang="ja-JP" kern="0" spc="30" dirty="0">
              <a:solidFill>
                <a:srgbClr val="000000"/>
              </a:solidFill>
              <a:latin typeface="+mn-ea"/>
              <a:ea typeface="+mn-ea"/>
            </a:endParaRPr>
          </a:p>
        </p:txBody>
      </p:sp>
      <p:sp>
        <p:nvSpPr>
          <p:cNvPr id="8" name="テキスト ボックス 7"/>
          <p:cNvSpPr txBox="1"/>
          <p:nvPr/>
        </p:nvSpPr>
        <p:spPr>
          <a:xfrm>
            <a:off x="182547" y="760393"/>
            <a:ext cx="9635490" cy="1185890"/>
          </a:xfrm>
          <a:prstGeom prst="roundRect">
            <a:avLst>
              <a:gd name="adj" fmla="val 14445"/>
            </a:avLst>
          </a:prstGeom>
          <a:noFill/>
          <a:ln w="15875">
            <a:solidFill>
              <a:schemeClr val="accent1">
                <a:shade val="50000"/>
              </a:schemeClr>
            </a:solidFill>
          </a:ln>
        </p:spPr>
        <p:style>
          <a:lnRef idx="2">
            <a:schemeClr val="accent1"/>
          </a:lnRef>
          <a:fillRef idx="1">
            <a:schemeClr val="lt1"/>
          </a:fillRef>
          <a:effectRef idx="0">
            <a:schemeClr val="accent1"/>
          </a:effectRef>
          <a:fontRef idx="minor">
            <a:schemeClr val="dk1"/>
          </a:fontRef>
        </p:style>
        <p:txBody>
          <a:bodyPr wrap="square" bIns="72000" rtlCol="0">
            <a:noAutofit/>
          </a:bodyPr>
          <a:lstStyle/>
          <a:p>
            <a:pPr algn="just">
              <a:lnSpc>
                <a:spcPts val="1400"/>
              </a:lnSpc>
            </a:pPr>
            <a:endParaRPr lang="en-US" altLang="ja-JP" sz="100" dirty="0">
              <a:solidFill>
                <a:srgbClr val="000000"/>
              </a:solidFill>
              <a:latin typeface="HGPｺﾞｼｯｸM" panose="020B0600000000000000" pitchFamily="50" charset="-128"/>
              <a:ea typeface="HGPｺﾞｼｯｸM" panose="020B0600000000000000" pitchFamily="50" charset="-128"/>
            </a:endParaRPr>
          </a:p>
        </p:txBody>
      </p:sp>
      <p:sp>
        <p:nvSpPr>
          <p:cNvPr id="13" name="正方形/長方形 12"/>
          <p:cNvSpPr/>
          <p:nvPr/>
        </p:nvSpPr>
        <p:spPr>
          <a:xfrm>
            <a:off x="79424" y="6237312"/>
            <a:ext cx="9849915" cy="584870"/>
          </a:xfrm>
          <a:prstGeom prst="rect">
            <a:avLst/>
          </a:prstGeom>
          <a:noFill/>
        </p:spPr>
        <p:txBody>
          <a:bodyPr wrap="square">
            <a:noAutofit/>
          </a:bodyPr>
          <a:lstStyle/>
          <a:p>
            <a:r>
              <a:rPr lang="ja-JP" altLang="en-US" sz="1050" dirty="0">
                <a:solidFill>
                  <a:srgbClr val="000000"/>
                </a:solidFill>
                <a:latin typeface="+mn-ea"/>
                <a:ea typeface="+mn-ea"/>
              </a:rPr>
              <a:t>（参考）　　</a:t>
            </a:r>
            <a:r>
              <a:rPr lang="ja-JP" altLang="en-US" sz="1050" u="sng" dirty="0">
                <a:solidFill>
                  <a:srgbClr val="000000"/>
                </a:solidFill>
                <a:latin typeface="+mn-ea"/>
                <a:ea typeface="+mn-ea"/>
              </a:rPr>
              <a:t>働き方改革実行計画（平成</a:t>
            </a:r>
            <a:r>
              <a:rPr lang="en-US" altLang="ja-JP" sz="1050" u="sng" dirty="0">
                <a:solidFill>
                  <a:srgbClr val="000000"/>
                </a:solidFill>
                <a:latin typeface="+mn-ea"/>
                <a:ea typeface="+mn-ea"/>
              </a:rPr>
              <a:t>29</a:t>
            </a:r>
            <a:r>
              <a:rPr lang="ja-JP" altLang="en-US" sz="1050" u="sng" dirty="0">
                <a:solidFill>
                  <a:srgbClr val="000000"/>
                </a:solidFill>
                <a:latin typeface="+mn-ea"/>
                <a:ea typeface="+mn-ea"/>
              </a:rPr>
              <a:t>年３月</a:t>
            </a:r>
            <a:r>
              <a:rPr lang="en-US" altLang="ja-JP" sz="1050" u="sng" dirty="0">
                <a:solidFill>
                  <a:srgbClr val="000000"/>
                </a:solidFill>
                <a:latin typeface="+mn-ea"/>
                <a:ea typeface="+mn-ea"/>
              </a:rPr>
              <a:t>28</a:t>
            </a:r>
            <a:r>
              <a:rPr lang="ja-JP" altLang="en-US" sz="1050" u="sng" dirty="0">
                <a:solidFill>
                  <a:srgbClr val="000000"/>
                </a:solidFill>
                <a:latin typeface="+mn-ea"/>
                <a:ea typeface="+mn-ea"/>
              </a:rPr>
              <a:t>日働き方改革実現会議決定）</a:t>
            </a:r>
            <a:endParaRPr lang="en-US" altLang="ja-JP" sz="1050" u="sng" dirty="0">
              <a:solidFill>
                <a:srgbClr val="000000"/>
              </a:solidFill>
              <a:latin typeface="+mn-ea"/>
              <a:ea typeface="+mn-ea"/>
            </a:endParaRPr>
          </a:p>
          <a:p>
            <a:endParaRPr lang="en-US" altLang="ja-JP" sz="400" dirty="0">
              <a:solidFill>
                <a:srgbClr val="000000"/>
              </a:solidFill>
              <a:latin typeface="+mn-ea"/>
              <a:ea typeface="+mn-ea"/>
            </a:endParaRPr>
          </a:p>
          <a:p>
            <a:r>
              <a:rPr lang="ja-JP" altLang="en-US" sz="900" dirty="0">
                <a:solidFill>
                  <a:srgbClr val="000000"/>
                </a:solidFill>
                <a:latin typeface="+mn-ea"/>
                <a:ea typeface="+mn-ea"/>
              </a:rPr>
              <a:t>８．（２）障害者等の希望や能力を活かした就労支援の推進</a:t>
            </a:r>
            <a:endParaRPr lang="en-US" altLang="ja-JP" sz="900" dirty="0">
              <a:solidFill>
                <a:srgbClr val="000000"/>
              </a:solidFill>
              <a:latin typeface="+mn-ea"/>
              <a:ea typeface="+mn-ea"/>
            </a:endParaRPr>
          </a:p>
          <a:p>
            <a:r>
              <a:rPr lang="ja-JP" altLang="en-US" sz="900" dirty="0">
                <a:solidFill>
                  <a:srgbClr val="000000"/>
                </a:solidFill>
                <a:latin typeface="+mn-ea"/>
                <a:ea typeface="+mn-ea"/>
              </a:rPr>
              <a:t>発達障害やその可能性のある方も含め、障害の特性に応じて一貫した修学・就労支援を行えるよう、教育委員会・大学、福祉・保健・医療・労働等関係行政機関と企業が連携する体制を構築する。</a:t>
            </a:r>
          </a:p>
        </p:txBody>
      </p:sp>
      <p:sp>
        <p:nvSpPr>
          <p:cNvPr id="14" name="正方形/長方形 13"/>
          <p:cNvSpPr/>
          <p:nvPr/>
        </p:nvSpPr>
        <p:spPr>
          <a:xfrm>
            <a:off x="85975" y="598394"/>
            <a:ext cx="1260000" cy="32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ja-JP" altLang="en-US" sz="1400" b="1" dirty="0"/>
              <a:t>背景・課題</a:t>
            </a:r>
            <a:endParaRPr kumimoji="1" lang="ja-JP" altLang="en-US" sz="1400" b="1" dirty="0"/>
          </a:p>
        </p:txBody>
      </p:sp>
      <p:sp>
        <p:nvSpPr>
          <p:cNvPr id="56" name="正方形/長方形 55"/>
          <p:cNvSpPr/>
          <p:nvPr/>
        </p:nvSpPr>
        <p:spPr>
          <a:xfrm>
            <a:off x="85975" y="2096888"/>
            <a:ext cx="1260000" cy="32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ja-JP" altLang="en-US" sz="1400" b="1" dirty="0"/>
              <a:t>事業内容</a:t>
            </a:r>
            <a:endParaRPr kumimoji="1" lang="ja-JP" altLang="en-US" sz="1400" b="1" dirty="0"/>
          </a:p>
        </p:txBody>
      </p:sp>
      <p:pic>
        <p:nvPicPr>
          <p:cNvPr id="84" name="Picture 33" descr="j0431614[1]"/>
          <p:cNvPicPr>
            <a:picLocks noChangeAspect="1" noChangeArrowheads="1"/>
          </p:cNvPicPr>
          <p:nvPr/>
        </p:nvPicPr>
        <p:blipFill>
          <a:blip r:embed="rId4" cstate="print"/>
          <a:srcRect/>
          <a:stretch>
            <a:fillRect/>
          </a:stretch>
        </p:blipFill>
        <p:spPr>
          <a:xfrm>
            <a:off x="680634" y="3209823"/>
            <a:ext cx="659206" cy="677140"/>
          </a:xfrm>
          <a:prstGeom prst="rect">
            <a:avLst/>
          </a:prstGeom>
          <a:noFill/>
        </p:spPr>
      </p:pic>
      <p:pic>
        <p:nvPicPr>
          <p:cNvPr id="85" name="Picture 3" descr="C:\Users\TYIAP\Desktop\MC900432610.PNG"/>
          <p:cNvPicPr>
            <a:picLocks noChangeAspect="1" noChangeArrowheads="1"/>
          </p:cNvPicPr>
          <p:nvPr/>
        </p:nvPicPr>
        <p:blipFill>
          <a:blip r:embed="rId5" cstate="print"/>
          <a:srcRect/>
          <a:stretch>
            <a:fillRect/>
          </a:stretch>
        </p:blipFill>
        <p:spPr bwMode="auto">
          <a:xfrm>
            <a:off x="182546" y="3256424"/>
            <a:ext cx="604663" cy="558150"/>
          </a:xfrm>
          <a:prstGeom prst="rect">
            <a:avLst/>
          </a:prstGeom>
          <a:noFill/>
        </p:spPr>
      </p:pic>
      <p:sp>
        <p:nvSpPr>
          <p:cNvPr id="87" name="テキスト ボックス 86"/>
          <p:cNvSpPr txBox="1"/>
          <p:nvPr/>
        </p:nvSpPr>
        <p:spPr>
          <a:xfrm>
            <a:off x="1255886" y="3356992"/>
            <a:ext cx="1977544" cy="1223412"/>
          </a:xfrm>
          <a:prstGeom prst="rect">
            <a:avLst/>
          </a:prstGeom>
          <a:noFill/>
        </p:spPr>
        <p:txBody>
          <a:bodyPr wrap="square" rtlCol="0">
            <a:spAutoFit/>
          </a:bodyPr>
          <a:lstStyle/>
          <a:p>
            <a:r>
              <a:rPr lang="ja-JP" altLang="en-US" sz="1050" dirty="0">
                <a:solidFill>
                  <a:srgbClr val="000000"/>
                </a:solidFill>
                <a:latin typeface="+mn-ea"/>
                <a:ea typeface="+mn-ea"/>
              </a:rPr>
              <a:t>就職に向けたカウンセリング</a:t>
            </a:r>
            <a:endParaRPr lang="en-US" altLang="ja-JP" sz="1050" dirty="0">
              <a:solidFill>
                <a:srgbClr val="000000"/>
              </a:solidFill>
              <a:latin typeface="+mn-ea"/>
              <a:ea typeface="+mn-ea"/>
            </a:endParaRPr>
          </a:p>
          <a:p>
            <a:r>
              <a:rPr lang="ja-JP" altLang="en-US" sz="1050" dirty="0">
                <a:solidFill>
                  <a:srgbClr val="000000"/>
                </a:solidFill>
                <a:latin typeface="+mn-ea"/>
                <a:ea typeface="+mn-ea"/>
              </a:rPr>
              <a:t>支援方針の策定</a:t>
            </a:r>
            <a:endParaRPr lang="en-US" altLang="ja-JP" sz="1050" dirty="0">
              <a:solidFill>
                <a:srgbClr val="000000"/>
              </a:solidFill>
              <a:latin typeface="+mn-ea"/>
              <a:ea typeface="+mn-ea"/>
            </a:endParaRPr>
          </a:p>
          <a:p>
            <a:r>
              <a:rPr lang="ja-JP" altLang="en-US" sz="1050" dirty="0">
                <a:solidFill>
                  <a:srgbClr val="000000"/>
                </a:solidFill>
                <a:latin typeface="+mn-ea"/>
                <a:ea typeface="+mn-ea"/>
              </a:rPr>
              <a:t>就職準備プログラム、職場実習の実施</a:t>
            </a:r>
            <a:endParaRPr lang="en-US" altLang="ja-JP" sz="1050" dirty="0">
              <a:solidFill>
                <a:srgbClr val="000000"/>
              </a:solidFill>
              <a:latin typeface="+mn-ea"/>
              <a:ea typeface="+mn-ea"/>
            </a:endParaRPr>
          </a:p>
          <a:p>
            <a:r>
              <a:rPr lang="ja-JP" altLang="en-US" sz="1050" dirty="0">
                <a:solidFill>
                  <a:srgbClr val="000000"/>
                </a:solidFill>
                <a:latin typeface="+mn-ea"/>
                <a:ea typeface="+mn-ea"/>
              </a:rPr>
              <a:t>就職後の定着相談　等</a:t>
            </a:r>
            <a:endParaRPr lang="en-US" altLang="ja-JP" sz="1050" dirty="0">
              <a:solidFill>
                <a:srgbClr val="000000"/>
              </a:solidFill>
              <a:latin typeface="+mn-ea"/>
              <a:ea typeface="+mn-ea"/>
            </a:endParaRPr>
          </a:p>
          <a:p>
            <a:pPr algn="ctr"/>
            <a:endParaRPr lang="en-US" altLang="ja-JP" sz="1050" dirty="0">
              <a:solidFill>
                <a:srgbClr val="000000"/>
              </a:solidFill>
              <a:latin typeface="+mn-ea"/>
              <a:ea typeface="+mn-ea"/>
            </a:endParaRPr>
          </a:p>
          <a:p>
            <a:pPr algn="ctr"/>
            <a:endParaRPr lang="ja-JP" altLang="en-US" sz="1050" dirty="0">
              <a:solidFill>
                <a:srgbClr val="000000"/>
              </a:solidFill>
              <a:latin typeface="+mn-ea"/>
              <a:ea typeface="+mn-ea"/>
            </a:endParaRPr>
          </a:p>
        </p:txBody>
      </p:sp>
      <p:sp>
        <p:nvSpPr>
          <p:cNvPr id="82" name="テキスト ボックス 81"/>
          <p:cNvSpPr txBox="1"/>
          <p:nvPr/>
        </p:nvSpPr>
        <p:spPr>
          <a:xfrm>
            <a:off x="3212570" y="3976909"/>
            <a:ext cx="3155308" cy="307777"/>
          </a:xfrm>
          <a:prstGeom prst="rect">
            <a:avLst/>
          </a:prstGeom>
          <a:solidFill>
            <a:schemeClr val="accent6">
              <a:lumMod val="75000"/>
            </a:schemeClr>
          </a:solidFill>
        </p:spPr>
        <p:txBody>
          <a:bodyPr wrap="square" rtlCol="0">
            <a:spAutoFit/>
          </a:bodyPr>
          <a:lstStyle/>
          <a:p>
            <a:pPr algn="ctr"/>
            <a:r>
              <a:rPr kumimoji="1" lang="ja-JP" altLang="en-US" sz="1400" b="1" dirty="0">
                <a:solidFill>
                  <a:schemeClr val="bg1"/>
                </a:solidFill>
              </a:rPr>
              <a:t>発達障害者雇用トータルサポーター</a:t>
            </a:r>
          </a:p>
        </p:txBody>
      </p:sp>
      <p:pic>
        <p:nvPicPr>
          <p:cNvPr id="78" name="Picture 70" descr="j0431641[1]"/>
          <p:cNvPicPr>
            <a:picLocks noChangeAspect="1" noChangeArrowheads="1"/>
          </p:cNvPicPr>
          <p:nvPr/>
        </p:nvPicPr>
        <p:blipFill>
          <a:blip r:embed="rId6" cstate="print"/>
          <a:srcRect/>
          <a:stretch>
            <a:fillRect/>
          </a:stretch>
        </p:blipFill>
        <p:spPr bwMode="auto">
          <a:xfrm>
            <a:off x="3702313" y="3198866"/>
            <a:ext cx="833615" cy="778043"/>
          </a:xfrm>
          <a:prstGeom prst="rect">
            <a:avLst/>
          </a:prstGeom>
          <a:noFill/>
          <a:ln w="9525">
            <a:noFill/>
            <a:miter lim="800000"/>
            <a:headEnd/>
            <a:tailEnd/>
          </a:ln>
        </p:spPr>
      </p:pic>
      <p:sp>
        <p:nvSpPr>
          <p:cNvPr id="91" name="テキスト ボックス 90"/>
          <p:cNvSpPr txBox="1"/>
          <p:nvPr/>
        </p:nvSpPr>
        <p:spPr>
          <a:xfrm>
            <a:off x="1868278" y="3013421"/>
            <a:ext cx="2730303" cy="307777"/>
          </a:xfrm>
          <a:prstGeom prst="rect">
            <a:avLst/>
          </a:prstGeom>
          <a:noFill/>
        </p:spPr>
        <p:txBody>
          <a:bodyPr wrap="square" rtlCol="0">
            <a:spAutoFit/>
          </a:bodyPr>
          <a:lstStyle/>
          <a:p>
            <a:pPr algn="ctr"/>
            <a:r>
              <a:rPr kumimoji="1" lang="ja-JP" altLang="en-US" sz="1400" b="1" dirty="0"/>
              <a:t>＜ハローワーク＞</a:t>
            </a:r>
          </a:p>
        </p:txBody>
      </p:sp>
      <p:sp>
        <p:nvSpPr>
          <p:cNvPr id="92" name="右矢印 91"/>
          <p:cNvSpPr/>
          <p:nvPr/>
        </p:nvSpPr>
        <p:spPr>
          <a:xfrm flipH="1">
            <a:off x="3190349" y="3348201"/>
            <a:ext cx="365968" cy="538762"/>
          </a:xfrm>
          <a:prstGeom prst="rightArrow">
            <a:avLst/>
          </a:prstGeom>
          <a:solidFill>
            <a:schemeClr val="accent1">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テキスト ボックス 82"/>
          <p:cNvSpPr txBox="1"/>
          <p:nvPr/>
        </p:nvSpPr>
        <p:spPr>
          <a:xfrm>
            <a:off x="4384239" y="3376302"/>
            <a:ext cx="1754006" cy="461665"/>
          </a:xfrm>
          <a:prstGeom prst="rect">
            <a:avLst/>
          </a:prstGeom>
          <a:solidFill>
            <a:srgbClr val="FFFF00"/>
          </a:solidFill>
          <a:ln>
            <a:solidFill>
              <a:schemeClr val="tx1"/>
            </a:solidFill>
          </a:ln>
        </p:spPr>
        <p:txBody>
          <a:bodyPr wrap="square" rtlCol="0">
            <a:spAutoFit/>
          </a:bodyPr>
          <a:lstStyle/>
          <a:p>
            <a:pPr algn="just"/>
            <a:r>
              <a:rPr lang="ja-JP" altLang="en-US" sz="800" dirty="0">
                <a:solidFill>
                  <a:srgbClr val="000000"/>
                </a:solidFill>
                <a:latin typeface="HGPｺﾞｼｯｸM" panose="020B0600000000000000" pitchFamily="50" charset="-128"/>
                <a:ea typeface="HGPｺﾞｼｯｸM" panose="020B0600000000000000" pitchFamily="50" charset="-128"/>
              </a:rPr>
              <a:t>精神保健福祉士や臨床心理士等の有資格者をハローワークに配置</a:t>
            </a:r>
            <a:endParaRPr lang="en-US" altLang="ja-JP" sz="500" dirty="0">
              <a:solidFill>
                <a:srgbClr val="000000"/>
              </a:solidFill>
              <a:latin typeface="HGPｺﾞｼｯｸM" panose="020B0600000000000000" pitchFamily="50" charset="-128"/>
              <a:ea typeface="HGPｺﾞｼｯｸM" panose="020B0600000000000000" pitchFamily="50" charset="-128"/>
            </a:endParaRPr>
          </a:p>
          <a:p>
            <a:pPr algn="ctr"/>
            <a:r>
              <a:rPr lang="ja-JP" altLang="en-US" sz="800" dirty="0">
                <a:solidFill>
                  <a:srgbClr val="000000"/>
                </a:solidFill>
                <a:latin typeface="HGPｺﾞｼｯｸM" panose="020B0600000000000000" pitchFamily="50" charset="-128"/>
                <a:ea typeface="HGPｺﾞｼｯｸM" panose="020B0600000000000000" pitchFamily="50" charset="-128"/>
              </a:rPr>
              <a:t>（東京、大阪など１３地域、計</a:t>
            </a:r>
            <a:r>
              <a:rPr lang="en-US" altLang="ja-JP" sz="800" dirty="0">
                <a:solidFill>
                  <a:srgbClr val="000000"/>
                </a:solidFill>
                <a:latin typeface="HGPｺﾞｼｯｸM" panose="020B0600000000000000" pitchFamily="50" charset="-128"/>
                <a:ea typeface="HGPｺﾞｼｯｸM" panose="020B0600000000000000" pitchFamily="50" charset="-128"/>
              </a:rPr>
              <a:t>34</a:t>
            </a:r>
            <a:r>
              <a:rPr lang="ja-JP" altLang="en-US" sz="800" dirty="0">
                <a:solidFill>
                  <a:srgbClr val="000000"/>
                </a:solidFill>
                <a:latin typeface="HGPｺﾞｼｯｸM" panose="020B0600000000000000" pitchFamily="50" charset="-128"/>
                <a:ea typeface="HGPｺﾞｼｯｸM" panose="020B0600000000000000" pitchFamily="50" charset="-128"/>
              </a:rPr>
              <a:t>名）</a:t>
            </a:r>
          </a:p>
        </p:txBody>
      </p:sp>
      <p:sp>
        <p:nvSpPr>
          <p:cNvPr id="97" name="円/楕円 96"/>
          <p:cNvSpPr/>
          <p:nvPr/>
        </p:nvSpPr>
        <p:spPr>
          <a:xfrm>
            <a:off x="7186872" y="3205285"/>
            <a:ext cx="2631164" cy="1022369"/>
          </a:xfrm>
          <a:prstGeom prst="ellipse">
            <a:avLst/>
          </a:prstGeom>
          <a:solidFill>
            <a:schemeClr val="accent3">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テキスト ボックス 94"/>
          <p:cNvSpPr txBox="1"/>
          <p:nvPr/>
        </p:nvSpPr>
        <p:spPr>
          <a:xfrm>
            <a:off x="7113240" y="3089053"/>
            <a:ext cx="2730303" cy="307777"/>
          </a:xfrm>
          <a:prstGeom prst="rect">
            <a:avLst/>
          </a:prstGeom>
          <a:noFill/>
        </p:spPr>
        <p:txBody>
          <a:bodyPr wrap="square" rtlCol="0">
            <a:spAutoFit/>
          </a:bodyPr>
          <a:lstStyle/>
          <a:p>
            <a:pPr algn="ctr"/>
            <a:r>
              <a:rPr kumimoji="1" lang="ja-JP" altLang="en-US" sz="1400" b="1" dirty="0"/>
              <a:t>＜事業所＞</a:t>
            </a:r>
          </a:p>
        </p:txBody>
      </p:sp>
      <p:graphicFrame>
        <p:nvGraphicFramePr>
          <p:cNvPr id="96" name="オブジェクト 95"/>
          <p:cNvGraphicFramePr>
            <a:graphicFrameLocks noChangeAspect="1"/>
          </p:cNvGraphicFramePr>
          <p:nvPr>
            <p:extLst>
              <p:ext uri="{D42A27DB-BD31-4B8C-83A1-F6EECF244321}">
                <p14:modId xmlns:p14="http://schemas.microsoft.com/office/powerpoint/2010/main" val="3065971548"/>
              </p:ext>
            </p:extLst>
          </p:nvPr>
        </p:nvGraphicFramePr>
        <p:xfrm>
          <a:off x="8946966" y="3214868"/>
          <a:ext cx="1006078" cy="1071562"/>
        </p:xfrm>
        <a:graphic>
          <a:graphicData uri="http://schemas.openxmlformats.org/presentationml/2006/ole">
            <mc:AlternateContent xmlns:mc="http://schemas.openxmlformats.org/markup-compatibility/2006">
              <mc:Choice xmlns:v="urn:schemas-microsoft-com:vml" Requires="v">
                <p:oleObj spid="_x0000_s1678351" name="プレゼンテーション" r:id="rId7" imgW="4524915" imgH="3392568" progId="PowerPoint.Show.12">
                  <p:embed/>
                </p:oleObj>
              </mc:Choice>
              <mc:Fallback>
                <p:oleObj name="プレゼンテーション" r:id="rId7" imgW="4524915" imgH="3392568" progId="PowerPoint.Show.12">
                  <p:embed/>
                  <p:pic>
                    <p:nvPicPr>
                      <p:cNvPr id="0" name=""/>
                      <p:cNvPicPr>
                        <a:picLocks noChangeAspect="1" noChangeArrowheads="1"/>
                      </p:cNvPicPr>
                      <p:nvPr/>
                    </p:nvPicPr>
                    <p:blipFill>
                      <a:blip r:embed="rId8"/>
                      <a:srcRect/>
                      <a:stretch>
                        <a:fillRect/>
                      </a:stretch>
                    </p:blipFill>
                    <p:spPr bwMode="auto">
                      <a:xfrm>
                        <a:off x="8946966" y="3214868"/>
                        <a:ext cx="1006078"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9" name="テキスト ボックス 98"/>
          <p:cNvSpPr txBox="1"/>
          <p:nvPr/>
        </p:nvSpPr>
        <p:spPr>
          <a:xfrm>
            <a:off x="7224377" y="3401755"/>
            <a:ext cx="2556152" cy="577081"/>
          </a:xfrm>
          <a:prstGeom prst="rect">
            <a:avLst/>
          </a:prstGeom>
          <a:noFill/>
        </p:spPr>
        <p:txBody>
          <a:bodyPr wrap="square" rtlCol="0">
            <a:spAutoFit/>
          </a:bodyPr>
          <a:lstStyle/>
          <a:p>
            <a:pPr algn="just"/>
            <a:r>
              <a:rPr lang="ja-JP" altLang="en-US" sz="1050" dirty="0">
                <a:solidFill>
                  <a:srgbClr val="000000"/>
                </a:solidFill>
                <a:latin typeface="+mn-ea"/>
                <a:ea typeface="+mn-ea"/>
              </a:rPr>
              <a:t>課題解決のための相談援助</a:t>
            </a:r>
            <a:endParaRPr lang="en-US" altLang="ja-JP" sz="1050" dirty="0">
              <a:solidFill>
                <a:srgbClr val="000000"/>
              </a:solidFill>
              <a:latin typeface="+mn-ea"/>
              <a:ea typeface="+mn-ea"/>
            </a:endParaRPr>
          </a:p>
          <a:p>
            <a:pPr algn="just"/>
            <a:r>
              <a:rPr lang="ja-JP" altLang="en-US" sz="1050" dirty="0">
                <a:solidFill>
                  <a:srgbClr val="000000"/>
                </a:solidFill>
                <a:latin typeface="+mn-ea"/>
                <a:ea typeface="+mn-ea"/>
              </a:rPr>
              <a:t>個別定着支援</a:t>
            </a:r>
            <a:endParaRPr lang="en-US" altLang="ja-JP" sz="1050" dirty="0">
              <a:solidFill>
                <a:srgbClr val="000000"/>
              </a:solidFill>
              <a:latin typeface="+mn-ea"/>
              <a:ea typeface="+mn-ea"/>
            </a:endParaRPr>
          </a:p>
          <a:p>
            <a:pPr algn="just"/>
            <a:r>
              <a:rPr lang="ja-JP" altLang="en-US" sz="1050" dirty="0">
                <a:solidFill>
                  <a:srgbClr val="000000"/>
                </a:solidFill>
                <a:latin typeface="+mn-ea"/>
                <a:ea typeface="+mn-ea"/>
              </a:rPr>
              <a:t>専門支援機関と企業の橋渡し　等</a:t>
            </a:r>
          </a:p>
        </p:txBody>
      </p:sp>
      <p:sp>
        <p:nvSpPr>
          <p:cNvPr id="100" name="円/楕円 99"/>
          <p:cNvSpPr/>
          <p:nvPr/>
        </p:nvSpPr>
        <p:spPr>
          <a:xfrm>
            <a:off x="6229700" y="3061740"/>
            <a:ext cx="1367814" cy="2594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t>アウトリーチ</a:t>
            </a:r>
          </a:p>
        </p:txBody>
      </p:sp>
      <p:sp>
        <p:nvSpPr>
          <p:cNvPr id="101" name="右矢印 100"/>
          <p:cNvSpPr/>
          <p:nvPr/>
        </p:nvSpPr>
        <p:spPr>
          <a:xfrm rot="18250721" flipH="1">
            <a:off x="1996458" y="4669812"/>
            <a:ext cx="851606" cy="414076"/>
          </a:xfrm>
          <a:prstGeom prst="rightArrow">
            <a:avLst/>
          </a:prstGeom>
          <a:solidFill>
            <a:schemeClr val="accent1">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円/楕円 102"/>
          <p:cNvSpPr/>
          <p:nvPr/>
        </p:nvSpPr>
        <p:spPr>
          <a:xfrm>
            <a:off x="344488" y="4994159"/>
            <a:ext cx="1879211" cy="1039678"/>
          </a:xfrm>
          <a:prstGeom prst="ellipse">
            <a:avLst/>
          </a:prstGeom>
          <a:solidFill>
            <a:schemeClr val="accent3">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テキスト ボックス 101"/>
          <p:cNvSpPr txBox="1"/>
          <p:nvPr/>
        </p:nvSpPr>
        <p:spPr>
          <a:xfrm>
            <a:off x="-83510" y="5218463"/>
            <a:ext cx="2730304" cy="253916"/>
          </a:xfrm>
          <a:prstGeom prst="rect">
            <a:avLst/>
          </a:prstGeom>
          <a:noFill/>
        </p:spPr>
        <p:txBody>
          <a:bodyPr wrap="square" rtlCol="0">
            <a:spAutoFit/>
          </a:bodyPr>
          <a:lstStyle/>
          <a:p>
            <a:pPr algn="ctr"/>
            <a:r>
              <a:rPr kumimoji="1" lang="ja-JP" altLang="en-US" sz="1050" b="1" dirty="0">
                <a:latin typeface="+mn-ea"/>
                <a:ea typeface="+mn-ea"/>
              </a:rPr>
              <a:t>＜地域障害者職業センター＞</a:t>
            </a:r>
          </a:p>
        </p:txBody>
      </p:sp>
      <p:sp>
        <p:nvSpPr>
          <p:cNvPr id="104" name="円/楕円 103"/>
          <p:cNvSpPr/>
          <p:nvPr/>
        </p:nvSpPr>
        <p:spPr>
          <a:xfrm>
            <a:off x="848544" y="4579519"/>
            <a:ext cx="1367815" cy="2594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t>支援依頼</a:t>
            </a:r>
            <a:endParaRPr kumimoji="1" lang="ja-JP" altLang="en-US" sz="1050" b="1" dirty="0"/>
          </a:p>
        </p:txBody>
      </p:sp>
      <p:sp>
        <p:nvSpPr>
          <p:cNvPr id="105" name="テキスト ボックス 104"/>
          <p:cNvSpPr txBox="1"/>
          <p:nvPr/>
        </p:nvSpPr>
        <p:spPr>
          <a:xfrm>
            <a:off x="616169" y="5427866"/>
            <a:ext cx="1468155" cy="415498"/>
          </a:xfrm>
          <a:prstGeom prst="rect">
            <a:avLst/>
          </a:prstGeom>
          <a:noFill/>
        </p:spPr>
        <p:txBody>
          <a:bodyPr wrap="square" rtlCol="0">
            <a:spAutoFit/>
          </a:bodyPr>
          <a:lstStyle/>
          <a:p>
            <a:pPr algn="just"/>
            <a:r>
              <a:rPr lang="ja-JP" altLang="en-US" sz="1050" dirty="0">
                <a:solidFill>
                  <a:srgbClr val="000000"/>
                </a:solidFill>
                <a:latin typeface="+mn-ea"/>
                <a:ea typeface="+mn-ea"/>
              </a:rPr>
              <a:t>職業評価　準備支援</a:t>
            </a:r>
            <a:endParaRPr lang="en-US" altLang="ja-JP" sz="1050" dirty="0">
              <a:solidFill>
                <a:srgbClr val="000000"/>
              </a:solidFill>
              <a:latin typeface="+mn-ea"/>
              <a:ea typeface="+mn-ea"/>
            </a:endParaRPr>
          </a:p>
          <a:p>
            <a:pPr algn="just"/>
            <a:r>
              <a:rPr lang="ja-JP" altLang="en-US" sz="1050" dirty="0">
                <a:solidFill>
                  <a:srgbClr val="000000"/>
                </a:solidFill>
                <a:latin typeface="+mn-ea"/>
                <a:ea typeface="+mn-ea"/>
              </a:rPr>
              <a:t>ジョブコーチ支援</a:t>
            </a:r>
          </a:p>
        </p:txBody>
      </p:sp>
      <p:sp>
        <p:nvSpPr>
          <p:cNvPr id="111" name="テキスト ボックス 110"/>
          <p:cNvSpPr txBox="1"/>
          <p:nvPr/>
        </p:nvSpPr>
        <p:spPr>
          <a:xfrm>
            <a:off x="186458" y="3896231"/>
            <a:ext cx="1078895" cy="276999"/>
          </a:xfrm>
          <a:prstGeom prst="rect">
            <a:avLst/>
          </a:prstGeom>
          <a:solidFill>
            <a:schemeClr val="accent6">
              <a:lumMod val="75000"/>
            </a:schemeClr>
          </a:solidFill>
        </p:spPr>
        <p:txBody>
          <a:bodyPr wrap="square" rtlCol="0">
            <a:spAutoFit/>
          </a:bodyPr>
          <a:lstStyle/>
          <a:p>
            <a:pPr algn="ctr"/>
            <a:r>
              <a:rPr kumimoji="1" lang="ja-JP" altLang="en-US" sz="1200" b="1" dirty="0">
                <a:solidFill>
                  <a:schemeClr val="bg1"/>
                </a:solidFill>
              </a:rPr>
              <a:t>発達障害者</a:t>
            </a:r>
            <a:endParaRPr kumimoji="1" lang="en-US" altLang="ja-JP" sz="1200" b="1" dirty="0">
              <a:solidFill>
                <a:schemeClr val="bg1"/>
              </a:solidFill>
            </a:endParaRPr>
          </a:p>
        </p:txBody>
      </p:sp>
      <p:sp>
        <p:nvSpPr>
          <p:cNvPr id="107" name="円/楕円 106"/>
          <p:cNvSpPr/>
          <p:nvPr/>
        </p:nvSpPr>
        <p:spPr>
          <a:xfrm>
            <a:off x="3663407" y="4994159"/>
            <a:ext cx="2318248" cy="1039678"/>
          </a:xfrm>
          <a:prstGeom prst="ellipse">
            <a:avLst/>
          </a:prstGeom>
          <a:solidFill>
            <a:schemeClr val="accent3">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テキスト ボックス 107"/>
          <p:cNvSpPr txBox="1"/>
          <p:nvPr/>
        </p:nvSpPr>
        <p:spPr>
          <a:xfrm>
            <a:off x="3381524" y="5229200"/>
            <a:ext cx="2871460" cy="577081"/>
          </a:xfrm>
          <a:prstGeom prst="rect">
            <a:avLst/>
          </a:prstGeom>
          <a:noFill/>
        </p:spPr>
        <p:txBody>
          <a:bodyPr wrap="square" rtlCol="0">
            <a:spAutoFit/>
          </a:bodyPr>
          <a:lstStyle/>
          <a:p>
            <a:pPr algn="ctr"/>
            <a:r>
              <a:rPr lang="ja-JP" altLang="en-US" sz="1050" b="1" dirty="0">
                <a:latin typeface="+mn-ea"/>
                <a:ea typeface="+mn-ea"/>
              </a:rPr>
              <a:t>＜障害者就業・生活支援センター</a:t>
            </a:r>
            <a:r>
              <a:rPr kumimoji="1" lang="ja-JP" altLang="en-US" sz="1050" b="1" dirty="0">
                <a:latin typeface="+mn-ea"/>
                <a:ea typeface="+mn-ea"/>
              </a:rPr>
              <a:t>＞</a:t>
            </a:r>
            <a:endParaRPr kumimoji="1" lang="en-US" altLang="ja-JP" sz="1050" b="1" dirty="0">
              <a:latin typeface="+mn-ea"/>
              <a:ea typeface="+mn-ea"/>
            </a:endParaRPr>
          </a:p>
          <a:p>
            <a:pPr algn="ctr"/>
            <a:r>
              <a:rPr lang="ja-JP" altLang="en-US" sz="1050" b="1" dirty="0">
                <a:latin typeface="+mn-ea"/>
                <a:ea typeface="+mn-ea"/>
              </a:rPr>
              <a:t>＜就労移行支援事業所＞</a:t>
            </a:r>
            <a:endParaRPr lang="en-US" altLang="ja-JP" sz="1050" b="1" dirty="0">
              <a:latin typeface="+mn-ea"/>
              <a:ea typeface="+mn-ea"/>
            </a:endParaRPr>
          </a:p>
          <a:p>
            <a:pPr algn="ctr"/>
            <a:r>
              <a:rPr kumimoji="1" lang="ja-JP" altLang="en-US" sz="1050" b="1" dirty="0">
                <a:latin typeface="+mn-ea"/>
                <a:ea typeface="+mn-ea"/>
              </a:rPr>
              <a:t>＜医療機関＞　など</a:t>
            </a:r>
          </a:p>
        </p:txBody>
      </p:sp>
      <p:sp>
        <p:nvSpPr>
          <p:cNvPr id="106" name="円/楕円 105"/>
          <p:cNvSpPr/>
          <p:nvPr/>
        </p:nvSpPr>
        <p:spPr>
          <a:xfrm>
            <a:off x="3556317" y="4579518"/>
            <a:ext cx="1367814" cy="2594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t>連携</a:t>
            </a:r>
          </a:p>
        </p:txBody>
      </p:sp>
      <p:sp>
        <p:nvSpPr>
          <p:cNvPr id="112" name="右矢印 111"/>
          <p:cNvSpPr/>
          <p:nvPr/>
        </p:nvSpPr>
        <p:spPr>
          <a:xfrm rot="3349279">
            <a:off x="2968813" y="4696818"/>
            <a:ext cx="891141" cy="414076"/>
          </a:xfrm>
          <a:prstGeom prst="rightArrow">
            <a:avLst/>
          </a:prstGeom>
          <a:solidFill>
            <a:schemeClr val="accent1">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円/楕円 92"/>
          <p:cNvSpPr/>
          <p:nvPr/>
        </p:nvSpPr>
        <p:spPr>
          <a:xfrm>
            <a:off x="5297747" y="4430319"/>
            <a:ext cx="1367815" cy="2594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t>アウトリーチ</a:t>
            </a:r>
          </a:p>
        </p:txBody>
      </p:sp>
      <p:sp>
        <p:nvSpPr>
          <p:cNvPr id="117" name="円/楕円 116"/>
          <p:cNvSpPr/>
          <p:nvPr/>
        </p:nvSpPr>
        <p:spPr>
          <a:xfrm>
            <a:off x="6160120" y="4994159"/>
            <a:ext cx="3542699" cy="1039677"/>
          </a:xfrm>
          <a:prstGeom prst="ellipse">
            <a:avLst/>
          </a:prstGeom>
          <a:solidFill>
            <a:schemeClr val="accent3">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ボックス 87"/>
          <p:cNvSpPr txBox="1"/>
          <p:nvPr/>
        </p:nvSpPr>
        <p:spPr>
          <a:xfrm>
            <a:off x="6609184" y="4918331"/>
            <a:ext cx="2885756" cy="307777"/>
          </a:xfrm>
          <a:prstGeom prst="rect">
            <a:avLst/>
          </a:prstGeom>
          <a:noFill/>
        </p:spPr>
        <p:txBody>
          <a:bodyPr wrap="square" rtlCol="0">
            <a:spAutoFit/>
          </a:bodyPr>
          <a:lstStyle/>
          <a:p>
            <a:pPr algn="ctr"/>
            <a:r>
              <a:rPr kumimoji="1" lang="ja-JP" altLang="en-US" sz="1400" b="1" dirty="0"/>
              <a:t>＜発達障害者支援センター等＞</a:t>
            </a:r>
          </a:p>
        </p:txBody>
      </p:sp>
      <p:sp>
        <p:nvSpPr>
          <p:cNvPr id="116" name="テキスト ボックス 115"/>
          <p:cNvSpPr txBox="1"/>
          <p:nvPr/>
        </p:nvSpPr>
        <p:spPr>
          <a:xfrm>
            <a:off x="6412647" y="5246927"/>
            <a:ext cx="1945644" cy="577081"/>
          </a:xfrm>
          <a:prstGeom prst="rect">
            <a:avLst/>
          </a:prstGeom>
          <a:noFill/>
        </p:spPr>
        <p:txBody>
          <a:bodyPr wrap="square" rtlCol="0">
            <a:spAutoFit/>
          </a:bodyPr>
          <a:lstStyle/>
          <a:p>
            <a:r>
              <a:rPr lang="ja-JP" altLang="en-US" sz="1050" dirty="0">
                <a:solidFill>
                  <a:srgbClr val="000000"/>
                </a:solidFill>
                <a:latin typeface="+mn-ea"/>
                <a:ea typeface="+mn-ea"/>
              </a:rPr>
              <a:t>就職に向けたカウンセリング等</a:t>
            </a:r>
            <a:endParaRPr lang="en-US" altLang="ja-JP" sz="1050" dirty="0">
              <a:solidFill>
                <a:srgbClr val="000000"/>
              </a:solidFill>
              <a:latin typeface="+mn-ea"/>
              <a:ea typeface="+mn-ea"/>
            </a:endParaRPr>
          </a:p>
          <a:p>
            <a:r>
              <a:rPr lang="ja-JP" altLang="en-US" sz="1050" dirty="0">
                <a:solidFill>
                  <a:srgbClr val="000000"/>
                </a:solidFill>
                <a:latin typeface="+mn-ea"/>
                <a:ea typeface="+mn-ea"/>
              </a:rPr>
              <a:t>（就職に向けた課題の整理、</a:t>
            </a:r>
            <a:br>
              <a:rPr lang="en-US" altLang="ja-JP" sz="1050" dirty="0">
                <a:solidFill>
                  <a:srgbClr val="000000"/>
                </a:solidFill>
                <a:latin typeface="+mn-ea"/>
                <a:ea typeface="+mn-ea"/>
              </a:rPr>
            </a:br>
            <a:r>
              <a:rPr lang="ja-JP" altLang="en-US" sz="1050" dirty="0">
                <a:solidFill>
                  <a:srgbClr val="000000"/>
                </a:solidFill>
                <a:latin typeface="+mn-ea"/>
                <a:ea typeface="+mn-ea"/>
              </a:rPr>
              <a:t>必要な支援の決定）</a:t>
            </a:r>
            <a:endParaRPr lang="en-US" altLang="ja-JP" sz="1050" dirty="0">
              <a:solidFill>
                <a:srgbClr val="000000"/>
              </a:solidFill>
              <a:latin typeface="+mn-ea"/>
              <a:ea typeface="+mn-ea"/>
            </a:endParaRPr>
          </a:p>
        </p:txBody>
      </p:sp>
      <p:pic>
        <p:nvPicPr>
          <p:cNvPr id="113" name="Picture 33" descr="j0431614[1]"/>
          <p:cNvPicPr>
            <a:picLocks noChangeAspect="1" noChangeArrowheads="1"/>
          </p:cNvPicPr>
          <p:nvPr/>
        </p:nvPicPr>
        <p:blipFill>
          <a:blip r:embed="rId4" cstate="print"/>
          <a:srcRect/>
          <a:stretch>
            <a:fillRect/>
          </a:stretch>
        </p:blipFill>
        <p:spPr>
          <a:xfrm>
            <a:off x="8774903" y="5234936"/>
            <a:ext cx="500507" cy="514124"/>
          </a:xfrm>
          <a:prstGeom prst="rect">
            <a:avLst/>
          </a:prstGeom>
          <a:noFill/>
        </p:spPr>
      </p:pic>
      <p:pic>
        <p:nvPicPr>
          <p:cNvPr id="114" name="Picture 3" descr="C:\Users\TYIAP\Desktop\MC900432610.PNG"/>
          <p:cNvPicPr>
            <a:picLocks noChangeAspect="1" noChangeArrowheads="1"/>
          </p:cNvPicPr>
          <p:nvPr/>
        </p:nvPicPr>
        <p:blipFill>
          <a:blip r:embed="rId5" cstate="print"/>
          <a:srcRect/>
          <a:stretch>
            <a:fillRect/>
          </a:stretch>
        </p:blipFill>
        <p:spPr bwMode="auto">
          <a:xfrm>
            <a:off x="8358291" y="5229200"/>
            <a:ext cx="541459" cy="499808"/>
          </a:xfrm>
          <a:prstGeom prst="rect">
            <a:avLst/>
          </a:prstGeom>
          <a:noFill/>
        </p:spPr>
      </p:pic>
      <p:sp>
        <p:nvSpPr>
          <p:cNvPr id="115" name="テキスト ボックス 114"/>
          <p:cNvSpPr txBox="1"/>
          <p:nvPr/>
        </p:nvSpPr>
        <p:spPr>
          <a:xfrm>
            <a:off x="8397842" y="5737304"/>
            <a:ext cx="917119" cy="230832"/>
          </a:xfrm>
          <a:prstGeom prst="rect">
            <a:avLst/>
          </a:prstGeom>
          <a:solidFill>
            <a:schemeClr val="accent6">
              <a:lumMod val="75000"/>
            </a:schemeClr>
          </a:solidFill>
        </p:spPr>
        <p:txBody>
          <a:bodyPr wrap="square" rtlCol="0">
            <a:spAutoFit/>
          </a:bodyPr>
          <a:lstStyle/>
          <a:p>
            <a:pPr algn="ctr"/>
            <a:r>
              <a:rPr kumimoji="1" lang="ja-JP" altLang="en-US" sz="900" b="1" dirty="0">
                <a:solidFill>
                  <a:schemeClr val="bg1"/>
                </a:solidFill>
              </a:rPr>
              <a:t>発達障害者</a:t>
            </a:r>
            <a:endParaRPr kumimoji="1" lang="en-US" altLang="ja-JP" sz="900" b="1" dirty="0">
              <a:solidFill>
                <a:schemeClr val="bg1"/>
              </a:solidFill>
            </a:endParaRPr>
          </a:p>
        </p:txBody>
      </p:sp>
      <p:sp>
        <p:nvSpPr>
          <p:cNvPr id="119" name="テキスト ボックス 118"/>
          <p:cNvSpPr txBox="1"/>
          <p:nvPr/>
        </p:nvSpPr>
        <p:spPr>
          <a:xfrm>
            <a:off x="293746" y="2420888"/>
            <a:ext cx="9421270" cy="559949"/>
          </a:xfrm>
          <a:prstGeom prst="roundRect">
            <a:avLst>
              <a:gd name="adj" fmla="val 9852"/>
            </a:avLst>
          </a:prstGeom>
          <a:noFill/>
          <a:ln w="15875">
            <a:noFill/>
          </a:ln>
        </p:spPr>
        <p:style>
          <a:lnRef idx="2">
            <a:schemeClr val="accent1"/>
          </a:lnRef>
          <a:fillRef idx="1">
            <a:schemeClr val="lt1"/>
          </a:fillRef>
          <a:effectRef idx="0">
            <a:schemeClr val="accent1"/>
          </a:effectRef>
          <a:fontRef idx="minor">
            <a:schemeClr val="dk1"/>
          </a:fontRef>
        </p:style>
        <p:txBody>
          <a:bodyPr wrap="square" bIns="72000" rtlCol="0">
            <a:spAutoFit/>
          </a:bodyPr>
          <a:lstStyle/>
          <a:p>
            <a:pPr algn="just">
              <a:lnSpc>
                <a:spcPts val="1600"/>
              </a:lnSpc>
            </a:pPr>
            <a:r>
              <a:rPr lang="ja-JP" altLang="en-US" sz="1400" dirty="0">
                <a:solidFill>
                  <a:srgbClr val="000000"/>
                </a:solidFill>
                <a:latin typeface="+mn-ea"/>
              </a:rPr>
              <a:t>ハローワークに発達障害者雇用トータルサポーターを配置し、発達障害者に対する就職準備段階から職場定着までの一貫した専門的支援を実施する。</a:t>
            </a:r>
            <a:endParaRPr lang="en-US" altLang="ja-JP" sz="1400" dirty="0">
              <a:solidFill>
                <a:srgbClr val="000000"/>
              </a:solidFill>
              <a:latin typeface="+mn-ea"/>
            </a:endParaRPr>
          </a:p>
        </p:txBody>
      </p:sp>
      <p:sp>
        <p:nvSpPr>
          <p:cNvPr id="124" name="テキスト ボックス 123"/>
          <p:cNvSpPr txBox="1"/>
          <p:nvPr/>
        </p:nvSpPr>
        <p:spPr>
          <a:xfrm>
            <a:off x="182546" y="952153"/>
            <a:ext cx="9500718" cy="994130"/>
          </a:xfrm>
          <a:prstGeom prst="roundRect">
            <a:avLst>
              <a:gd name="adj" fmla="val 9852"/>
            </a:avLst>
          </a:prstGeom>
          <a:noFill/>
          <a:ln w="15875">
            <a:noFill/>
          </a:ln>
        </p:spPr>
        <p:style>
          <a:lnRef idx="2">
            <a:schemeClr val="accent1"/>
          </a:lnRef>
          <a:fillRef idx="1">
            <a:schemeClr val="lt1"/>
          </a:fillRef>
          <a:effectRef idx="0">
            <a:schemeClr val="accent1"/>
          </a:effectRef>
          <a:fontRef idx="minor">
            <a:schemeClr val="dk1"/>
          </a:fontRef>
        </p:style>
        <p:txBody>
          <a:bodyPr wrap="square" bIns="72000" rtlCol="0">
            <a:spAutoFit/>
          </a:bodyPr>
          <a:lstStyle/>
          <a:p>
            <a:pPr marL="180975" indent="-180975" algn="just">
              <a:lnSpc>
                <a:spcPts val="1600"/>
              </a:lnSpc>
            </a:pPr>
            <a:r>
              <a:rPr lang="ja-JP" altLang="en-US" sz="1400" dirty="0">
                <a:solidFill>
                  <a:srgbClr val="000000"/>
                </a:solidFill>
                <a:latin typeface="+mn-ea"/>
              </a:rPr>
              <a:t>○　発達障害者については、ハローワークの新規求職者数や発達障害者支援センターの相談人数が大幅に増加しており、さらに平成</a:t>
            </a:r>
            <a:r>
              <a:rPr lang="en-US" altLang="ja-JP" sz="1400" dirty="0">
                <a:solidFill>
                  <a:srgbClr val="000000"/>
                </a:solidFill>
                <a:latin typeface="+mn-ea"/>
              </a:rPr>
              <a:t>30</a:t>
            </a:r>
            <a:r>
              <a:rPr lang="ja-JP" altLang="en-US" sz="1400" dirty="0">
                <a:solidFill>
                  <a:srgbClr val="000000"/>
                </a:solidFill>
                <a:latin typeface="+mn-ea"/>
              </a:rPr>
              <a:t>年４月の障害者雇用率引き上げにより、就労支援のニーズが大幅に増大する見込み。</a:t>
            </a:r>
            <a:endParaRPr lang="en-US" altLang="ja-JP" sz="1400" dirty="0">
              <a:solidFill>
                <a:srgbClr val="000000"/>
              </a:solidFill>
              <a:latin typeface="+mn-ea"/>
            </a:endParaRPr>
          </a:p>
          <a:p>
            <a:pPr marL="180975" indent="-180975" algn="just">
              <a:lnSpc>
                <a:spcPts val="1600"/>
              </a:lnSpc>
            </a:pPr>
            <a:r>
              <a:rPr lang="ja-JP" altLang="en-US" sz="1400" dirty="0">
                <a:solidFill>
                  <a:srgbClr val="000000"/>
                </a:solidFill>
                <a:latin typeface="+mn-ea"/>
              </a:rPr>
              <a:t>○　発達障害者は、対人関係の構築等に困難を抱えていることから、障害特性や作業能力等を把握してマッチングを行うとともに、継続した支援により定着を図ることが重要。</a:t>
            </a:r>
            <a:endParaRPr lang="en-US" altLang="ja-JP" sz="1400" dirty="0">
              <a:solidFill>
                <a:srgbClr val="000000"/>
              </a:solidFill>
              <a:latin typeface="+mn-ea"/>
            </a:endParaRPr>
          </a:p>
        </p:txBody>
      </p:sp>
      <p:sp>
        <p:nvSpPr>
          <p:cNvPr id="62" name="右矢印 61"/>
          <p:cNvSpPr/>
          <p:nvPr/>
        </p:nvSpPr>
        <p:spPr>
          <a:xfrm rot="3349279">
            <a:off x="6282262" y="4302197"/>
            <a:ext cx="891141" cy="414076"/>
          </a:xfrm>
          <a:prstGeom prst="rightArrow">
            <a:avLst/>
          </a:prstGeom>
          <a:solidFill>
            <a:schemeClr val="accent1">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右矢印 62"/>
          <p:cNvSpPr/>
          <p:nvPr/>
        </p:nvSpPr>
        <p:spPr>
          <a:xfrm>
            <a:off x="6665562" y="3535499"/>
            <a:ext cx="431873" cy="414076"/>
          </a:xfrm>
          <a:prstGeom prst="rightArrow">
            <a:avLst/>
          </a:prstGeom>
          <a:solidFill>
            <a:schemeClr val="accent1">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25</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50" name="正方形/長方形 49"/>
          <p:cNvSpPr/>
          <p:nvPr/>
        </p:nvSpPr>
        <p:spPr>
          <a:xfrm flipV="1">
            <a:off x="0" y="476672"/>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1" name="テキスト ボックス 60"/>
          <p:cNvSpPr txBox="1"/>
          <p:nvPr/>
        </p:nvSpPr>
        <p:spPr>
          <a:xfrm>
            <a:off x="7242024" y="461007"/>
            <a:ext cx="2967560" cy="461665"/>
          </a:xfrm>
          <a:prstGeom prst="rect">
            <a:avLst/>
          </a:prstGeom>
          <a:noFill/>
        </p:spPr>
        <p:txBody>
          <a:bodyPr wrap="square" rtlCol="0">
            <a:spAutoFit/>
          </a:bodyPr>
          <a:lstStyle/>
          <a:p>
            <a:r>
              <a:rPr lang="ja-JP" altLang="ja-JP" sz="1200" u="sng" dirty="0">
                <a:latin typeface="+mn-ea"/>
                <a:ea typeface="+mn-ea"/>
              </a:rPr>
              <a:t>平成</a:t>
            </a:r>
            <a:r>
              <a:rPr lang="en-US" altLang="ja-JP" sz="1200" u="sng" dirty="0">
                <a:latin typeface="+mn-ea"/>
                <a:ea typeface="+mn-ea"/>
              </a:rPr>
              <a:t>30</a:t>
            </a:r>
            <a:r>
              <a:rPr lang="ja-JP" altLang="ja-JP" sz="1200" u="sng" dirty="0">
                <a:latin typeface="+mn-ea"/>
                <a:ea typeface="+mn-ea"/>
              </a:rPr>
              <a:t>年度</a:t>
            </a:r>
            <a:r>
              <a:rPr lang="ja-JP" altLang="en-US" sz="1200" u="sng" dirty="0">
                <a:latin typeface="+mn-ea"/>
                <a:ea typeface="+mn-ea"/>
              </a:rPr>
              <a:t>予定</a:t>
            </a:r>
            <a:r>
              <a:rPr lang="ja-JP" altLang="ja-JP" sz="1200" u="sng" dirty="0">
                <a:latin typeface="+mn-ea"/>
                <a:ea typeface="+mn-ea"/>
              </a:rPr>
              <a:t>額　</a:t>
            </a:r>
            <a:r>
              <a:rPr lang="ja-JP" altLang="en-US" sz="1200" u="sng" dirty="0">
                <a:latin typeface="+mn-ea"/>
                <a:ea typeface="+mn-ea"/>
              </a:rPr>
              <a:t>１</a:t>
            </a:r>
            <a:r>
              <a:rPr lang="en-US" altLang="ja-JP" sz="1200" u="sng" dirty="0">
                <a:latin typeface="+mn-ea"/>
                <a:ea typeface="+mn-ea"/>
              </a:rPr>
              <a:t>.</a:t>
            </a:r>
            <a:r>
              <a:rPr lang="ja-JP" altLang="en-US" sz="1200" u="sng" dirty="0">
                <a:latin typeface="+mn-ea"/>
                <a:ea typeface="+mn-ea"/>
              </a:rPr>
              <a:t>８</a:t>
            </a:r>
            <a:r>
              <a:rPr lang="ja-JP" altLang="ja-JP" sz="1200" u="sng" dirty="0">
                <a:latin typeface="+mn-ea"/>
                <a:ea typeface="+mn-ea"/>
              </a:rPr>
              <a:t>（</a:t>
            </a:r>
            <a:r>
              <a:rPr lang="en-US" altLang="ja-JP" sz="1200" u="sng" dirty="0">
                <a:latin typeface="+mn-ea"/>
                <a:ea typeface="+mn-ea"/>
              </a:rPr>
              <a:t>0</a:t>
            </a:r>
            <a:r>
              <a:rPr lang="ja-JP" altLang="ja-JP" sz="1200" u="sng" dirty="0">
                <a:latin typeface="+mn-ea"/>
                <a:ea typeface="+mn-ea"/>
              </a:rPr>
              <a:t>）</a:t>
            </a:r>
            <a:r>
              <a:rPr lang="ja-JP" altLang="en-US" sz="1200" u="sng" dirty="0">
                <a:latin typeface="+mn-ea"/>
                <a:ea typeface="+mn-ea"/>
              </a:rPr>
              <a:t>億</a:t>
            </a:r>
            <a:r>
              <a:rPr lang="ja-JP" altLang="ja-JP" sz="1200" u="sng" dirty="0">
                <a:latin typeface="+mn-ea"/>
                <a:ea typeface="+mn-ea"/>
              </a:rPr>
              <a:t>円</a:t>
            </a:r>
            <a:endParaRPr lang="ja-JP" altLang="ja-JP" sz="1200" dirty="0">
              <a:latin typeface="+mn-ea"/>
              <a:ea typeface="+mn-ea"/>
            </a:endParaRPr>
          </a:p>
          <a:p>
            <a:r>
              <a:rPr kumimoji="1" lang="ja-JP" altLang="en-US" sz="1200" dirty="0">
                <a:latin typeface="+mn-ea"/>
                <a:ea typeface="+mn-ea"/>
              </a:rPr>
              <a:t>　</a:t>
            </a:r>
          </a:p>
        </p:txBody>
      </p:sp>
    </p:spTree>
    <p:extLst>
      <p:ext uri="{BB962C8B-B14F-4D97-AF65-F5344CB8AC3E}">
        <p14:creationId xmlns:p14="http://schemas.microsoft.com/office/powerpoint/2010/main" val="594731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AutoShape 4"/>
          <p:cNvSpPr>
            <a:spLocks noChangeArrowheads="1"/>
          </p:cNvSpPr>
          <p:nvPr/>
        </p:nvSpPr>
        <p:spPr bwMode="auto">
          <a:xfrm>
            <a:off x="316778" y="764704"/>
            <a:ext cx="9433047" cy="1653447"/>
          </a:xfrm>
          <a:prstGeom prst="roundRect">
            <a:avLst>
              <a:gd name="adj" fmla="val 13636"/>
            </a:avLst>
          </a:prstGeom>
          <a:solidFill>
            <a:schemeClr val="bg1"/>
          </a:solidFill>
          <a:ln w="19050" cmpd="sng" algn="ctr">
            <a:solidFill>
              <a:schemeClr val="accent1"/>
            </a:solidFill>
            <a:round/>
            <a:headEnd/>
            <a:tailEnd/>
          </a:ln>
        </p:spPr>
        <p:txBody>
          <a:bodyPr anchor="b"/>
          <a:lstStyle/>
          <a:p>
            <a:pPr fontAlgn="auto">
              <a:lnSpc>
                <a:spcPct val="120000"/>
              </a:lnSpc>
              <a:spcBef>
                <a:spcPts val="0"/>
              </a:spcBef>
              <a:spcAft>
                <a:spcPts val="0"/>
              </a:spcAft>
            </a:pPr>
            <a:r>
              <a:rPr lang="ja-JP" altLang="en-US" sz="1400" kern="100" dirty="0">
                <a:solidFill>
                  <a:srgbClr val="262626"/>
                </a:solidFill>
                <a:latin typeface="ＭＳ Ｐゴシック"/>
                <a:ea typeface="ＭＳ Ｐゴシック"/>
                <a:cs typeface="メイリオ" panose="020B0604030504040204" pitchFamily="50" charset="-128"/>
              </a:rPr>
              <a:t>   精神障害、発達障害のある方々が安定して働き続けるためのポイントの一つは</a:t>
            </a:r>
            <a:r>
              <a:rPr lang="ja-JP" altLang="en-US" sz="1400" b="1" kern="100" dirty="0">
                <a:solidFill>
                  <a:schemeClr val="accent2"/>
                </a:solidFill>
                <a:latin typeface="ＭＳ Ｐゴシック"/>
                <a:ea typeface="ＭＳ Ｐゴシック"/>
                <a:cs typeface="メイリオ" panose="020B0604030504040204" pitchFamily="50" charset="-128"/>
              </a:rPr>
              <a:t>「職場において同僚や上司がその人の障害特性について理解し、共に働く上での配慮があること」</a:t>
            </a:r>
            <a:r>
              <a:rPr lang="ja-JP" altLang="en-US" sz="1400" kern="100" dirty="0">
                <a:solidFill>
                  <a:srgbClr val="262626"/>
                </a:solidFill>
                <a:latin typeface="ＭＳ Ｐゴシック"/>
                <a:ea typeface="ＭＳ Ｐゴシック"/>
                <a:cs typeface="メイリオ" panose="020B0604030504040204" pitchFamily="50" charset="-128"/>
              </a:rPr>
              <a:t>だが、企業で働く一般の従業員が障害等に関する基礎的な知識や情報を得る機会は限定的。</a:t>
            </a:r>
            <a:endParaRPr lang="en-US" altLang="ja-JP" sz="1400" kern="100" dirty="0">
              <a:solidFill>
                <a:srgbClr val="262626"/>
              </a:solidFill>
              <a:latin typeface="ＭＳ Ｐゴシック"/>
              <a:ea typeface="ＭＳ Ｐゴシック"/>
              <a:cs typeface="メイリオ" panose="020B0604030504040204" pitchFamily="50" charset="-128"/>
            </a:endParaRPr>
          </a:p>
          <a:p>
            <a:pPr fontAlgn="auto">
              <a:lnSpc>
                <a:spcPct val="120000"/>
              </a:lnSpc>
              <a:spcBef>
                <a:spcPts val="0"/>
              </a:spcBef>
              <a:spcAft>
                <a:spcPts val="0"/>
              </a:spcAft>
            </a:pPr>
            <a:r>
              <a:rPr lang="ja-JP" altLang="en-US" sz="1400" kern="100" dirty="0">
                <a:solidFill>
                  <a:srgbClr val="262626"/>
                </a:solidFill>
                <a:latin typeface="ＭＳ Ｐゴシック"/>
                <a:ea typeface="ＭＳ Ｐゴシック"/>
                <a:cs typeface="メイリオ" panose="020B0604030504040204" pitchFamily="50" charset="-128"/>
              </a:rPr>
              <a:t>　このため、労働局・ハローワークでは、一般の従業員の方を主な対象に、精神障害、発達障害に関して正しい理解を促し、職場における応援者（精神・発達障害者しごとサポーター）となるための講座を、平成</a:t>
            </a:r>
            <a:r>
              <a:rPr lang="en-US" altLang="ja-JP" sz="1400" kern="100" dirty="0">
                <a:solidFill>
                  <a:srgbClr val="262626"/>
                </a:solidFill>
                <a:latin typeface="ＭＳ Ｐゴシック"/>
                <a:ea typeface="ＭＳ Ｐゴシック"/>
                <a:cs typeface="メイリオ" panose="020B0604030504040204" pitchFamily="50" charset="-128"/>
              </a:rPr>
              <a:t>29</a:t>
            </a:r>
            <a:r>
              <a:rPr lang="ja-JP" altLang="en-US" sz="1400" kern="100" dirty="0">
                <a:solidFill>
                  <a:srgbClr val="262626"/>
                </a:solidFill>
                <a:latin typeface="ＭＳ Ｐゴシック"/>
                <a:ea typeface="ＭＳ Ｐゴシック"/>
                <a:cs typeface="メイリオ" panose="020B0604030504040204" pitchFamily="50" charset="-128"/>
              </a:rPr>
              <a:t>年度より開始。</a:t>
            </a:r>
          </a:p>
        </p:txBody>
      </p:sp>
      <p:sp>
        <p:nvSpPr>
          <p:cNvPr id="47" name="AutoShape 6"/>
          <p:cNvSpPr>
            <a:spLocks noChangeArrowheads="1"/>
          </p:cNvSpPr>
          <p:nvPr/>
        </p:nvSpPr>
        <p:spPr bwMode="auto">
          <a:xfrm>
            <a:off x="179529" y="620728"/>
            <a:ext cx="1236952" cy="360000"/>
          </a:xfrm>
          <a:prstGeom prst="rect">
            <a:avLst/>
          </a:prstGeom>
          <a:solidFill>
            <a:schemeClr val="accent1"/>
          </a:solidFill>
          <a:ln w="9525" algn="ctr">
            <a:noFill/>
            <a:miter lim="800000"/>
            <a:headEnd/>
            <a:tailEnd/>
          </a:ln>
        </p:spPr>
        <p:txBody>
          <a:bodyPr vert="horz" wrap="none" anchor="ctr"/>
          <a:lstStyle/>
          <a:p>
            <a:pPr algn="ctr" fontAlgn="auto">
              <a:spcBef>
                <a:spcPts val="0"/>
              </a:spcBef>
              <a:spcAft>
                <a:spcPts val="0"/>
              </a:spcAft>
            </a:pPr>
            <a:r>
              <a:rPr lang="ja-JP" altLang="en-US" sz="1400" dirty="0">
                <a:solidFill>
                  <a:srgbClr val="FFFFFF"/>
                </a:solidFill>
                <a:latin typeface="Calibri"/>
                <a:ea typeface="ＭＳ Ｐゴシック"/>
              </a:rPr>
              <a:t>趣　旨</a:t>
            </a:r>
          </a:p>
        </p:txBody>
      </p:sp>
      <p:sp>
        <p:nvSpPr>
          <p:cNvPr id="111" name="AutoShape 4"/>
          <p:cNvSpPr>
            <a:spLocks noChangeArrowheads="1"/>
          </p:cNvSpPr>
          <p:nvPr/>
        </p:nvSpPr>
        <p:spPr bwMode="auto">
          <a:xfrm>
            <a:off x="316778" y="2811371"/>
            <a:ext cx="9433047" cy="3843824"/>
          </a:xfrm>
          <a:prstGeom prst="roundRect">
            <a:avLst>
              <a:gd name="adj" fmla="val 5440"/>
            </a:avLst>
          </a:prstGeom>
          <a:solidFill>
            <a:schemeClr val="bg1"/>
          </a:solidFill>
          <a:ln w="19050" cmpd="sng" algn="ctr">
            <a:solidFill>
              <a:schemeClr val="accent1"/>
            </a:solidFill>
            <a:round/>
            <a:headEnd/>
            <a:tailEnd/>
          </a:ln>
        </p:spPr>
        <p:txBody>
          <a:bodyPr anchor="b" anchorCtr="0"/>
          <a:lstStyle/>
          <a:p>
            <a:pPr marL="984250" indent="-984250" fontAlgn="auto">
              <a:lnSpc>
                <a:spcPct val="110000"/>
              </a:lnSpc>
              <a:spcBef>
                <a:spcPts val="300"/>
              </a:spcBef>
              <a:spcAft>
                <a:spcPts val="0"/>
              </a:spcAft>
              <a:tabLst>
                <a:tab pos="762000" algn="l"/>
              </a:tabLst>
            </a:pPr>
            <a:r>
              <a:rPr lang="ja-JP" altLang="en-US" sz="1400" kern="100" dirty="0">
                <a:solidFill>
                  <a:srgbClr val="262626"/>
                </a:solidFill>
                <a:latin typeface="ＭＳ Ｐゴシック"/>
                <a:ea typeface="ＭＳ Ｐゴシック"/>
                <a:cs typeface="メイリオ" panose="020B0604030504040204" pitchFamily="50" charset="-128"/>
              </a:rPr>
              <a:t>内　　　容</a:t>
            </a:r>
            <a:r>
              <a:rPr lang="en-US" altLang="ja-JP" sz="1400" kern="100" dirty="0">
                <a:solidFill>
                  <a:srgbClr val="262626"/>
                </a:solidFill>
                <a:latin typeface="ＭＳ Ｐゴシック"/>
                <a:ea typeface="ＭＳ Ｐゴシック"/>
                <a:cs typeface="メイリオ" panose="020B0604030504040204" pitchFamily="50" charset="-128"/>
              </a:rPr>
              <a:t>	</a:t>
            </a:r>
            <a:r>
              <a:rPr lang="ja-JP" altLang="en-US" sz="1400" kern="100" dirty="0">
                <a:solidFill>
                  <a:srgbClr val="262626"/>
                </a:solidFill>
                <a:latin typeface="ＭＳ Ｐゴシック"/>
                <a:ea typeface="ＭＳ Ｐゴシック"/>
                <a:cs typeface="メイリオ" panose="020B0604030504040204" pitchFamily="50" charset="-128"/>
              </a:rPr>
              <a:t>◆ </a:t>
            </a:r>
            <a:r>
              <a:rPr lang="en-US" altLang="ja-JP" sz="1400" kern="100" dirty="0">
                <a:solidFill>
                  <a:srgbClr val="262626"/>
                </a:solidFill>
                <a:latin typeface="ＭＳ Ｐゴシック"/>
                <a:ea typeface="ＭＳ Ｐゴシック"/>
                <a:cs typeface="メイリオ" panose="020B0604030504040204" pitchFamily="50" charset="-128"/>
              </a:rPr>
              <a:t>｢</a:t>
            </a:r>
            <a:r>
              <a:rPr lang="ja-JP" altLang="en-US" sz="1400" kern="100" dirty="0">
                <a:solidFill>
                  <a:srgbClr val="262626"/>
                </a:solidFill>
                <a:latin typeface="ＭＳ Ｐゴシック"/>
                <a:ea typeface="ＭＳ Ｐゴシック"/>
                <a:cs typeface="メイリオ" panose="020B0604030504040204" pitchFamily="50" charset="-128"/>
              </a:rPr>
              <a:t>精神疾患（発達障害を含む）の種類」、「精神・発達障害の特性」、</a:t>
            </a:r>
            <a:br>
              <a:rPr lang="en-US" altLang="ja-JP" sz="1400" kern="100" dirty="0">
                <a:solidFill>
                  <a:srgbClr val="262626"/>
                </a:solidFill>
                <a:latin typeface="ＭＳ Ｐゴシック"/>
                <a:ea typeface="ＭＳ Ｐゴシック"/>
                <a:cs typeface="メイリオ" panose="020B0604030504040204" pitchFamily="50" charset="-128"/>
              </a:rPr>
            </a:br>
            <a:r>
              <a:rPr lang="en-US" altLang="ja-JP" sz="1400" kern="100" dirty="0">
                <a:solidFill>
                  <a:srgbClr val="262626"/>
                </a:solidFill>
                <a:latin typeface="ＭＳ Ｐゴシック"/>
                <a:ea typeface="ＭＳ Ｐゴシック"/>
                <a:cs typeface="メイリオ" panose="020B0604030504040204" pitchFamily="50" charset="-128"/>
              </a:rPr>
              <a:t>｢</a:t>
            </a:r>
            <a:r>
              <a:rPr lang="ja-JP" altLang="en-US" sz="1400" kern="100" dirty="0">
                <a:solidFill>
                  <a:srgbClr val="262626"/>
                </a:solidFill>
                <a:latin typeface="ＭＳ Ｐゴシック"/>
                <a:ea typeface="ＭＳ Ｐゴシック"/>
                <a:cs typeface="メイリオ" panose="020B0604030504040204" pitchFamily="50" charset="-128"/>
              </a:rPr>
              <a:t>共に働く上でのポイント（コミュニケーション方法）」等について</a:t>
            </a:r>
            <a:endParaRPr lang="en-US" altLang="ja-JP" sz="1400" kern="100" dirty="0">
              <a:solidFill>
                <a:srgbClr val="262626"/>
              </a:solidFill>
              <a:latin typeface="ＭＳ Ｐゴシック"/>
              <a:ea typeface="ＭＳ Ｐゴシック"/>
              <a:cs typeface="メイリオ" panose="020B0604030504040204" pitchFamily="50" charset="-128"/>
            </a:endParaRPr>
          </a:p>
          <a:p>
            <a:pPr marL="984250" indent="-984250" fontAlgn="auto">
              <a:lnSpc>
                <a:spcPct val="110000"/>
              </a:lnSpc>
              <a:spcBef>
                <a:spcPts val="300"/>
              </a:spcBef>
              <a:spcAft>
                <a:spcPts val="0"/>
              </a:spcAft>
              <a:tabLst>
                <a:tab pos="762000" algn="l"/>
              </a:tabLst>
            </a:pPr>
            <a:r>
              <a:rPr lang="ja-JP" altLang="en-US" sz="1400" kern="100" dirty="0">
                <a:solidFill>
                  <a:srgbClr val="262626"/>
                </a:solidFill>
                <a:latin typeface="ＭＳ Ｐゴシック"/>
                <a:ea typeface="ＭＳ Ｐゴシック"/>
                <a:cs typeface="メイリオ" panose="020B0604030504040204" pitchFamily="50" charset="-128"/>
              </a:rPr>
              <a:t>メ リ ッ ト </a:t>
            </a:r>
            <a:r>
              <a:rPr lang="en-US" altLang="ja-JP" sz="1400" kern="100" dirty="0">
                <a:solidFill>
                  <a:srgbClr val="262626"/>
                </a:solidFill>
                <a:latin typeface="ＭＳ Ｐゴシック"/>
                <a:ea typeface="ＭＳ Ｐゴシック"/>
                <a:cs typeface="メイリオ" panose="020B0604030504040204" pitchFamily="50" charset="-128"/>
              </a:rPr>
              <a:t>	</a:t>
            </a:r>
            <a:r>
              <a:rPr lang="ja-JP" altLang="en-US" sz="1400" kern="100" dirty="0">
                <a:solidFill>
                  <a:srgbClr val="262626"/>
                </a:solidFill>
                <a:latin typeface="ＭＳ Ｐゴシック"/>
                <a:ea typeface="ＭＳ Ｐゴシック"/>
                <a:cs typeface="メイリオ" panose="020B0604030504040204" pitchFamily="50" charset="-128"/>
              </a:rPr>
              <a:t>◆精神・発達障害についての基礎知識や、一緒に働くために必要な配慮などを、</a:t>
            </a:r>
            <a:br>
              <a:rPr lang="en-US" altLang="ja-JP" sz="1400" kern="100" dirty="0">
                <a:solidFill>
                  <a:srgbClr val="262626"/>
                </a:solidFill>
                <a:latin typeface="ＭＳ Ｐゴシック"/>
                <a:ea typeface="ＭＳ Ｐゴシック"/>
                <a:cs typeface="メイリオ" panose="020B0604030504040204" pitchFamily="50" charset="-128"/>
              </a:rPr>
            </a:br>
            <a:r>
              <a:rPr lang="ja-JP" altLang="en-US" sz="1400" kern="100" dirty="0">
                <a:solidFill>
                  <a:srgbClr val="262626"/>
                </a:solidFill>
                <a:latin typeface="ＭＳ Ｐゴシック"/>
                <a:ea typeface="ＭＳ Ｐゴシック"/>
                <a:cs typeface="メイリオ" panose="020B0604030504040204" pitchFamily="50" charset="-128"/>
              </a:rPr>
              <a:t>短時間で学ぶことができます。</a:t>
            </a:r>
          </a:p>
          <a:p>
            <a:pPr fontAlgn="auto">
              <a:lnSpc>
                <a:spcPct val="110000"/>
              </a:lnSpc>
              <a:spcBef>
                <a:spcPts val="300"/>
              </a:spcBef>
              <a:spcAft>
                <a:spcPts val="0"/>
              </a:spcAft>
            </a:pPr>
            <a:r>
              <a:rPr lang="ja-JP" altLang="en-US" sz="1400" kern="100" dirty="0">
                <a:solidFill>
                  <a:srgbClr val="262626"/>
                </a:solidFill>
                <a:latin typeface="ＭＳ Ｐゴシック"/>
                <a:ea typeface="ＭＳ Ｐゴシック"/>
                <a:cs typeface="メイリオ" panose="020B0604030504040204" pitchFamily="50" charset="-128"/>
              </a:rPr>
              <a:t>講座時間 ◆ </a:t>
            </a:r>
            <a:r>
              <a:rPr lang="en-US" altLang="ja-JP" sz="1400" kern="100" dirty="0">
                <a:solidFill>
                  <a:srgbClr val="262626"/>
                </a:solidFill>
                <a:latin typeface="ＭＳ Ｐゴシック"/>
                <a:ea typeface="ＭＳ Ｐゴシック"/>
                <a:cs typeface="メイリオ" panose="020B0604030504040204" pitchFamily="50" charset="-128"/>
              </a:rPr>
              <a:t>90</a:t>
            </a:r>
            <a:r>
              <a:rPr lang="ja-JP" altLang="en-US" sz="1400" kern="100" dirty="0">
                <a:solidFill>
                  <a:srgbClr val="262626"/>
                </a:solidFill>
                <a:latin typeface="ＭＳ Ｐゴシック"/>
                <a:ea typeface="ＭＳ Ｐゴシック"/>
                <a:cs typeface="メイリオ" panose="020B0604030504040204" pitchFamily="50" charset="-128"/>
              </a:rPr>
              <a:t>～</a:t>
            </a:r>
            <a:r>
              <a:rPr lang="en-US" altLang="ja-JP" sz="1400" kern="100" dirty="0">
                <a:solidFill>
                  <a:srgbClr val="262626"/>
                </a:solidFill>
                <a:latin typeface="ＭＳ Ｐゴシック"/>
                <a:ea typeface="ＭＳ Ｐゴシック"/>
                <a:cs typeface="メイリオ" panose="020B0604030504040204" pitchFamily="50" charset="-128"/>
              </a:rPr>
              <a:t>120</a:t>
            </a:r>
            <a:r>
              <a:rPr lang="ja-JP" altLang="en-US" sz="1400" kern="100" dirty="0">
                <a:solidFill>
                  <a:srgbClr val="262626"/>
                </a:solidFill>
                <a:latin typeface="ＭＳ Ｐゴシック"/>
                <a:ea typeface="ＭＳ Ｐゴシック"/>
                <a:cs typeface="メイリオ" panose="020B0604030504040204" pitchFamily="50" charset="-128"/>
              </a:rPr>
              <a:t>分程度（講義</a:t>
            </a:r>
            <a:r>
              <a:rPr lang="en-US" altLang="ja-JP" sz="1400" kern="100" dirty="0">
                <a:solidFill>
                  <a:srgbClr val="262626"/>
                </a:solidFill>
                <a:latin typeface="ＭＳ Ｐゴシック"/>
                <a:ea typeface="ＭＳ Ｐゴシック"/>
                <a:cs typeface="メイリオ" panose="020B0604030504040204" pitchFamily="50" charset="-128"/>
              </a:rPr>
              <a:t>75</a:t>
            </a:r>
            <a:r>
              <a:rPr lang="ja-JP" altLang="en-US" sz="1400" kern="100" dirty="0">
                <a:solidFill>
                  <a:srgbClr val="262626"/>
                </a:solidFill>
                <a:latin typeface="ＭＳ Ｐゴシック"/>
                <a:ea typeface="ＭＳ Ｐゴシック"/>
                <a:cs typeface="メイリオ" panose="020B0604030504040204" pitchFamily="50" charset="-128"/>
              </a:rPr>
              <a:t>分、質疑応答</a:t>
            </a:r>
            <a:r>
              <a:rPr lang="en-US" altLang="ja-JP" sz="1400" kern="100" dirty="0">
                <a:solidFill>
                  <a:srgbClr val="262626"/>
                </a:solidFill>
                <a:latin typeface="ＭＳ Ｐゴシック"/>
                <a:ea typeface="ＭＳ Ｐゴシック"/>
                <a:cs typeface="メイリオ" panose="020B0604030504040204" pitchFamily="50" charset="-128"/>
              </a:rPr>
              <a:t>15</a:t>
            </a:r>
            <a:r>
              <a:rPr lang="ja-JP" altLang="en-US" sz="1400" kern="100" dirty="0">
                <a:solidFill>
                  <a:srgbClr val="262626"/>
                </a:solidFill>
                <a:latin typeface="ＭＳ Ｐゴシック"/>
                <a:ea typeface="ＭＳ Ｐゴシック"/>
                <a:cs typeface="メイリオ" panose="020B0604030504040204" pitchFamily="50" charset="-128"/>
              </a:rPr>
              <a:t>～</a:t>
            </a:r>
            <a:r>
              <a:rPr lang="en-US" altLang="ja-JP" sz="1400" kern="100" dirty="0">
                <a:solidFill>
                  <a:srgbClr val="262626"/>
                </a:solidFill>
                <a:latin typeface="ＭＳ Ｐゴシック"/>
                <a:ea typeface="ＭＳ Ｐゴシック"/>
                <a:cs typeface="メイリオ" panose="020B0604030504040204" pitchFamily="50" charset="-128"/>
              </a:rPr>
              <a:t>45</a:t>
            </a:r>
            <a:r>
              <a:rPr lang="ja-JP" altLang="en-US" sz="1400" kern="100" dirty="0">
                <a:solidFill>
                  <a:srgbClr val="262626"/>
                </a:solidFill>
                <a:latin typeface="ＭＳ Ｐゴシック"/>
                <a:ea typeface="ＭＳ Ｐゴシック"/>
                <a:cs typeface="メイリオ" panose="020B0604030504040204" pitchFamily="50" charset="-128"/>
              </a:rPr>
              <a:t>分程度）を予定</a:t>
            </a:r>
            <a:endParaRPr lang="en-US" altLang="ja-JP" sz="1400" kern="100" dirty="0">
              <a:solidFill>
                <a:srgbClr val="262626"/>
              </a:solidFill>
              <a:latin typeface="ＭＳ Ｐゴシック"/>
              <a:ea typeface="ＭＳ Ｐゴシック"/>
              <a:cs typeface="メイリオ" panose="020B0604030504040204" pitchFamily="50" charset="-128"/>
            </a:endParaRPr>
          </a:p>
          <a:p>
            <a:pPr fontAlgn="auto">
              <a:lnSpc>
                <a:spcPct val="110000"/>
              </a:lnSpc>
              <a:spcBef>
                <a:spcPts val="300"/>
              </a:spcBef>
              <a:spcAft>
                <a:spcPts val="0"/>
              </a:spcAft>
            </a:pPr>
            <a:r>
              <a:rPr lang="ja-JP" altLang="en-US" sz="1400" kern="100" dirty="0">
                <a:solidFill>
                  <a:srgbClr val="262626"/>
                </a:solidFill>
                <a:latin typeface="ＭＳ Ｐゴシック"/>
                <a:ea typeface="ＭＳ Ｐゴシック"/>
                <a:cs typeface="メイリオ" panose="020B0604030504040204" pitchFamily="50" charset="-128"/>
              </a:rPr>
              <a:t>受講対象 ◆</a:t>
            </a:r>
            <a:r>
              <a:rPr lang="ja-JP" altLang="en-US" sz="1400" b="1" kern="100" dirty="0">
                <a:solidFill>
                  <a:srgbClr val="262626"/>
                </a:solidFill>
                <a:latin typeface="ＭＳ Ｐゴシック"/>
                <a:ea typeface="ＭＳ Ｐゴシック"/>
                <a:cs typeface="メイリオ" panose="020B0604030504040204" pitchFamily="50" charset="-128"/>
              </a:rPr>
              <a:t> </a:t>
            </a:r>
            <a:r>
              <a:rPr lang="ja-JP" altLang="en-US" sz="1400" u="sng" kern="100" dirty="0">
                <a:solidFill>
                  <a:schemeClr val="accent2"/>
                </a:solidFill>
                <a:latin typeface="ＭＳ Ｐゴシック"/>
                <a:ea typeface="ＭＳ Ｐゴシック"/>
                <a:cs typeface="メイリオ" panose="020B0604030504040204" pitchFamily="50" charset="-128"/>
              </a:rPr>
              <a:t>企業に雇用されている者を中心に、どなたでも受講可能</a:t>
            </a:r>
            <a:endParaRPr lang="en-US" altLang="ja-JP" sz="1400" kern="100" dirty="0">
              <a:solidFill>
                <a:schemeClr val="accent2"/>
              </a:solidFill>
              <a:latin typeface="ＭＳ Ｐゴシック"/>
              <a:ea typeface="ＭＳ Ｐゴシック"/>
              <a:cs typeface="メイリオ" panose="020B0604030504040204" pitchFamily="50" charset="-128"/>
            </a:endParaRPr>
          </a:p>
          <a:p>
            <a:pPr fontAlgn="auto">
              <a:lnSpc>
                <a:spcPct val="110000"/>
              </a:lnSpc>
              <a:spcBef>
                <a:spcPts val="300"/>
              </a:spcBef>
              <a:spcAft>
                <a:spcPts val="0"/>
              </a:spcAft>
            </a:pPr>
            <a:r>
              <a:rPr lang="ja-JP" altLang="en-US" sz="1400" b="1" kern="100" dirty="0">
                <a:solidFill>
                  <a:srgbClr val="FF0000"/>
                </a:solidFill>
                <a:latin typeface="ＭＳ Ｐゴシック"/>
                <a:ea typeface="ＭＳ Ｐゴシック"/>
                <a:cs typeface="メイリオ" panose="020B0604030504040204" pitchFamily="50" charset="-128"/>
              </a:rPr>
              <a:t>　　　　　　　　　  </a:t>
            </a:r>
            <a:r>
              <a:rPr lang="en-US" altLang="ja-JP" sz="1400" kern="100" dirty="0">
                <a:solidFill>
                  <a:srgbClr val="262626"/>
                </a:solidFill>
                <a:latin typeface="ＭＳ Ｐゴシック"/>
                <a:ea typeface="ＭＳ Ｐゴシック"/>
                <a:cs typeface="メイリオ" panose="020B0604030504040204" pitchFamily="50" charset="-128"/>
              </a:rPr>
              <a:t>※</a:t>
            </a:r>
            <a:r>
              <a:rPr lang="ja-JP" altLang="en-US" sz="1400" kern="100" dirty="0">
                <a:solidFill>
                  <a:srgbClr val="262626"/>
                </a:solidFill>
                <a:latin typeface="ＭＳ Ｐゴシック"/>
                <a:ea typeface="ＭＳ Ｐゴシック"/>
                <a:cs typeface="メイリオ" panose="020B0604030504040204" pitchFamily="50" charset="-128"/>
              </a:rPr>
              <a:t>　今現在、障害のある方と一緒に働いているかどうか等は問わない。 </a:t>
            </a:r>
            <a:endParaRPr lang="en-US" altLang="ja-JP" sz="1400" kern="100" dirty="0">
              <a:solidFill>
                <a:srgbClr val="262626"/>
              </a:solidFill>
              <a:latin typeface="ＭＳ Ｐゴシック"/>
              <a:ea typeface="ＭＳ Ｐゴシック"/>
              <a:cs typeface="メイリオ" panose="020B0604030504040204" pitchFamily="50" charset="-128"/>
            </a:endParaRPr>
          </a:p>
          <a:p>
            <a:pPr fontAlgn="auto">
              <a:lnSpc>
                <a:spcPct val="110000"/>
              </a:lnSpc>
              <a:spcBef>
                <a:spcPts val="300"/>
              </a:spcBef>
              <a:spcAft>
                <a:spcPts val="0"/>
              </a:spcAft>
            </a:pPr>
            <a:r>
              <a:rPr lang="ja-JP" altLang="en-US" sz="1400" kern="100" dirty="0">
                <a:solidFill>
                  <a:srgbClr val="262626"/>
                </a:solidFill>
                <a:latin typeface="ＭＳ Ｐゴシック"/>
                <a:ea typeface="ＭＳ Ｐゴシック"/>
                <a:cs typeface="メイリオ" panose="020B0604030504040204" pitchFamily="50" charset="-128"/>
              </a:rPr>
              <a:t>　　　　　　　　　  </a:t>
            </a:r>
            <a:r>
              <a:rPr lang="en-US" altLang="ja-JP" sz="1400" kern="100" dirty="0">
                <a:solidFill>
                  <a:srgbClr val="262626"/>
                </a:solidFill>
                <a:latin typeface="ＭＳ Ｐゴシック"/>
                <a:ea typeface="ＭＳ Ｐゴシック"/>
                <a:cs typeface="メイリオ" panose="020B0604030504040204" pitchFamily="50" charset="-128"/>
              </a:rPr>
              <a:t>※</a:t>
            </a:r>
            <a:r>
              <a:rPr lang="ja-JP" altLang="en-US" sz="1400" kern="100" dirty="0">
                <a:solidFill>
                  <a:srgbClr val="262626"/>
                </a:solidFill>
                <a:latin typeface="ＭＳ Ｐゴシック"/>
                <a:ea typeface="ＭＳ Ｐゴシック"/>
                <a:cs typeface="メイリオ" panose="020B0604030504040204" pitchFamily="50" charset="-128"/>
              </a:rPr>
              <a:t>　受講者には、「精神・発達障害者しごとサポーターグッズ」を進呈（数に限りあり）。</a:t>
            </a:r>
            <a:endParaRPr lang="en-US" altLang="ja-JP" sz="1400" kern="100" dirty="0">
              <a:solidFill>
                <a:srgbClr val="262626"/>
              </a:solidFill>
              <a:latin typeface="ＭＳ Ｐゴシック"/>
              <a:ea typeface="ＭＳ Ｐゴシック"/>
              <a:cs typeface="メイリオ" panose="020B0604030504040204" pitchFamily="50" charset="-128"/>
            </a:endParaRPr>
          </a:p>
          <a:p>
            <a:pPr marL="180000" indent="-216000" fontAlgn="auto">
              <a:lnSpc>
                <a:spcPct val="110000"/>
              </a:lnSpc>
              <a:spcBef>
                <a:spcPts val="300"/>
              </a:spcBef>
              <a:spcAft>
                <a:spcPts val="0"/>
              </a:spcAft>
            </a:pPr>
            <a:r>
              <a:rPr lang="ja-JP" altLang="en-US" sz="1400" kern="100" dirty="0">
                <a:solidFill>
                  <a:srgbClr val="262626"/>
                </a:solidFill>
                <a:latin typeface="ＭＳ Ｐゴシック"/>
                <a:ea typeface="ＭＳ Ｐゴシック"/>
                <a:cs typeface="メイリオ" panose="020B0604030504040204" pitchFamily="50" charset="-128"/>
              </a:rPr>
              <a:t>実　　　績 ◆ 実施回数：</a:t>
            </a:r>
            <a:r>
              <a:rPr lang="en-US" altLang="ja-JP" sz="1400" kern="100" dirty="0">
                <a:solidFill>
                  <a:srgbClr val="262626"/>
                </a:solidFill>
                <a:latin typeface="ＭＳ Ｐゴシック"/>
                <a:ea typeface="ＭＳ Ｐゴシック"/>
                <a:cs typeface="メイリオ" panose="020B0604030504040204" pitchFamily="50" charset="-128"/>
              </a:rPr>
              <a:t>474</a:t>
            </a:r>
            <a:r>
              <a:rPr lang="ja-JP" altLang="en-US" sz="1400" kern="100" dirty="0">
                <a:solidFill>
                  <a:srgbClr val="262626"/>
                </a:solidFill>
                <a:latin typeface="ＭＳ Ｐゴシック"/>
                <a:ea typeface="ＭＳ Ｐゴシック"/>
                <a:cs typeface="メイリオ" panose="020B0604030504040204" pitchFamily="50" charset="-128"/>
              </a:rPr>
              <a:t>回、養成者数：約１万８千人</a:t>
            </a:r>
            <a:r>
              <a:rPr lang="en-US" altLang="ja-JP" sz="1400" kern="100" dirty="0">
                <a:solidFill>
                  <a:srgbClr val="262626"/>
                </a:solidFill>
                <a:latin typeface="ＭＳ Ｐゴシック"/>
                <a:ea typeface="ＭＳ Ｐゴシック"/>
                <a:cs typeface="メイリオ" panose="020B0604030504040204" pitchFamily="50" charset="-128"/>
              </a:rPr>
              <a:t>6,296</a:t>
            </a:r>
            <a:r>
              <a:rPr lang="ja-JP" altLang="en-US" sz="1400" kern="100" dirty="0">
                <a:solidFill>
                  <a:srgbClr val="262626"/>
                </a:solidFill>
                <a:latin typeface="ＭＳ Ｐゴシック"/>
                <a:ea typeface="ＭＳ Ｐゴシック"/>
                <a:cs typeface="メイリオ" panose="020B0604030504040204" pitchFamily="50" charset="-128"/>
              </a:rPr>
              <a:t>人（平成</a:t>
            </a:r>
            <a:r>
              <a:rPr lang="en-US" altLang="ja-JP" sz="1400" kern="100" dirty="0">
                <a:solidFill>
                  <a:srgbClr val="262626"/>
                </a:solidFill>
                <a:latin typeface="ＭＳ Ｐゴシック"/>
                <a:ea typeface="ＭＳ Ｐゴシック"/>
                <a:cs typeface="メイリオ" panose="020B0604030504040204" pitchFamily="50" charset="-128"/>
              </a:rPr>
              <a:t>29</a:t>
            </a:r>
            <a:r>
              <a:rPr lang="ja-JP" altLang="en-US" sz="1400" kern="100" dirty="0">
                <a:solidFill>
                  <a:srgbClr val="262626"/>
                </a:solidFill>
                <a:latin typeface="ＭＳ Ｐゴシック"/>
                <a:ea typeface="ＭＳ Ｐゴシック"/>
                <a:cs typeface="メイリオ" panose="020B0604030504040204" pitchFamily="50" charset="-128"/>
              </a:rPr>
              <a:t>年</a:t>
            </a:r>
            <a:r>
              <a:rPr lang="en-US" altLang="ja-JP" sz="1400" kern="100" dirty="0">
                <a:solidFill>
                  <a:srgbClr val="262626"/>
                </a:solidFill>
                <a:latin typeface="ＭＳ Ｐゴシック"/>
                <a:ea typeface="ＭＳ Ｐゴシック"/>
                <a:cs typeface="メイリオ" panose="020B0604030504040204" pitchFamily="50" charset="-128"/>
              </a:rPr>
              <a:t>12</a:t>
            </a:r>
            <a:r>
              <a:rPr lang="ja-JP" altLang="en-US" sz="1400" kern="100" dirty="0">
                <a:solidFill>
                  <a:srgbClr val="262626"/>
                </a:solidFill>
                <a:latin typeface="ＭＳ Ｐゴシック"/>
                <a:ea typeface="ＭＳ Ｐゴシック"/>
                <a:cs typeface="メイリオ" panose="020B0604030504040204" pitchFamily="50" charset="-128"/>
              </a:rPr>
              <a:t>月末時点）</a:t>
            </a:r>
            <a:endParaRPr lang="en-US" altLang="ja-JP" sz="1400" kern="100" dirty="0">
              <a:solidFill>
                <a:srgbClr val="262626"/>
              </a:solidFill>
              <a:latin typeface="ＭＳ Ｐゴシック"/>
              <a:ea typeface="ＭＳ Ｐゴシック"/>
              <a:cs typeface="メイリオ" panose="020B0604030504040204" pitchFamily="50" charset="-128"/>
            </a:endParaRPr>
          </a:p>
          <a:p>
            <a:pPr marL="180000" indent="-216000" fontAlgn="auto">
              <a:lnSpc>
                <a:spcPct val="110000"/>
              </a:lnSpc>
              <a:spcBef>
                <a:spcPts val="300"/>
              </a:spcBef>
              <a:spcAft>
                <a:spcPts val="0"/>
              </a:spcAft>
            </a:pPr>
            <a:endParaRPr lang="en-US" altLang="ja-JP" sz="1400" kern="100" dirty="0">
              <a:solidFill>
                <a:srgbClr val="262626"/>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indent="-216000" fontAlgn="auto">
              <a:lnSpc>
                <a:spcPts val="1000"/>
              </a:lnSpc>
              <a:spcBef>
                <a:spcPts val="200"/>
              </a:spcBef>
              <a:spcAft>
                <a:spcPts val="0"/>
              </a:spcAft>
            </a:pPr>
            <a:endParaRPr lang="en-US" altLang="ja-JP" sz="1400" kern="100" dirty="0">
              <a:solidFill>
                <a:srgbClr val="262626"/>
              </a:solidFill>
              <a:latin typeface="メイリオ" panose="020B0604030504040204" pitchFamily="50" charset="-128"/>
              <a:ea typeface="メイリオ" panose="020B0604030504040204" pitchFamily="50" charset="-128"/>
              <a:cs typeface="メイリオ" panose="020B0604030504040204" pitchFamily="50" charset="-128"/>
            </a:endParaRPr>
          </a:p>
          <a:p>
            <a:pPr algn="just" fontAlgn="auto">
              <a:spcBef>
                <a:spcPts val="0"/>
              </a:spcBef>
              <a:spcAft>
                <a:spcPts val="0"/>
              </a:spcAft>
            </a:pPr>
            <a:endParaRPr lang="en-US" altLang="ja-JP" sz="1400" b="1" kern="1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just" fontAlgn="auto">
              <a:spcBef>
                <a:spcPts val="0"/>
              </a:spcBef>
              <a:spcAft>
                <a:spcPts val="0"/>
              </a:spcAft>
            </a:pPr>
            <a:endParaRPr lang="en-US" altLang="ja-JP" sz="1400" kern="100" dirty="0">
              <a:solidFill>
                <a:srgbClr val="262626"/>
              </a:solidFill>
              <a:latin typeface="メイリオ" panose="020B0604030504040204" pitchFamily="50" charset="-128"/>
              <a:ea typeface="メイリオ" panose="020B0604030504040204" pitchFamily="50" charset="-128"/>
              <a:cs typeface="メイリオ" panose="020B0604030504040204" pitchFamily="50" charset="-128"/>
            </a:endParaRPr>
          </a:p>
          <a:p>
            <a:pPr algn="just" fontAlgn="auto">
              <a:spcBef>
                <a:spcPts val="0"/>
              </a:spcBef>
              <a:spcAft>
                <a:spcPts val="0"/>
              </a:spcAft>
            </a:pPr>
            <a:endParaRPr lang="en-US" altLang="ja-JP" sz="1400" kern="100" dirty="0">
              <a:solidFill>
                <a:srgbClr val="26262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正方形/長方形 38"/>
          <p:cNvSpPr/>
          <p:nvPr/>
        </p:nvSpPr>
        <p:spPr>
          <a:xfrm>
            <a:off x="-15550" y="-27353"/>
            <a:ext cx="9921551" cy="5715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defTabSz="914287" fontAlgn="auto">
              <a:spcBef>
                <a:spcPts val="0"/>
              </a:spcBef>
              <a:spcAft>
                <a:spcPts val="0"/>
              </a:spcAft>
            </a:pPr>
            <a:endParaRPr lang="ja-JP" altLang="en-US" sz="3200" dirty="0">
              <a:solidFill>
                <a:prstClr val="black"/>
              </a:solidFill>
              <a:latin typeface="ＭＳ Ｐゴシック"/>
            </a:endParaRPr>
          </a:p>
        </p:txBody>
      </p:sp>
      <p:sp>
        <p:nvSpPr>
          <p:cNvPr id="40" name="テキスト ボックス 39"/>
          <p:cNvSpPr txBox="1"/>
          <p:nvPr/>
        </p:nvSpPr>
        <p:spPr>
          <a:xfrm>
            <a:off x="0" y="0"/>
            <a:ext cx="9906000" cy="492443"/>
          </a:xfrm>
          <a:prstGeom prst="rect">
            <a:avLst/>
          </a:prstGeom>
          <a:noFill/>
        </p:spPr>
        <p:txBody>
          <a:bodyPr wrap="square" rtlCol="0">
            <a:spAutoFit/>
          </a:bodyPr>
          <a:lstStyle/>
          <a:p>
            <a:pPr algn="ctr"/>
            <a:r>
              <a:rPr lang="ja-JP" altLang="en-US" sz="2600" dirty="0">
                <a:solidFill>
                  <a:srgbClr val="000000"/>
                </a:solidFill>
                <a:latin typeface="Calibri"/>
                <a:ea typeface="ＭＳ Ｐゴシック"/>
              </a:rPr>
              <a:t>精神・発達障害者しごとサポーター養成講座</a:t>
            </a:r>
          </a:p>
        </p:txBody>
      </p:sp>
      <p:sp>
        <p:nvSpPr>
          <p:cNvPr id="41" name="AutoShape 6"/>
          <p:cNvSpPr>
            <a:spLocks noChangeArrowheads="1"/>
          </p:cNvSpPr>
          <p:nvPr/>
        </p:nvSpPr>
        <p:spPr bwMode="auto">
          <a:xfrm>
            <a:off x="179529" y="2636912"/>
            <a:ext cx="4765696" cy="360000"/>
          </a:xfrm>
          <a:prstGeom prst="rect">
            <a:avLst/>
          </a:prstGeom>
          <a:solidFill>
            <a:schemeClr val="accent1"/>
          </a:solidFill>
          <a:ln w="9525" algn="ctr">
            <a:noFill/>
            <a:miter lim="800000"/>
            <a:headEnd/>
            <a:tailEnd/>
          </a:ln>
        </p:spPr>
        <p:txBody>
          <a:bodyPr vert="horz" wrap="none" anchor="ctr"/>
          <a:lstStyle/>
          <a:p>
            <a:pPr algn="ctr" defTabSz="1001855" fontAlgn="auto">
              <a:spcBef>
                <a:spcPts val="0"/>
              </a:spcBef>
              <a:spcAft>
                <a:spcPts val="0"/>
              </a:spcAft>
            </a:pPr>
            <a:r>
              <a:rPr lang="ja-JP" altLang="en-US" sz="1400" dirty="0">
                <a:solidFill>
                  <a:prstClr val="white"/>
                </a:solidFill>
                <a:latin typeface="ＭＳ Ｐゴシック"/>
                <a:ea typeface="ＭＳ Ｐゴシック"/>
                <a:cs typeface="メイリオ" panose="020B0604030504040204" pitchFamily="50" charset="-128"/>
              </a:rPr>
              <a:t>精神･発達障害者しごとサポーター養成講座の概要</a:t>
            </a:r>
          </a:p>
        </p:txBody>
      </p:sp>
      <p:sp>
        <p:nvSpPr>
          <p:cNvPr id="35" name="角丸四角形 34"/>
          <p:cNvSpPr/>
          <p:nvPr/>
        </p:nvSpPr>
        <p:spPr>
          <a:xfrm>
            <a:off x="632520" y="5705546"/>
            <a:ext cx="8634264" cy="792088"/>
          </a:xfrm>
          <a:prstGeom prst="roundRect">
            <a:avLst/>
          </a:prstGeom>
          <a:solidFill>
            <a:schemeClr val="accent1">
              <a:lumMod val="40000"/>
              <a:lumOff val="60000"/>
            </a:scheme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fontAlgn="auto">
              <a:spcBef>
                <a:spcPts val="0"/>
              </a:spcBef>
              <a:spcAft>
                <a:spcPts val="0"/>
              </a:spcAft>
            </a:pPr>
            <a:r>
              <a:rPr lang="ja-JP" altLang="en-US" sz="1400" dirty="0">
                <a:solidFill>
                  <a:schemeClr val="tx1"/>
                </a:solidFill>
                <a:latin typeface="ＭＳ Ｐゴシック" panose="020B0600070205080204" pitchFamily="50" charset="-128"/>
                <a:ea typeface="ＭＳ Ｐゴシック" panose="020B0600070205080204" pitchFamily="50" charset="-128"/>
                <a:cs typeface="メイリオ" panose="020B0604030504040204" pitchFamily="50" charset="-128"/>
              </a:rPr>
              <a:t>ハローワークから講師が事業所に出向く、出前講座も実施。また、精神障害者・発達障害者の雇用でお困りのことがあれば、精神保健福祉士や臨床心理士などが相談対応することも可能。</a:t>
            </a:r>
            <a:endParaRPr lang="ja-JP" altLang="en-US" sz="1400" kern="100" dirty="0">
              <a:solidFill>
                <a:schemeClr val="tx1"/>
              </a:solidFill>
              <a:latin typeface="ＭＳ Ｐゴシック"/>
              <a:cs typeface="メイリオ" panose="020B0604030504040204" pitchFamily="50" charset="-128"/>
            </a:endParaRPr>
          </a:p>
        </p:txBody>
      </p:sp>
      <p:pic>
        <p:nvPicPr>
          <p:cNvPr id="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3320" y="2992542"/>
            <a:ext cx="1433464" cy="1442098"/>
          </a:xfrm>
          <a:prstGeom prst="rect">
            <a:avLst/>
          </a:prstGeom>
          <a:noFill/>
          <a:ln>
            <a:noFill/>
          </a:ln>
        </p:spPr>
      </p:pic>
      <p:sp>
        <p:nvSpPr>
          <p:cNvPr id="13" name="スライド番号プレースホルダー 8"/>
          <p:cNvSpPr>
            <a:spLocks noGrp="1"/>
          </p:cNvSpPr>
          <p:nvPr>
            <p:ph type="sldNum" sz="quarter" idx="12"/>
          </p:nvPr>
        </p:nvSpPr>
        <p:spPr>
          <a:xfrm>
            <a:off x="7600419" y="6520259"/>
            <a:ext cx="2311400" cy="365125"/>
          </a:xfrm>
        </p:spPr>
        <p:txBody>
          <a:bodyPr/>
          <a:lstStyle/>
          <a:p>
            <a:fld id="{D2D8002D-B5B0-4BAC-B1F6-782DDCCE6D9C}" type="slidenum">
              <a:rPr lang="ja-JP" altLang="en-US" sz="1800" smtClean="0">
                <a:solidFill>
                  <a:prstClr val="black"/>
                </a:solidFill>
                <a:latin typeface="HGP創英角ｺﾞｼｯｸUB" panose="020B0900000000000000" pitchFamily="50" charset="-128"/>
                <a:ea typeface="HGP創英角ｺﾞｼｯｸUB" panose="020B0900000000000000" pitchFamily="50" charset="-128"/>
              </a:rPr>
              <a:pPr/>
              <a:t>26</a:t>
            </a:fld>
            <a:endParaRPr lang="ja-JP" altLang="en-US" sz="18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4" name="正方形/長方形 13"/>
          <p:cNvSpPr/>
          <p:nvPr/>
        </p:nvSpPr>
        <p:spPr>
          <a:xfrm flipV="1">
            <a:off x="0" y="476672"/>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1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37377" y="4581128"/>
            <a:ext cx="1032698" cy="897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4869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0" y="0"/>
            <a:ext cx="9906000" cy="492443"/>
          </a:xfrm>
          <a:prstGeom prst="rect">
            <a:avLst/>
          </a:prstGeom>
          <a:noFill/>
        </p:spPr>
        <p:txBody>
          <a:bodyPr wrap="square" rtlCol="0">
            <a:spAutoFit/>
          </a:bodyPr>
          <a:lstStyle/>
          <a:p>
            <a:pPr algn="ctr"/>
            <a:r>
              <a:rPr lang="ja-JP" altLang="en-US" sz="2600" dirty="0">
                <a:solidFill>
                  <a:prstClr val="black"/>
                </a:solidFill>
                <a:latin typeface="ＭＳ Ｐゴシック"/>
              </a:rPr>
              <a:t>精神障害者の雇用促進に向けた周知啓発キャンペーン①</a:t>
            </a:r>
          </a:p>
        </p:txBody>
      </p:sp>
      <p:sp>
        <p:nvSpPr>
          <p:cNvPr id="5" name="角丸四角形 6"/>
          <p:cNvSpPr>
            <a:spLocks noChangeArrowheads="1"/>
          </p:cNvSpPr>
          <p:nvPr/>
        </p:nvSpPr>
        <p:spPr bwMode="auto">
          <a:xfrm>
            <a:off x="128466" y="692694"/>
            <a:ext cx="4824534" cy="3744418"/>
          </a:xfrm>
          <a:prstGeom prst="roundRect">
            <a:avLst>
              <a:gd name="adj" fmla="val 6640"/>
            </a:avLst>
          </a:prstGeom>
          <a:solidFill>
            <a:schemeClr val="bg1"/>
          </a:solidFill>
          <a:ln w="19050" cmpd="thickThin" algn="ctr">
            <a:solidFill>
              <a:schemeClr val="accent1"/>
            </a:solidFill>
            <a:round/>
            <a:headEnd/>
            <a:tailEnd/>
          </a:ln>
        </p:spPr>
        <p:txBody>
          <a:bodyPr lIns="90295" tIns="45147" rIns="90295" bIns="45147" anchor="ctr"/>
          <a:lstStyle/>
          <a:p>
            <a:pPr marL="273050" indent="-273050" fontAlgn="base">
              <a:lnSpc>
                <a:spcPts val="2600"/>
              </a:lnSpc>
              <a:spcBef>
                <a:spcPct val="0"/>
              </a:spcBef>
              <a:spcAft>
                <a:spcPct val="0"/>
              </a:spcAft>
            </a:pPr>
            <a:r>
              <a:rPr lang="ja-JP" altLang="en-US" dirty="0">
                <a:solidFill>
                  <a:srgbClr val="000000"/>
                </a:solidFill>
                <a:latin typeface="ＭＳ Ｐゴシック" pitchFamily="50" charset="-128"/>
              </a:rPr>
              <a:t>○　１月</a:t>
            </a:r>
            <a:r>
              <a:rPr lang="en-US" altLang="ja-JP" dirty="0">
                <a:solidFill>
                  <a:srgbClr val="000000"/>
                </a:solidFill>
                <a:latin typeface="ＭＳ Ｐゴシック" pitchFamily="50" charset="-128"/>
              </a:rPr>
              <a:t>16</a:t>
            </a:r>
            <a:r>
              <a:rPr lang="ja-JP" altLang="en-US" dirty="0">
                <a:solidFill>
                  <a:srgbClr val="000000"/>
                </a:solidFill>
                <a:latin typeface="ＭＳ Ｐゴシック" pitchFamily="50" charset="-128"/>
              </a:rPr>
              <a:t>日（火）、加藤厚生労働大臣が、障害者を多数雇用する株式会社</a:t>
            </a:r>
            <a:r>
              <a:rPr lang="en-US" altLang="ja-JP" dirty="0">
                <a:solidFill>
                  <a:srgbClr val="000000"/>
                </a:solidFill>
                <a:latin typeface="ＭＳ Ｐゴシック" pitchFamily="50" charset="-128"/>
              </a:rPr>
              <a:t>KDDI</a:t>
            </a:r>
            <a:r>
              <a:rPr lang="ja-JP" altLang="en-US" dirty="0">
                <a:solidFill>
                  <a:srgbClr val="000000"/>
                </a:solidFill>
                <a:latin typeface="ＭＳ Ｐゴシック" pitchFamily="50" charset="-128"/>
              </a:rPr>
              <a:t>チャレンジドを訪問し、携帯電話分解業務やカフェ業務、マッサージ業務等を視察。</a:t>
            </a:r>
            <a:endParaRPr lang="en-US" altLang="ja-JP" dirty="0">
              <a:solidFill>
                <a:srgbClr val="000000"/>
              </a:solidFill>
              <a:latin typeface="ＭＳ Ｐゴシック" pitchFamily="50" charset="-128"/>
            </a:endParaRPr>
          </a:p>
          <a:p>
            <a:pPr marL="273050" indent="-273050" fontAlgn="base">
              <a:lnSpc>
                <a:spcPts val="2600"/>
              </a:lnSpc>
              <a:spcBef>
                <a:spcPct val="0"/>
              </a:spcBef>
              <a:spcAft>
                <a:spcPct val="0"/>
              </a:spcAft>
            </a:pPr>
            <a:endParaRPr lang="en-US" altLang="ja-JP" dirty="0">
              <a:solidFill>
                <a:srgbClr val="000000"/>
              </a:solidFill>
              <a:latin typeface="ＭＳ Ｐゴシック" pitchFamily="50" charset="-128"/>
            </a:endParaRPr>
          </a:p>
          <a:p>
            <a:pPr marL="273050" indent="-273050" fontAlgn="base">
              <a:lnSpc>
                <a:spcPts val="2600"/>
              </a:lnSpc>
              <a:spcBef>
                <a:spcPct val="0"/>
              </a:spcBef>
              <a:spcAft>
                <a:spcPct val="0"/>
              </a:spcAft>
            </a:pPr>
            <a:r>
              <a:rPr lang="ja-JP" altLang="en-US" dirty="0">
                <a:solidFill>
                  <a:srgbClr val="000000"/>
                </a:solidFill>
                <a:latin typeface="ＭＳ Ｐゴシック" pitchFamily="50" charset="-128"/>
              </a:rPr>
              <a:t>○　視察後、本年４月からの精神障害者の雇用義務化に向け、障害者の雇用促進及び職場定着が着実に進むよう、企業等への周知啓発キャンペーンを、２月・３月に集中的に実施するよう指示。</a:t>
            </a:r>
            <a:endParaRPr lang="en-US" altLang="ja-JP" dirty="0">
              <a:solidFill>
                <a:srgbClr val="000000"/>
              </a:solidFill>
              <a:latin typeface="ＭＳ Ｐゴシック" pitchFamily="50" charset="-128"/>
            </a:endParaRPr>
          </a:p>
        </p:txBody>
      </p:sp>
      <p:sp>
        <p:nvSpPr>
          <p:cNvPr id="6" name="角丸四角形 5"/>
          <p:cNvSpPr/>
          <p:nvPr/>
        </p:nvSpPr>
        <p:spPr>
          <a:xfrm>
            <a:off x="200471" y="5103034"/>
            <a:ext cx="9481817" cy="1512168"/>
          </a:xfrm>
          <a:prstGeom prst="roundRect">
            <a:avLst>
              <a:gd name="adj" fmla="val 11133"/>
            </a:avLst>
          </a:prstGeom>
          <a:solidFill>
            <a:schemeClr val="accent1">
              <a:lumMod val="40000"/>
              <a:lumOff val="60000"/>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600"/>
              </a:lnSpc>
            </a:pPr>
            <a:r>
              <a:rPr lang="ja-JP" altLang="en-US" dirty="0">
                <a:solidFill>
                  <a:prstClr val="black"/>
                </a:solidFill>
              </a:rPr>
              <a:t>・　各府省庁に対し、所管業界内における障害者雇用の促進を勧奨するよう、要請。</a:t>
            </a:r>
            <a:endParaRPr lang="en-US" altLang="ja-JP" dirty="0">
              <a:solidFill>
                <a:prstClr val="black"/>
              </a:solidFill>
            </a:endParaRPr>
          </a:p>
          <a:p>
            <a:pPr>
              <a:lnSpc>
                <a:spcPts val="2600"/>
              </a:lnSpc>
            </a:pPr>
            <a:r>
              <a:rPr lang="ja-JP" altLang="en-US" dirty="0">
                <a:solidFill>
                  <a:prstClr val="black"/>
                </a:solidFill>
              </a:rPr>
              <a:t>　　　（各府省庁の幹部による現場視察、所管担当課から関係団体への雇用</a:t>
            </a:r>
            <a:r>
              <a:rPr lang="ja-JP" altLang="ja-JP" dirty="0">
                <a:solidFill>
                  <a:prstClr val="black"/>
                </a:solidFill>
              </a:rPr>
              <a:t>勧奨</a:t>
            </a:r>
            <a:r>
              <a:rPr lang="ja-JP" altLang="en-US" dirty="0">
                <a:solidFill>
                  <a:prstClr val="black"/>
                </a:solidFill>
              </a:rPr>
              <a:t>　</a:t>
            </a:r>
            <a:r>
              <a:rPr lang="ja-JP" altLang="ja-JP" dirty="0">
                <a:solidFill>
                  <a:prstClr val="black"/>
                </a:solidFill>
              </a:rPr>
              <a:t>等</a:t>
            </a:r>
            <a:r>
              <a:rPr lang="ja-JP" altLang="en-US" dirty="0">
                <a:solidFill>
                  <a:prstClr val="black"/>
                </a:solidFill>
              </a:rPr>
              <a:t>）</a:t>
            </a:r>
            <a:endParaRPr lang="en-US" altLang="ja-JP" dirty="0">
              <a:solidFill>
                <a:prstClr val="black"/>
              </a:solidFill>
            </a:endParaRPr>
          </a:p>
          <a:p>
            <a:pPr>
              <a:lnSpc>
                <a:spcPts val="2600"/>
              </a:lnSpc>
            </a:pPr>
            <a:r>
              <a:rPr lang="ja-JP" altLang="en-US" dirty="0">
                <a:solidFill>
                  <a:prstClr val="black"/>
                </a:solidFill>
              </a:rPr>
              <a:t>・　リーフレットや厚生労働省ＨＰで精神障害者の雇用について周知。</a:t>
            </a:r>
            <a:endParaRPr lang="en-US" altLang="ja-JP" dirty="0">
              <a:solidFill>
                <a:prstClr val="black"/>
              </a:solidFill>
            </a:endParaRPr>
          </a:p>
          <a:p>
            <a:pPr>
              <a:lnSpc>
                <a:spcPts val="2600"/>
              </a:lnSpc>
            </a:pPr>
            <a:r>
              <a:rPr lang="ja-JP" altLang="en-US" dirty="0">
                <a:solidFill>
                  <a:prstClr val="black"/>
                </a:solidFill>
              </a:rPr>
              <a:t>・　その他（労働局、ハローワーク等において実施）</a:t>
            </a:r>
          </a:p>
        </p:txBody>
      </p:sp>
      <p:sp>
        <p:nvSpPr>
          <p:cNvPr id="11" name="正方形/長方形 10"/>
          <p:cNvSpPr/>
          <p:nvPr/>
        </p:nvSpPr>
        <p:spPr>
          <a:xfrm>
            <a:off x="200471" y="4630684"/>
            <a:ext cx="2160241" cy="3824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prstClr val="white"/>
                </a:solidFill>
              </a:rPr>
              <a:t>具体的な内容</a:t>
            </a:r>
          </a:p>
        </p:txBody>
      </p:sp>
      <p:pic>
        <p:nvPicPr>
          <p:cNvPr id="819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9024" y="2679331"/>
            <a:ext cx="2181796" cy="158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69023" y="908717"/>
            <a:ext cx="2181797" cy="158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06050" y="2682642"/>
            <a:ext cx="2176238" cy="158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1"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06050" y="908717"/>
            <a:ext cx="2176238" cy="158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27</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4" name="正方形/長方形 13"/>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40876969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24508" y="908720"/>
            <a:ext cx="7848872" cy="338554"/>
          </a:xfrm>
          <a:prstGeom prst="rect">
            <a:avLst/>
          </a:prstGeom>
        </p:spPr>
        <p:txBody>
          <a:bodyPr wrap="square">
            <a:spAutoFit/>
          </a:bodyPr>
          <a:lstStyle/>
          <a:p>
            <a:r>
              <a:rPr lang="ja-JP" altLang="ja-JP" sz="1600" dirty="0">
                <a:solidFill>
                  <a:schemeClr val="bg1"/>
                </a:solidFill>
              </a:rPr>
              <a:t>精神障害者雇用の特設ページを作成し、トップページにバナーを掲載</a:t>
            </a:r>
            <a:endParaRPr lang="ja-JP" altLang="en-US" sz="1600" dirty="0">
              <a:solidFill>
                <a:schemeClr val="bg1"/>
              </a:solidFill>
            </a:endParaRPr>
          </a:p>
        </p:txBody>
      </p:sp>
      <p:sp>
        <p:nvSpPr>
          <p:cNvPr id="8"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28</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9" name="テキスト ボックス 8"/>
          <p:cNvSpPr txBox="1"/>
          <p:nvPr/>
        </p:nvSpPr>
        <p:spPr>
          <a:xfrm>
            <a:off x="0" y="0"/>
            <a:ext cx="9906000" cy="492443"/>
          </a:xfrm>
          <a:prstGeom prst="rect">
            <a:avLst/>
          </a:prstGeom>
          <a:noFill/>
        </p:spPr>
        <p:txBody>
          <a:bodyPr wrap="square" rtlCol="0">
            <a:spAutoFit/>
          </a:bodyPr>
          <a:lstStyle/>
          <a:p>
            <a:pPr algn="ctr"/>
            <a:r>
              <a:rPr lang="ja-JP" altLang="en-US" sz="2600" dirty="0">
                <a:solidFill>
                  <a:prstClr val="black"/>
                </a:solidFill>
                <a:latin typeface="ＭＳ Ｐゴシック"/>
              </a:rPr>
              <a:t>精神障害者の雇用促進に向けた周知啓発キャンペーン②</a:t>
            </a:r>
          </a:p>
        </p:txBody>
      </p:sp>
      <p:sp>
        <p:nvSpPr>
          <p:cNvPr id="10" name="正方形/長方形 9"/>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1679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4746" t="11236" r="32903" b="5876"/>
          <a:stretch/>
        </p:blipFill>
        <p:spPr bwMode="auto">
          <a:xfrm>
            <a:off x="488504" y="764704"/>
            <a:ext cx="4209095" cy="6063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7936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4676" t="11610" r="33225" b="5730"/>
          <a:stretch/>
        </p:blipFill>
        <p:spPr bwMode="auto">
          <a:xfrm>
            <a:off x="5241032" y="764704"/>
            <a:ext cx="4176464" cy="6046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7934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3539" name="Group 3"/>
          <p:cNvGraphicFramePr>
            <a:graphicFrameLocks noGrp="1"/>
          </p:cNvGraphicFramePr>
          <p:nvPr>
            <p:ph idx="1"/>
            <p:extLst>
              <p:ext uri="{D42A27DB-BD31-4B8C-83A1-F6EECF244321}">
                <p14:modId xmlns:p14="http://schemas.microsoft.com/office/powerpoint/2010/main" val="550979218"/>
              </p:ext>
            </p:extLst>
          </p:nvPr>
        </p:nvGraphicFramePr>
        <p:xfrm>
          <a:off x="664189" y="1738436"/>
          <a:ext cx="8516002" cy="3850804"/>
        </p:xfrm>
        <a:graphic>
          <a:graphicData uri="http://schemas.openxmlformats.org/drawingml/2006/table">
            <a:tbl>
              <a:tblPr/>
              <a:tblGrid>
                <a:gridCol w="2181753">
                  <a:extLst>
                    <a:ext uri="{9D8B030D-6E8A-4147-A177-3AD203B41FA5}">
                      <a16:colId xmlns:a16="http://schemas.microsoft.com/office/drawing/2014/main" val="20000"/>
                    </a:ext>
                  </a:extLst>
                </a:gridCol>
                <a:gridCol w="1604858">
                  <a:extLst>
                    <a:ext uri="{9D8B030D-6E8A-4147-A177-3AD203B41FA5}">
                      <a16:colId xmlns:a16="http://schemas.microsoft.com/office/drawing/2014/main" val="20001"/>
                    </a:ext>
                  </a:extLst>
                </a:gridCol>
                <a:gridCol w="1668742">
                  <a:extLst>
                    <a:ext uri="{9D8B030D-6E8A-4147-A177-3AD203B41FA5}">
                      <a16:colId xmlns:a16="http://schemas.microsoft.com/office/drawing/2014/main" val="20002"/>
                    </a:ext>
                  </a:extLst>
                </a:gridCol>
                <a:gridCol w="1391908">
                  <a:extLst>
                    <a:ext uri="{9D8B030D-6E8A-4147-A177-3AD203B41FA5}">
                      <a16:colId xmlns:a16="http://schemas.microsoft.com/office/drawing/2014/main" val="20003"/>
                    </a:ext>
                  </a:extLst>
                </a:gridCol>
                <a:gridCol w="1668741">
                  <a:extLst>
                    <a:ext uri="{9D8B030D-6E8A-4147-A177-3AD203B41FA5}">
                      <a16:colId xmlns:a16="http://schemas.microsoft.com/office/drawing/2014/main" val="20004"/>
                    </a:ext>
                  </a:extLst>
                </a:gridCol>
              </a:tblGrid>
              <a:tr h="39311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Arial" charset="0"/>
                        <a:ea typeface="ＭＳ Ｐゴシック" pitchFamily="50" charset="-128"/>
                      </a:endParaRPr>
                    </a:p>
                  </a:txBody>
                  <a:tcPr marL="99060" marR="990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dirty="0">
                        <a:ln>
                          <a:noFill/>
                        </a:ln>
                        <a:solidFill>
                          <a:schemeClr val="tx1"/>
                        </a:solidFill>
                        <a:effectLst/>
                        <a:latin typeface="Arial" charset="0"/>
                        <a:ea typeface="ＭＳ Ｐゴシック"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　　総数</a:t>
                      </a:r>
                    </a:p>
                  </a:txBody>
                  <a:tcPr marL="99060" marR="9906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dirty="0">
                        <a:ln>
                          <a:noFill/>
                        </a:ln>
                        <a:solidFill>
                          <a:schemeClr val="tx1"/>
                        </a:solidFill>
                        <a:effectLst/>
                        <a:latin typeface="Arial" charset="0"/>
                        <a:ea typeface="ＭＳ Ｐゴシック"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　　在宅者</a:t>
                      </a:r>
                    </a:p>
                  </a:txBody>
                  <a:tcPr marL="99060" marR="99060" horzOverflow="overflow">
                    <a:lnL w="12700"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Arial" charset="0"/>
                        <a:ea typeface="ＭＳ Ｐゴシック" pitchFamily="50" charset="-128"/>
                      </a:endParaRPr>
                    </a:p>
                  </a:txBody>
                  <a:tcPr marL="99060" marR="99060" horzOverflow="overflow">
                    <a:lnL>
                      <a:noFill/>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Arial" charset="0"/>
                          <a:ea typeface="ＭＳ Ｐゴシック" pitchFamily="50" charset="-128"/>
                          <a:cs typeface="+mn-cs"/>
                        </a:rPr>
                        <a:t>施設入所者</a:t>
                      </a:r>
                      <a:endParaRPr kumimoji="1" lang="en-US" altLang="ja-JP" sz="1800" b="0" i="0" u="none" strike="noStrike" kern="1200" cap="none" spc="0" normalizeH="0" baseline="0" noProof="0" dirty="0">
                        <a:ln>
                          <a:noFill/>
                        </a:ln>
                        <a:solidFill>
                          <a:prstClr val="black"/>
                        </a:solidFill>
                        <a:effectLst/>
                        <a:uLnTx/>
                        <a:uFillTx/>
                        <a:latin typeface="Arial" charset="0"/>
                        <a:ea typeface="ＭＳ Ｐゴシック" pitchFamily="50" charset="-128"/>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1" lang="en-US" altLang="ja-JP" sz="200" b="0" i="0" u="none" strike="noStrike" kern="1200" cap="none" spc="0" normalizeH="0" baseline="0" noProof="0" dirty="0">
                        <a:ln>
                          <a:noFill/>
                        </a:ln>
                        <a:solidFill>
                          <a:prstClr val="black"/>
                        </a:solidFill>
                        <a:effectLst/>
                        <a:uLnTx/>
                        <a:uFillTx/>
                        <a:latin typeface="Arial" charset="0"/>
                        <a:ea typeface="ＭＳ Ｐゴシック" pitchFamily="50" charset="-128"/>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ＭＳ ゴシック" pitchFamily="49" charset="-128"/>
                          <a:ea typeface="ＭＳ ゴシック" pitchFamily="49" charset="-128"/>
                          <a:cs typeface="+mn-cs"/>
                        </a:rPr>
                        <a:t>障害者施設等</a:t>
                      </a:r>
                      <a:endParaRPr kumimoji="1" lang="en-US" altLang="ja-JP" sz="1100" b="0" i="0" u="none" strike="noStrike" kern="1200" cap="none" spc="0" normalizeH="0" baseline="0" noProof="0" dirty="0">
                        <a:ln>
                          <a:noFill/>
                        </a:ln>
                        <a:solidFill>
                          <a:prstClr val="black"/>
                        </a:solidFill>
                        <a:effectLst/>
                        <a:uLnTx/>
                        <a:uFillTx/>
                        <a:latin typeface="ＭＳ ゴシック" pitchFamily="49" charset="-128"/>
                        <a:ea typeface="ＭＳ ゴシック" pitchFamily="49" charset="-128"/>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ＭＳ ゴシック" pitchFamily="49" charset="-128"/>
                          <a:ea typeface="ＭＳ ゴシック" pitchFamily="49" charset="-128"/>
                          <a:cs typeface="+mn-cs"/>
                        </a:rPr>
                        <a:t>入所者や入院患者</a:t>
                      </a:r>
                      <a:endParaRPr kumimoji="1" lang="en-US" altLang="ja-JP" sz="1100" b="0" i="0" u="none" strike="noStrike" kern="1200" cap="none" spc="0" normalizeH="0" baseline="0" noProof="0" dirty="0">
                        <a:ln>
                          <a:noFill/>
                        </a:ln>
                        <a:solidFill>
                          <a:prstClr val="black"/>
                        </a:solidFill>
                        <a:effectLst/>
                        <a:uLnTx/>
                        <a:uFillTx/>
                        <a:latin typeface="ＭＳ ゴシック" pitchFamily="49" charset="-128"/>
                        <a:ea typeface="ＭＳ ゴシック" pitchFamily="49" charset="-128"/>
                        <a:cs typeface="+mn-cs"/>
                      </a:endParaRPr>
                    </a:p>
                  </a:txBody>
                  <a:tcPr marL="99060" marR="9906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91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65</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歳未満</a:t>
                      </a:r>
                      <a:endParaRPr kumimoji="1" lang="ja-JP" altLang="en-US" sz="1200" b="0" i="0" u="none" strike="noStrike" cap="none" normalizeH="0" baseline="0" dirty="0">
                        <a:ln>
                          <a:noFill/>
                        </a:ln>
                        <a:solidFill>
                          <a:schemeClr val="tx1"/>
                        </a:solidFill>
                        <a:effectLst/>
                        <a:latin typeface="Arial" charset="0"/>
                        <a:ea typeface="ＭＳ Ｐゴシック" pitchFamily="50" charset="-128"/>
                      </a:endParaRPr>
                    </a:p>
                  </a:txBody>
                  <a:tcPr marL="99060" marR="99060" horzOverflow="overflow">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40000"/>
                        <a:lumOff val="60000"/>
                      </a:schemeClr>
                    </a:solidFill>
                  </a:tcPr>
                </a:tc>
                <a:tc vMerge="1">
                  <a:txBody>
                    <a:bodyPr/>
                    <a:lstStyle/>
                    <a:p>
                      <a:endParaRPr kumimoji="1" lang="ja-JP" altLang="en-US"/>
                    </a:p>
                  </a:txBody>
                  <a:tcPr/>
                </a:tc>
                <a:extLst>
                  <a:ext uri="{0D108BD9-81ED-4DB2-BD59-A6C34878D82A}">
                    <a16:rowId xmlns:a16="http://schemas.microsoft.com/office/drawing/2014/main" val="10001"/>
                  </a:ext>
                </a:extLst>
              </a:tr>
              <a:tr h="7469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身体障害児・者</a:t>
                      </a:r>
                    </a:p>
                  </a:txBody>
                  <a:tcPr marL="99060" marR="9906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３９２．２</a:t>
                      </a:r>
                    </a:p>
                  </a:txBody>
                  <a:tcPr marL="99060" marR="9906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３８６．４</a:t>
                      </a:r>
                      <a:endParaRPr kumimoji="1" lang="en-US" altLang="ja-JP" sz="1800" b="0" i="0" u="none" strike="noStrike" cap="none" normalizeH="0" baseline="0" dirty="0">
                        <a:ln>
                          <a:noFill/>
                        </a:ln>
                        <a:solidFill>
                          <a:schemeClr val="tx1"/>
                        </a:solidFill>
                        <a:effectLst/>
                        <a:latin typeface="Arial" charset="0"/>
                        <a:ea typeface="ＭＳ Ｐゴシック" pitchFamily="50" charset="-128"/>
                      </a:endParaRPr>
                    </a:p>
                  </a:txBody>
                  <a:tcPr marL="99060" marR="9906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１１１．１　</a:t>
                      </a:r>
                    </a:p>
                  </a:txBody>
                  <a:tcPr marL="99060" marR="99060" anchor="ctr" horzOverflow="overflow">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５．８</a:t>
                      </a:r>
                    </a:p>
                  </a:txBody>
                  <a:tcPr marL="99060" marR="9906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6201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知的障害児・者</a:t>
                      </a:r>
                    </a:p>
                  </a:txBody>
                  <a:tcPr marL="99060" marR="9906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７４．１</a:t>
                      </a:r>
                    </a:p>
                  </a:txBody>
                  <a:tcPr marL="99060" marR="9906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６２．２</a:t>
                      </a:r>
                    </a:p>
                  </a:txBody>
                  <a:tcPr marL="99060" marR="9906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４０．８</a:t>
                      </a:r>
                      <a:endParaRPr kumimoji="1" lang="en-US" altLang="ja-JP" sz="1800" b="0" i="0" u="none" strike="noStrike" cap="none" normalizeH="0" baseline="0" dirty="0">
                        <a:ln>
                          <a:noFill/>
                        </a:ln>
                        <a:solidFill>
                          <a:schemeClr val="tx1"/>
                        </a:solidFill>
                        <a:effectLst/>
                        <a:latin typeface="Arial" charset="0"/>
                        <a:ea typeface="ＭＳ Ｐゴシック" pitchFamily="50" charset="-128"/>
                      </a:endParaRPr>
                    </a:p>
                  </a:txBody>
                  <a:tcPr marL="99060" marR="99060" anchor="ctr" horzOverflow="overflow">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１１．９</a:t>
                      </a:r>
                    </a:p>
                  </a:txBody>
                  <a:tcPr marL="99060" marR="9906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824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精神障害者</a:t>
                      </a:r>
                    </a:p>
                  </a:txBody>
                  <a:tcPr marL="99060" marR="9906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３９２．４</a:t>
                      </a:r>
                    </a:p>
                  </a:txBody>
                  <a:tcPr marL="99060" marR="9906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３６１．１</a:t>
                      </a:r>
                    </a:p>
                  </a:txBody>
                  <a:tcPr marL="99060" marR="9906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　２０３．１</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p>
                  </a:txBody>
                  <a:tcPr marL="99060" marR="99060" anchor="ctr" horzOverflow="overflow">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３１．３</a:t>
                      </a:r>
                    </a:p>
                  </a:txBody>
                  <a:tcPr marL="99060" marR="9906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1935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総　　　　計</a:t>
                      </a:r>
                    </a:p>
                  </a:txBody>
                  <a:tcPr marL="99060" marR="9906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８５８．７</a:t>
                      </a:r>
                    </a:p>
                  </a:txBody>
                  <a:tcPr marL="99060" marR="9906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８０９．７</a:t>
                      </a:r>
                    </a:p>
                  </a:txBody>
                  <a:tcPr marL="99060" marR="9906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　３５５．０　</a:t>
                      </a:r>
                    </a:p>
                  </a:txBody>
                  <a:tcPr marL="99060" marR="99060" anchor="ctr" horzOverflow="overflow">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5">
                        <a:lumMod val="40000"/>
                        <a:lumOff val="6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４９．０</a:t>
                      </a:r>
                    </a:p>
                  </a:txBody>
                  <a:tcPr marL="99060" marR="9906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9266" name="Text Box 50"/>
          <p:cNvSpPr txBox="1">
            <a:spLocks noChangeArrowheads="1"/>
          </p:cNvSpPr>
          <p:nvPr/>
        </p:nvSpPr>
        <p:spPr bwMode="auto">
          <a:xfrm>
            <a:off x="560512" y="6017908"/>
            <a:ext cx="8682967" cy="507831"/>
          </a:xfrm>
          <a:prstGeom prst="rect">
            <a:avLst/>
          </a:prstGeom>
          <a:noFill/>
          <a:ln w="9525">
            <a:solidFill>
              <a:schemeClr val="tx1"/>
            </a:solidFill>
            <a:miter lim="800000"/>
            <a:headEnd/>
            <a:tailEnd/>
          </a:ln>
        </p:spPr>
        <p:txBody>
          <a:bodyPr wrap="square" anchor="ctr" anchorCtr="0">
            <a:spAutoFit/>
          </a:bodyPr>
          <a:lstStyle/>
          <a:p>
            <a:r>
              <a:rPr lang="ja-JP" altLang="en-US" sz="900" dirty="0">
                <a:solidFill>
                  <a:srgbClr val="000000"/>
                </a:solidFill>
                <a:latin typeface="+mn-ea"/>
                <a:ea typeface="+mn-ea"/>
              </a:rPr>
              <a:t>身体障害児・者のうち、在宅者は、厚生労働省「生活のしづらさなどに関する調査」（平成</a:t>
            </a:r>
            <a:r>
              <a:rPr lang="en-US" altLang="ja-JP" sz="900" dirty="0">
                <a:solidFill>
                  <a:srgbClr val="000000"/>
                </a:solidFill>
                <a:latin typeface="+mn-ea"/>
                <a:ea typeface="+mn-ea"/>
              </a:rPr>
              <a:t>23</a:t>
            </a:r>
            <a:r>
              <a:rPr lang="ja-JP" altLang="en-US" sz="900" dirty="0">
                <a:solidFill>
                  <a:srgbClr val="000000"/>
                </a:solidFill>
                <a:latin typeface="+mn-ea"/>
                <a:ea typeface="+mn-ea"/>
              </a:rPr>
              <a:t>年）、施設入所者は厚生労働省「社会福祉施設等調査」（平成</a:t>
            </a:r>
            <a:r>
              <a:rPr lang="en-US" altLang="ja-JP" sz="900" dirty="0">
                <a:solidFill>
                  <a:srgbClr val="000000"/>
                </a:solidFill>
                <a:latin typeface="+mn-ea"/>
                <a:ea typeface="+mn-ea"/>
              </a:rPr>
              <a:t>24</a:t>
            </a:r>
            <a:r>
              <a:rPr lang="ja-JP" altLang="en-US" sz="900" dirty="0">
                <a:solidFill>
                  <a:srgbClr val="000000"/>
                </a:solidFill>
                <a:latin typeface="+mn-ea"/>
                <a:ea typeface="+mn-ea"/>
              </a:rPr>
              <a:t>年）　</a:t>
            </a:r>
            <a:r>
              <a:rPr lang="zh-TW" altLang="en-US" sz="900" dirty="0">
                <a:solidFill>
                  <a:srgbClr val="000000"/>
                </a:solidFill>
                <a:latin typeface="+mn-ea"/>
                <a:ea typeface="+mn-ea"/>
              </a:rPr>
              <a:t>等</a:t>
            </a:r>
            <a:r>
              <a:rPr lang="ja-JP" altLang="en-US" sz="900" dirty="0" err="1">
                <a:solidFill>
                  <a:srgbClr val="000000"/>
                </a:solidFill>
                <a:latin typeface="+mn-ea"/>
                <a:ea typeface="+mn-ea"/>
              </a:rPr>
              <a:t>、</a:t>
            </a:r>
            <a:endParaRPr lang="ja-JP" altLang="en-US" sz="900" dirty="0">
              <a:solidFill>
                <a:srgbClr val="000000"/>
              </a:solidFill>
              <a:latin typeface="+mn-ea"/>
              <a:ea typeface="+mn-ea"/>
            </a:endParaRPr>
          </a:p>
          <a:p>
            <a:r>
              <a:rPr lang="ja-JP" altLang="en-US" sz="900" dirty="0">
                <a:solidFill>
                  <a:srgbClr val="000000"/>
                </a:solidFill>
                <a:latin typeface="+mn-ea"/>
                <a:ea typeface="+mn-ea"/>
              </a:rPr>
              <a:t>知的障害児・者のうち、在宅者は、</a:t>
            </a:r>
            <a:r>
              <a:rPr lang="zh-TW" altLang="en-US" sz="900" dirty="0">
                <a:solidFill>
                  <a:srgbClr val="000000"/>
                </a:solidFill>
                <a:latin typeface="+mn-ea"/>
                <a:ea typeface="+mn-ea"/>
              </a:rPr>
              <a:t>厚生労働省「</a:t>
            </a:r>
            <a:r>
              <a:rPr lang="ja-JP" altLang="en-US" sz="900" dirty="0">
                <a:solidFill>
                  <a:srgbClr val="000000"/>
                </a:solidFill>
                <a:latin typeface="+mn-ea"/>
                <a:ea typeface="+mn-ea"/>
              </a:rPr>
              <a:t>生活のしづらさなどに関する調査</a:t>
            </a:r>
            <a:r>
              <a:rPr lang="zh-TW" altLang="en-US" sz="900" dirty="0">
                <a:solidFill>
                  <a:srgbClr val="000000"/>
                </a:solidFill>
                <a:latin typeface="+mn-ea"/>
                <a:ea typeface="+mn-ea"/>
              </a:rPr>
              <a:t>」（平成</a:t>
            </a:r>
            <a:r>
              <a:rPr lang="en-US" altLang="ja-JP" sz="900" dirty="0">
                <a:solidFill>
                  <a:srgbClr val="000000"/>
                </a:solidFill>
                <a:latin typeface="+mn-ea"/>
                <a:ea typeface="+mn-ea"/>
              </a:rPr>
              <a:t>23</a:t>
            </a:r>
            <a:r>
              <a:rPr lang="ja-JP" altLang="en-US" sz="900" dirty="0">
                <a:solidFill>
                  <a:srgbClr val="000000"/>
                </a:solidFill>
                <a:latin typeface="+mn-ea"/>
                <a:ea typeface="+mn-ea"/>
              </a:rPr>
              <a:t>年）、</a:t>
            </a:r>
            <a:r>
              <a:rPr lang="ja-JP" altLang="en-US" sz="900" dirty="0">
                <a:solidFill>
                  <a:srgbClr val="000000"/>
                </a:solidFill>
                <a:latin typeface="+mn-ea"/>
              </a:rPr>
              <a:t>施設入所者は厚生労働省「社会福祉施設等調査」 （平成</a:t>
            </a:r>
            <a:r>
              <a:rPr lang="en-US" altLang="ja-JP" sz="900" dirty="0">
                <a:solidFill>
                  <a:srgbClr val="000000"/>
                </a:solidFill>
                <a:latin typeface="+mn-ea"/>
              </a:rPr>
              <a:t>23</a:t>
            </a:r>
            <a:r>
              <a:rPr lang="ja-JP" altLang="en-US" sz="900" dirty="0">
                <a:solidFill>
                  <a:srgbClr val="000000"/>
                </a:solidFill>
                <a:latin typeface="+mn-ea"/>
              </a:rPr>
              <a:t>年）、</a:t>
            </a:r>
            <a:endParaRPr lang="ja-JP" altLang="en-US" sz="900" dirty="0">
              <a:solidFill>
                <a:srgbClr val="000000"/>
              </a:solidFill>
              <a:latin typeface="+mn-ea"/>
              <a:ea typeface="+mn-ea"/>
            </a:endParaRPr>
          </a:p>
          <a:p>
            <a:r>
              <a:rPr lang="ja-JP" altLang="en-US" sz="900" dirty="0">
                <a:solidFill>
                  <a:srgbClr val="000000"/>
                </a:solidFill>
                <a:latin typeface="+mn-ea"/>
                <a:ea typeface="+mn-ea"/>
              </a:rPr>
              <a:t>精神障害者数は、厚生労働省「患者調査」（平成</a:t>
            </a:r>
            <a:r>
              <a:rPr lang="en-US" altLang="ja-JP" sz="900" dirty="0">
                <a:solidFill>
                  <a:srgbClr val="000000"/>
                </a:solidFill>
                <a:latin typeface="+mn-ea"/>
                <a:ea typeface="+mn-ea"/>
              </a:rPr>
              <a:t>26</a:t>
            </a:r>
            <a:r>
              <a:rPr lang="ja-JP" altLang="en-US" sz="900" dirty="0">
                <a:solidFill>
                  <a:srgbClr val="000000"/>
                </a:solidFill>
                <a:latin typeface="+mn-ea"/>
                <a:ea typeface="+mn-ea"/>
              </a:rPr>
              <a:t>年）</a:t>
            </a:r>
            <a:endParaRPr lang="en-US" altLang="ja-JP" sz="900" dirty="0">
              <a:solidFill>
                <a:srgbClr val="000000"/>
              </a:solidFill>
              <a:latin typeface="+mn-ea"/>
              <a:ea typeface="+mn-ea"/>
            </a:endParaRPr>
          </a:p>
        </p:txBody>
      </p:sp>
      <p:sp>
        <p:nvSpPr>
          <p:cNvPr id="9267" name="Text Box 51"/>
          <p:cNvSpPr txBox="1">
            <a:spLocks noChangeArrowheads="1"/>
          </p:cNvSpPr>
          <p:nvPr/>
        </p:nvSpPr>
        <p:spPr bwMode="auto">
          <a:xfrm>
            <a:off x="8229554" y="1403473"/>
            <a:ext cx="1325960" cy="304800"/>
          </a:xfrm>
          <a:prstGeom prst="rect">
            <a:avLst/>
          </a:prstGeom>
          <a:noFill/>
          <a:ln w="9525">
            <a:noFill/>
            <a:miter lim="800000"/>
            <a:headEnd/>
            <a:tailEnd/>
          </a:ln>
        </p:spPr>
        <p:txBody>
          <a:bodyPr>
            <a:spAutoFit/>
          </a:bodyPr>
          <a:lstStyle/>
          <a:p>
            <a:pPr>
              <a:spcBef>
                <a:spcPct val="50000"/>
              </a:spcBef>
            </a:pPr>
            <a:r>
              <a:rPr lang="ja-JP" altLang="en-US" sz="1400">
                <a:solidFill>
                  <a:srgbClr val="000000"/>
                </a:solidFill>
                <a:latin typeface="Arial"/>
                <a:ea typeface="ＭＳ Ｐゴシック"/>
              </a:rPr>
              <a:t>（単位：万人）</a:t>
            </a:r>
          </a:p>
        </p:txBody>
      </p:sp>
      <p:sp>
        <p:nvSpPr>
          <p:cNvPr id="8" name="大かっこ 7"/>
          <p:cNvSpPr/>
          <p:nvPr/>
        </p:nvSpPr>
        <p:spPr>
          <a:xfrm>
            <a:off x="7620015" y="2132856"/>
            <a:ext cx="1326147" cy="576064"/>
          </a:xfrm>
          <a:prstGeom prst="bracketPair">
            <a:avLst/>
          </a:prstGeom>
          <a:ln>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srgbClr val="000000"/>
              </a:solidFill>
            </a:endParaRPr>
          </a:p>
        </p:txBody>
      </p:sp>
      <p:sp>
        <p:nvSpPr>
          <p:cNvPr id="9" name="角丸四角形 6"/>
          <p:cNvSpPr>
            <a:spLocks noChangeArrowheads="1"/>
          </p:cNvSpPr>
          <p:nvPr/>
        </p:nvSpPr>
        <p:spPr bwMode="auto">
          <a:xfrm>
            <a:off x="272480" y="723070"/>
            <a:ext cx="9282000" cy="545690"/>
          </a:xfrm>
          <a:prstGeom prst="roundRect">
            <a:avLst>
              <a:gd name="adj" fmla="val 12190"/>
            </a:avLst>
          </a:prstGeom>
          <a:solidFill>
            <a:schemeClr val="bg1"/>
          </a:solidFill>
          <a:ln w="12700" cmpd="sng" algn="ctr">
            <a:solidFill>
              <a:schemeClr val="accent1"/>
            </a:solidFill>
            <a:round/>
            <a:headEnd/>
            <a:tailEnd/>
          </a:ln>
        </p:spPr>
        <p:txBody>
          <a:bodyPr lIns="91429" tIns="45714" rIns="91429" bIns="45714" anchor="ctr"/>
          <a:lstStyle/>
          <a:p>
            <a:pPr>
              <a:lnSpc>
                <a:spcPts val="2500"/>
              </a:lnSpc>
            </a:pPr>
            <a:r>
              <a:rPr lang="ja-JP" altLang="en-US" sz="1600" dirty="0">
                <a:solidFill>
                  <a:srgbClr val="000000"/>
                </a:solidFill>
                <a:latin typeface="Arial"/>
                <a:ea typeface="ＭＳ Ｐゴシック"/>
              </a:rPr>
              <a:t>○ 身体・知的・精神障害者の総数は約</a:t>
            </a:r>
            <a:r>
              <a:rPr lang="en-US" altLang="ja-JP" sz="1600" dirty="0">
                <a:solidFill>
                  <a:srgbClr val="000000"/>
                </a:solidFill>
                <a:latin typeface="Arial"/>
                <a:ea typeface="ＭＳ Ｐゴシック"/>
              </a:rPr>
              <a:t>858.7</a:t>
            </a:r>
            <a:r>
              <a:rPr lang="ja-JP" altLang="en-US" sz="1600" dirty="0">
                <a:solidFill>
                  <a:srgbClr val="000000"/>
                </a:solidFill>
                <a:latin typeface="Arial"/>
                <a:ea typeface="ＭＳ Ｐゴシック"/>
              </a:rPr>
              <a:t>万人。うち</a:t>
            </a:r>
            <a:r>
              <a:rPr lang="en-US" altLang="ja-JP" sz="1600" dirty="0">
                <a:solidFill>
                  <a:srgbClr val="000000"/>
                </a:solidFill>
                <a:latin typeface="Arial"/>
                <a:ea typeface="ＭＳ Ｐゴシック"/>
              </a:rPr>
              <a:t>18</a:t>
            </a:r>
            <a:r>
              <a:rPr lang="ja-JP" altLang="en-US" sz="1600" dirty="0">
                <a:solidFill>
                  <a:srgbClr val="000000"/>
                </a:solidFill>
                <a:latin typeface="Arial"/>
                <a:ea typeface="ＭＳ Ｐゴシック"/>
              </a:rPr>
              <a:t>歳以上</a:t>
            </a:r>
            <a:r>
              <a:rPr lang="en-US" altLang="ja-JP" sz="1600" dirty="0">
                <a:solidFill>
                  <a:srgbClr val="000000"/>
                </a:solidFill>
                <a:latin typeface="Arial"/>
                <a:ea typeface="ＭＳ Ｐゴシック"/>
              </a:rPr>
              <a:t>65</a:t>
            </a:r>
            <a:r>
              <a:rPr lang="ja-JP" altLang="en-US" sz="1600" dirty="0">
                <a:solidFill>
                  <a:srgbClr val="000000"/>
                </a:solidFill>
                <a:latin typeface="Arial"/>
                <a:ea typeface="ＭＳ Ｐゴシック"/>
              </a:rPr>
              <a:t>歳未満の在宅者は約</a:t>
            </a:r>
            <a:r>
              <a:rPr lang="en-US" altLang="ja-JP" sz="1600" dirty="0">
                <a:solidFill>
                  <a:srgbClr val="000000"/>
                </a:solidFill>
                <a:latin typeface="Arial"/>
                <a:ea typeface="ＭＳ Ｐゴシック"/>
              </a:rPr>
              <a:t>355</a:t>
            </a:r>
            <a:r>
              <a:rPr lang="ja-JP" altLang="en-US" sz="1600" dirty="0">
                <a:solidFill>
                  <a:srgbClr val="000000"/>
                </a:solidFill>
                <a:latin typeface="Arial"/>
                <a:ea typeface="ＭＳ Ｐゴシック"/>
              </a:rPr>
              <a:t>万人。</a:t>
            </a:r>
          </a:p>
        </p:txBody>
      </p:sp>
      <p:sp>
        <p:nvSpPr>
          <p:cNvPr id="11" name="正方形/長方形 10"/>
          <p:cNvSpPr/>
          <p:nvPr/>
        </p:nvSpPr>
        <p:spPr>
          <a:xfrm>
            <a:off x="2144690" y="5661248"/>
            <a:ext cx="7098789"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a:buFont typeface="Arial" charset="0"/>
              <a:buChar char="•"/>
            </a:pPr>
            <a:r>
              <a:rPr lang="ja-JP" altLang="en-US" sz="800" dirty="0">
                <a:solidFill>
                  <a:srgbClr val="000000"/>
                </a:solidFill>
              </a:rPr>
              <a:t>精神障害者については</a:t>
            </a:r>
            <a:r>
              <a:rPr lang="en-US" altLang="ja-JP" sz="800" dirty="0">
                <a:solidFill>
                  <a:srgbClr val="000000"/>
                </a:solidFill>
              </a:rPr>
              <a:t>20</a:t>
            </a:r>
            <a:r>
              <a:rPr lang="ja-JP" altLang="en-US" sz="800" dirty="0">
                <a:solidFill>
                  <a:srgbClr val="000000"/>
                </a:solidFill>
              </a:rPr>
              <a:t>歳～</a:t>
            </a:r>
            <a:r>
              <a:rPr lang="en-US" altLang="ja-JP" sz="800" dirty="0">
                <a:solidFill>
                  <a:srgbClr val="000000"/>
                </a:solidFill>
              </a:rPr>
              <a:t>65</a:t>
            </a:r>
            <a:r>
              <a:rPr lang="ja-JP" altLang="en-US" sz="800" dirty="0">
                <a:solidFill>
                  <a:srgbClr val="000000"/>
                </a:solidFill>
              </a:rPr>
              <a:t>歳未満である。また、身体障害や知的障害と異なり、手帳所持に限定しない統計に基づいている。</a:t>
            </a:r>
            <a:endParaRPr lang="en-US" altLang="ja-JP" sz="800" dirty="0">
              <a:solidFill>
                <a:srgbClr val="000000"/>
              </a:solidFill>
            </a:endParaRPr>
          </a:p>
        </p:txBody>
      </p:sp>
      <p:sp>
        <p:nvSpPr>
          <p:cNvPr id="12"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2</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3" name="テキスト ボックス 12"/>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　　障害者数について</a:t>
            </a:r>
          </a:p>
        </p:txBody>
      </p:sp>
      <p:sp>
        <p:nvSpPr>
          <p:cNvPr id="16" name="正方形/長方形 15"/>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3168583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表プレースホルダ 10"/>
          <p:cNvGraphicFramePr>
            <a:graphicFrameLocks noGrp="1"/>
          </p:cNvGraphicFramePr>
          <p:nvPr>
            <p:ph type="tbl" idx="1"/>
            <p:extLst>
              <p:ext uri="{D42A27DB-BD31-4B8C-83A1-F6EECF244321}">
                <p14:modId xmlns:p14="http://schemas.microsoft.com/office/powerpoint/2010/main" val="4239047933"/>
              </p:ext>
            </p:extLst>
          </p:nvPr>
        </p:nvGraphicFramePr>
        <p:xfrm>
          <a:off x="272545" y="1061168"/>
          <a:ext cx="9361041" cy="3735984"/>
        </p:xfrm>
        <a:graphic>
          <a:graphicData uri="http://schemas.openxmlformats.org/drawingml/2006/table">
            <a:tbl>
              <a:tblPr firstRow="1" bandRow="1">
                <a:tableStyleId>{F5AB1C69-6EDB-4FF4-983F-18BD219EF322}</a:tableStyleId>
              </a:tblPr>
              <a:tblGrid>
                <a:gridCol w="1872208">
                  <a:extLst>
                    <a:ext uri="{9D8B030D-6E8A-4147-A177-3AD203B41FA5}">
                      <a16:colId xmlns:a16="http://schemas.microsoft.com/office/drawing/2014/main" val="20000"/>
                    </a:ext>
                  </a:extLst>
                </a:gridCol>
                <a:gridCol w="1404156">
                  <a:extLst>
                    <a:ext uri="{9D8B030D-6E8A-4147-A177-3AD203B41FA5}">
                      <a16:colId xmlns:a16="http://schemas.microsoft.com/office/drawing/2014/main" val="20001"/>
                    </a:ext>
                  </a:extLst>
                </a:gridCol>
                <a:gridCol w="1248139">
                  <a:extLst>
                    <a:ext uri="{9D8B030D-6E8A-4147-A177-3AD203B41FA5}">
                      <a16:colId xmlns:a16="http://schemas.microsoft.com/office/drawing/2014/main" val="20002"/>
                    </a:ext>
                  </a:extLst>
                </a:gridCol>
                <a:gridCol w="1248139">
                  <a:extLst>
                    <a:ext uri="{9D8B030D-6E8A-4147-A177-3AD203B41FA5}">
                      <a16:colId xmlns:a16="http://schemas.microsoft.com/office/drawing/2014/main" val="20003"/>
                    </a:ext>
                  </a:extLst>
                </a:gridCol>
                <a:gridCol w="1170130">
                  <a:extLst>
                    <a:ext uri="{9D8B030D-6E8A-4147-A177-3AD203B41FA5}">
                      <a16:colId xmlns:a16="http://schemas.microsoft.com/office/drawing/2014/main" val="20004"/>
                    </a:ext>
                  </a:extLst>
                </a:gridCol>
                <a:gridCol w="1170130">
                  <a:extLst>
                    <a:ext uri="{9D8B030D-6E8A-4147-A177-3AD203B41FA5}">
                      <a16:colId xmlns:a16="http://schemas.microsoft.com/office/drawing/2014/main" val="20005"/>
                    </a:ext>
                  </a:extLst>
                </a:gridCol>
                <a:gridCol w="1248139">
                  <a:extLst>
                    <a:ext uri="{9D8B030D-6E8A-4147-A177-3AD203B41FA5}">
                      <a16:colId xmlns:a16="http://schemas.microsoft.com/office/drawing/2014/main" val="20006"/>
                    </a:ext>
                  </a:extLst>
                </a:gridCol>
              </a:tblGrid>
              <a:tr h="302184">
                <a:tc rowSpan="2">
                  <a:txBody>
                    <a:bodyPr/>
                    <a:lstStyle/>
                    <a:p>
                      <a:endParaRPr kumimoji="1" lang="ja-JP" altLang="en-US" dirty="0">
                        <a:latin typeface="+mn-ea"/>
                        <a:ea typeface="+mn-ea"/>
                      </a:endParaRPr>
                    </a:p>
                  </a:txBody>
                  <a:tcPr marL="99060" marR="9906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endParaRPr kumimoji="1" lang="en-US" altLang="ja-JP" sz="1600" dirty="0">
                        <a:solidFill>
                          <a:schemeClr val="tx1"/>
                        </a:solidFill>
                        <a:latin typeface="+mn-ea"/>
                        <a:ea typeface="+mn-ea"/>
                      </a:endParaRPr>
                    </a:p>
                    <a:p>
                      <a:pPr algn="ctr"/>
                      <a:r>
                        <a:rPr kumimoji="1" lang="ja-JP" altLang="en-US" sz="1800" dirty="0">
                          <a:solidFill>
                            <a:schemeClr val="tx1"/>
                          </a:solidFill>
                          <a:latin typeface="+mn-ea"/>
                          <a:ea typeface="+mn-ea"/>
                        </a:rPr>
                        <a:t>合　計</a:t>
                      </a:r>
                      <a:endParaRPr kumimoji="1" lang="en-US" altLang="ja-JP" sz="1800" dirty="0">
                        <a:solidFill>
                          <a:schemeClr val="tx1"/>
                        </a:solidFill>
                        <a:latin typeface="+mn-ea"/>
                        <a:ea typeface="+mn-ea"/>
                      </a:endParaRPr>
                    </a:p>
                  </a:txBody>
                  <a:tcPr marL="99060" marR="99060">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p>
                      <a:endParaRPr kumimoji="1" lang="ja-JP" altLang="en-US" dirty="0">
                        <a:latin typeface="+mn-ea"/>
                        <a:ea typeface="+mn-ea"/>
                      </a:endParaRPr>
                    </a:p>
                  </a:txBody>
                  <a:tcPr marL="99060" marR="99060">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0000"/>
                  </a:ext>
                </a:extLst>
              </a:tr>
              <a:tr h="592471">
                <a:tc vMerge="1">
                  <a:txBody>
                    <a:bodyPr/>
                    <a:lstStyle/>
                    <a:p>
                      <a:endParaRPr kumimoji="1" lang="ja-JP" altLang="en-US" dirty="0"/>
                    </a:p>
                  </a:txBody>
                  <a:tcPr/>
                </a:tc>
                <a:tc vMerge="1">
                  <a:txBody>
                    <a:bodyPr/>
                    <a:lstStyle/>
                    <a:p>
                      <a:endParaRPr kumimoji="1" lang="ja-JP" altLang="en-US" dirty="0"/>
                    </a:p>
                  </a:txBody>
                  <a:tcPr/>
                </a:tc>
                <a:tc>
                  <a:txBody>
                    <a:bodyPr/>
                    <a:lstStyle/>
                    <a:p>
                      <a:pPr algn="ctr"/>
                      <a:r>
                        <a:rPr kumimoji="1" lang="en-US" altLang="ja-JP" sz="1600" dirty="0">
                          <a:latin typeface="+mn-ea"/>
                          <a:ea typeface="+mn-ea"/>
                        </a:rPr>
                        <a:t>18</a:t>
                      </a:r>
                      <a:r>
                        <a:rPr kumimoji="1" lang="ja-JP" altLang="en-US" sz="1600" dirty="0">
                          <a:latin typeface="+mn-ea"/>
                          <a:ea typeface="+mn-ea"/>
                        </a:rPr>
                        <a:t>歳未満</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r>
                        <a:rPr kumimoji="1" lang="en-US" altLang="ja-JP" sz="1600" dirty="0">
                          <a:latin typeface="+mn-ea"/>
                          <a:ea typeface="+mn-ea"/>
                        </a:rPr>
                        <a:t>18</a:t>
                      </a:r>
                      <a:r>
                        <a:rPr kumimoji="1" lang="ja-JP" altLang="en-US" sz="1600" dirty="0">
                          <a:latin typeface="+mn-ea"/>
                          <a:ea typeface="+mn-ea"/>
                        </a:rPr>
                        <a:t>～</a:t>
                      </a:r>
                      <a:r>
                        <a:rPr kumimoji="1" lang="en-US" altLang="ja-JP" sz="1600" dirty="0">
                          <a:latin typeface="+mn-ea"/>
                          <a:ea typeface="+mn-ea"/>
                        </a:rPr>
                        <a:t>39</a:t>
                      </a:r>
                      <a:r>
                        <a:rPr kumimoji="1" lang="ja-JP" altLang="en-US" sz="1600" dirty="0">
                          <a:latin typeface="+mn-ea"/>
                          <a:ea typeface="+mn-ea"/>
                        </a:rPr>
                        <a:t>歳</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r>
                        <a:rPr kumimoji="1" lang="en-US" altLang="ja-JP" sz="1600" dirty="0">
                          <a:latin typeface="+mn-ea"/>
                          <a:ea typeface="+mn-ea"/>
                        </a:rPr>
                        <a:t>40</a:t>
                      </a:r>
                      <a:r>
                        <a:rPr kumimoji="1" lang="ja-JP" altLang="en-US" sz="1600" dirty="0">
                          <a:latin typeface="+mn-ea"/>
                          <a:ea typeface="+mn-ea"/>
                        </a:rPr>
                        <a:t>～</a:t>
                      </a:r>
                      <a:r>
                        <a:rPr kumimoji="1" lang="en-US" altLang="ja-JP" sz="1600" dirty="0">
                          <a:latin typeface="+mn-ea"/>
                          <a:ea typeface="+mn-ea"/>
                        </a:rPr>
                        <a:t>64</a:t>
                      </a:r>
                      <a:r>
                        <a:rPr kumimoji="1" lang="ja-JP" altLang="en-US" sz="1600" dirty="0">
                          <a:latin typeface="+mn-ea"/>
                          <a:ea typeface="+mn-ea"/>
                        </a:rPr>
                        <a:t>歳</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r>
                        <a:rPr kumimoji="1" lang="en-US" altLang="ja-JP" sz="1600" dirty="0">
                          <a:latin typeface="+mn-ea"/>
                          <a:ea typeface="+mn-ea"/>
                        </a:rPr>
                        <a:t>65</a:t>
                      </a:r>
                      <a:r>
                        <a:rPr kumimoji="1" lang="ja-JP" altLang="en-US" sz="1600" dirty="0">
                          <a:latin typeface="+mn-ea"/>
                          <a:ea typeface="+mn-ea"/>
                        </a:rPr>
                        <a:t>歳以上</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r>
                        <a:rPr kumimoji="1" lang="ja-JP" altLang="en-US" sz="1600" dirty="0">
                          <a:latin typeface="+mn-ea"/>
                          <a:ea typeface="+mn-ea"/>
                        </a:rPr>
                        <a:t>不詳</a:t>
                      </a:r>
                    </a:p>
                  </a:txBody>
                  <a:tcPr marL="99060" marR="9906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977553">
                <a:tc>
                  <a:txBody>
                    <a:bodyPr/>
                    <a:lstStyle/>
                    <a:p>
                      <a:pPr algn="l"/>
                      <a:r>
                        <a:rPr kumimoji="1" lang="ja-JP" altLang="en-US" b="1" dirty="0">
                          <a:latin typeface="+mn-ea"/>
                          <a:ea typeface="+mn-ea"/>
                        </a:rPr>
                        <a:t>身体障害児・者</a:t>
                      </a:r>
                      <a:endParaRPr kumimoji="1" lang="en-US" altLang="ja-JP" b="1" dirty="0">
                        <a:latin typeface="+mn-ea"/>
                        <a:ea typeface="+mn-ea"/>
                      </a:endParaRPr>
                    </a:p>
                    <a:p>
                      <a:pPr algn="ctr"/>
                      <a:r>
                        <a:rPr kumimoji="1" lang="ja-JP" altLang="en-US" sz="1600" b="1" dirty="0">
                          <a:latin typeface="+mn-ea"/>
                          <a:ea typeface="+mn-ea"/>
                        </a:rPr>
                        <a:t>（在宅者）</a:t>
                      </a:r>
                      <a:endParaRPr kumimoji="1" lang="en-US" altLang="ja-JP" sz="1600" b="1" dirty="0">
                        <a:latin typeface="+mn-ea"/>
                        <a:ea typeface="+mn-ea"/>
                      </a:endParaRPr>
                    </a:p>
                  </a:txBody>
                  <a:tcPr marL="99060" marR="9906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latin typeface="+mn-ea"/>
                          <a:ea typeface="+mn-ea"/>
                        </a:rPr>
                        <a:t>３８６．４</a:t>
                      </a:r>
                      <a:endParaRPr kumimoji="1" lang="en-US" altLang="ja-JP" b="1" dirty="0">
                        <a:latin typeface="+mn-ea"/>
                        <a:ea typeface="+mn-ea"/>
                      </a:endParaRPr>
                    </a:p>
                    <a:p>
                      <a:pPr algn="ctr"/>
                      <a:r>
                        <a:rPr kumimoji="1" lang="en-US" altLang="ja-JP" sz="1400" dirty="0">
                          <a:latin typeface="+mn-ea"/>
                          <a:ea typeface="+mn-ea"/>
                        </a:rPr>
                        <a:t>【100</a:t>
                      </a:r>
                      <a:r>
                        <a:rPr kumimoji="1" lang="ja-JP" altLang="en-US" sz="1400" dirty="0">
                          <a:latin typeface="+mn-ea"/>
                          <a:ea typeface="+mn-ea"/>
                        </a:rPr>
                        <a:t>％</a:t>
                      </a:r>
                      <a:r>
                        <a:rPr kumimoji="1" lang="en-US" altLang="ja-JP" sz="1400" dirty="0">
                          <a:latin typeface="+mn-ea"/>
                          <a:ea typeface="+mn-ea"/>
                        </a:rPr>
                        <a:t>】</a:t>
                      </a:r>
                      <a:endParaRPr kumimoji="1" lang="ja-JP" altLang="en-US" sz="1400" dirty="0">
                        <a:latin typeface="+mn-ea"/>
                        <a:ea typeface="+mn-ea"/>
                      </a:endParaRPr>
                    </a:p>
                  </a:txBody>
                  <a:tcPr marL="99060" marR="9906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latin typeface="+mn-ea"/>
                          <a:ea typeface="+mn-ea"/>
                        </a:rPr>
                        <a:t>７．３</a:t>
                      </a:r>
                      <a:endParaRPr kumimoji="1" lang="en-US" altLang="ja-JP" b="1" dirty="0">
                        <a:latin typeface="+mn-ea"/>
                        <a:ea typeface="+mn-ea"/>
                      </a:endParaRPr>
                    </a:p>
                    <a:p>
                      <a:pPr algn="ctr"/>
                      <a:r>
                        <a:rPr kumimoji="1" lang="en-US" altLang="ja-JP" sz="1400" dirty="0">
                          <a:latin typeface="+mn-ea"/>
                          <a:ea typeface="+mn-ea"/>
                        </a:rPr>
                        <a:t>【2</a:t>
                      </a:r>
                      <a:r>
                        <a:rPr kumimoji="1" lang="ja-JP" altLang="en-US" sz="1400" dirty="0">
                          <a:latin typeface="+mn-ea"/>
                          <a:ea typeface="+mn-ea"/>
                        </a:rPr>
                        <a:t>％</a:t>
                      </a:r>
                      <a:r>
                        <a:rPr kumimoji="1" lang="en-US" altLang="ja-JP" sz="1400" dirty="0">
                          <a:latin typeface="+mn-ea"/>
                          <a:ea typeface="+mn-ea"/>
                        </a:rPr>
                        <a:t>】</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latin typeface="+mn-ea"/>
                          <a:ea typeface="+mn-ea"/>
                        </a:rPr>
                        <a:t>１７．７</a:t>
                      </a:r>
                      <a:endParaRPr kumimoji="1" lang="en-US" altLang="ja-JP" b="1" dirty="0">
                        <a:latin typeface="+mn-ea"/>
                        <a:ea typeface="+mn-ea"/>
                      </a:endParaRPr>
                    </a:p>
                    <a:p>
                      <a:pPr algn="ctr"/>
                      <a:r>
                        <a:rPr kumimoji="1" lang="en-US" altLang="ja-JP" sz="1400" dirty="0">
                          <a:latin typeface="+mn-ea"/>
                          <a:ea typeface="+mn-ea"/>
                        </a:rPr>
                        <a:t>【5</a:t>
                      </a:r>
                      <a:r>
                        <a:rPr kumimoji="1" lang="ja-JP" altLang="en-US" sz="1400" dirty="0">
                          <a:latin typeface="+mn-ea"/>
                          <a:ea typeface="+mn-ea"/>
                        </a:rPr>
                        <a:t>％</a:t>
                      </a:r>
                      <a:r>
                        <a:rPr kumimoji="1" lang="en-US" altLang="ja-JP" sz="1400" dirty="0">
                          <a:latin typeface="+mn-ea"/>
                          <a:ea typeface="+mn-ea"/>
                        </a:rPr>
                        <a:t>】</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latin typeface="+mn-ea"/>
                          <a:ea typeface="+mn-ea"/>
                        </a:rPr>
                        <a:t>９３．４</a:t>
                      </a:r>
                      <a:endParaRPr kumimoji="1" lang="en-US" altLang="ja-JP" b="1" dirty="0">
                        <a:latin typeface="+mn-ea"/>
                        <a:ea typeface="+mn-ea"/>
                      </a:endParaRPr>
                    </a:p>
                    <a:p>
                      <a:pPr algn="ctr"/>
                      <a:r>
                        <a:rPr kumimoji="1" lang="en-US" altLang="ja-JP" sz="1400" dirty="0">
                          <a:latin typeface="+mn-ea"/>
                          <a:ea typeface="+mn-ea"/>
                        </a:rPr>
                        <a:t>【24</a:t>
                      </a:r>
                      <a:r>
                        <a:rPr kumimoji="1" lang="ja-JP" altLang="en-US" sz="1400" dirty="0">
                          <a:latin typeface="+mn-ea"/>
                          <a:ea typeface="+mn-ea"/>
                        </a:rPr>
                        <a:t>％</a:t>
                      </a:r>
                      <a:r>
                        <a:rPr kumimoji="1" lang="en-US" altLang="ja-JP" sz="1400" dirty="0">
                          <a:latin typeface="+mn-ea"/>
                          <a:ea typeface="+mn-ea"/>
                        </a:rPr>
                        <a:t>】</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latin typeface="+mn-ea"/>
                          <a:ea typeface="+mn-ea"/>
                        </a:rPr>
                        <a:t>２６５．５</a:t>
                      </a:r>
                      <a:endParaRPr kumimoji="1" lang="en-US" altLang="ja-JP" b="1" dirty="0">
                        <a:latin typeface="+mn-ea"/>
                        <a:ea typeface="+mn-ea"/>
                      </a:endParaRPr>
                    </a:p>
                    <a:p>
                      <a:pPr algn="ctr"/>
                      <a:r>
                        <a:rPr kumimoji="1" lang="en-US" altLang="ja-JP" sz="1400" dirty="0">
                          <a:latin typeface="+mn-ea"/>
                          <a:ea typeface="+mn-ea"/>
                        </a:rPr>
                        <a:t>【69</a:t>
                      </a:r>
                      <a:r>
                        <a:rPr kumimoji="1" lang="ja-JP" altLang="en-US" sz="1400" dirty="0">
                          <a:latin typeface="+mn-ea"/>
                          <a:ea typeface="+mn-ea"/>
                        </a:rPr>
                        <a:t>％</a:t>
                      </a:r>
                      <a:r>
                        <a:rPr kumimoji="1" lang="en-US" altLang="ja-JP" sz="1400" dirty="0">
                          <a:latin typeface="+mn-ea"/>
                          <a:ea typeface="+mn-ea"/>
                        </a:rPr>
                        <a:t>】</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latin typeface="+mn-ea"/>
                          <a:ea typeface="+mn-ea"/>
                        </a:rPr>
                        <a:t>２．５</a:t>
                      </a:r>
                      <a:endParaRPr kumimoji="1" lang="en-US" altLang="ja-JP" b="1" dirty="0">
                        <a:latin typeface="+mn-ea"/>
                        <a:ea typeface="+mn-ea"/>
                      </a:endParaRPr>
                    </a:p>
                    <a:p>
                      <a:pPr algn="ctr"/>
                      <a:r>
                        <a:rPr kumimoji="1" lang="en-US" altLang="ja-JP" sz="1400" dirty="0">
                          <a:latin typeface="+mn-ea"/>
                          <a:ea typeface="+mn-ea"/>
                        </a:rPr>
                        <a:t>【1</a:t>
                      </a:r>
                      <a:r>
                        <a:rPr kumimoji="1" lang="ja-JP" altLang="en-US" sz="1400" dirty="0">
                          <a:latin typeface="+mn-ea"/>
                          <a:ea typeface="+mn-ea"/>
                        </a:rPr>
                        <a:t>％</a:t>
                      </a:r>
                      <a:r>
                        <a:rPr kumimoji="1" lang="en-US" altLang="ja-JP" sz="1400" dirty="0">
                          <a:latin typeface="+mn-ea"/>
                          <a:ea typeface="+mn-ea"/>
                        </a:rPr>
                        <a:t>】</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36104">
                <a:tc>
                  <a:txBody>
                    <a:bodyPr/>
                    <a:lstStyle/>
                    <a:p>
                      <a:pPr algn="l"/>
                      <a:r>
                        <a:rPr kumimoji="1" lang="ja-JP" altLang="en-US" b="1" dirty="0">
                          <a:latin typeface="+mn-ea"/>
                          <a:ea typeface="+mn-ea"/>
                        </a:rPr>
                        <a:t>知的障害児･者</a:t>
                      </a:r>
                      <a:endParaRPr kumimoji="1" lang="en-US" altLang="ja-JP" b="1" dirty="0">
                        <a:latin typeface="+mn-ea"/>
                        <a:ea typeface="+mn-ea"/>
                      </a:endParaRPr>
                    </a:p>
                    <a:p>
                      <a:pPr algn="ctr"/>
                      <a:r>
                        <a:rPr kumimoji="1" lang="ja-JP" altLang="en-US" sz="1600" b="1" dirty="0">
                          <a:latin typeface="+mn-ea"/>
                          <a:ea typeface="+mn-ea"/>
                        </a:rPr>
                        <a:t>（在宅者）</a:t>
                      </a:r>
                      <a:endParaRPr kumimoji="1" lang="en-US" altLang="ja-JP" sz="1600" b="1" dirty="0">
                        <a:latin typeface="+mn-ea"/>
                        <a:ea typeface="+mn-ea"/>
                      </a:endParaRPr>
                    </a:p>
                  </a:txBody>
                  <a:tcPr marL="99060" marR="9906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mn-ea"/>
                          <a:ea typeface="+mn-ea"/>
                        </a:rPr>
                        <a:t>６２．２</a:t>
                      </a:r>
                      <a:endParaRPr kumimoji="1" lang="en-US" altLang="ja-JP" b="1" dirty="0">
                        <a:solidFill>
                          <a:schemeClr val="tx1"/>
                        </a:solidFill>
                        <a:latin typeface="+mn-ea"/>
                        <a:ea typeface="+mn-ea"/>
                      </a:endParaRPr>
                    </a:p>
                    <a:p>
                      <a:pPr algn="ctr"/>
                      <a:r>
                        <a:rPr kumimoji="1" lang="en-US" altLang="ja-JP" sz="1400" dirty="0">
                          <a:solidFill>
                            <a:schemeClr val="tx1"/>
                          </a:solidFill>
                          <a:latin typeface="+mn-ea"/>
                          <a:ea typeface="+mn-ea"/>
                        </a:rPr>
                        <a:t>【100</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400" dirty="0">
                        <a:solidFill>
                          <a:schemeClr val="tx1"/>
                        </a:solidFill>
                        <a:latin typeface="+mn-ea"/>
                        <a:ea typeface="+mn-ea"/>
                      </a:endParaRPr>
                    </a:p>
                  </a:txBody>
                  <a:tcPr marL="99060" marR="9906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mn-ea"/>
                          <a:ea typeface="+mn-ea"/>
                        </a:rPr>
                        <a:t>１５．２</a:t>
                      </a:r>
                      <a:endParaRPr kumimoji="1" lang="en-US" altLang="ja-JP" b="1" dirty="0">
                        <a:solidFill>
                          <a:schemeClr val="tx1"/>
                        </a:solidFill>
                        <a:latin typeface="+mn-ea"/>
                        <a:ea typeface="+mn-ea"/>
                      </a:endParaRPr>
                    </a:p>
                    <a:p>
                      <a:pPr algn="ctr"/>
                      <a:r>
                        <a:rPr kumimoji="1" lang="en-US" altLang="ja-JP" sz="1400" dirty="0">
                          <a:solidFill>
                            <a:schemeClr val="tx1"/>
                          </a:solidFill>
                          <a:latin typeface="+mn-ea"/>
                          <a:ea typeface="+mn-ea"/>
                        </a:rPr>
                        <a:t>【24</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40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800" b="1" dirty="0">
                          <a:solidFill>
                            <a:schemeClr val="tx1"/>
                          </a:solidFill>
                          <a:latin typeface="+mn-ea"/>
                          <a:ea typeface="+mn-ea"/>
                        </a:rPr>
                        <a:t>２６．２</a:t>
                      </a:r>
                      <a:r>
                        <a:rPr kumimoji="1" lang="en-US" altLang="ja-JP" sz="1400" dirty="0">
                          <a:solidFill>
                            <a:schemeClr val="tx1"/>
                          </a:solidFill>
                          <a:latin typeface="+mn-ea"/>
                          <a:ea typeface="+mn-ea"/>
                        </a:rPr>
                        <a:t>【42</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40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mn-ea"/>
                          <a:ea typeface="+mn-ea"/>
                        </a:rPr>
                        <a:t>１４．６</a:t>
                      </a:r>
                      <a:endParaRPr kumimoji="1" lang="en-US" altLang="ja-JP" b="1" dirty="0">
                        <a:solidFill>
                          <a:schemeClr val="tx1"/>
                        </a:solidFill>
                        <a:latin typeface="+mn-ea"/>
                        <a:ea typeface="+mn-ea"/>
                      </a:endParaRPr>
                    </a:p>
                    <a:p>
                      <a:pPr algn="ctr"/>
                      <a:r>
                        <a:rPr kumimoji="1" lang="en-US" altLang="ja-JP" sz="1400" dirty="0">
                          <a:solidFill>
                            <a:schemeClr val="tx1"/>
                          </a:solidFill>
                          <a:latin typeface="+mn-ea"/>
                          <a:ea typeface="+mn-ea"/>
                        </a:rPr>
                        <a:t>【23</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40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mn-ea"/>
                          <a:ea typeface="+mn-ea"/>
                        </a:rPr>
                        <a:t>５．８</a:t>
                      </a:r>
                      <a:endParaRPr kumimoji="1" lang="en-US" altLang="ja-JP" b="1" dirty="0">
                        <a:solidFill>
                          <a:schemeClr val="tx1"/>
                        </a:solidFill>
                        <a:latin typeface="+mn-ea"/>
                        <a:ea typeface="+mn-ea"/>
                      </a:endParaRPr>
                    </a:p>
                    <a:p>
                      <a:pPr algn="ctr"/>
                      <a:r>
                        <a:rPr kumimoji="1" lang="en-US" altLang="ja-JP" sz="1400" dirty="0">
                          <a:solidFill>
                            <a:schemeClr val="tx1"/>
                          </a:solidFill>
                          <a:latin typeface="+mn-ea"/>
                          <a:ea typeface="+mn-ea"/>
                        </a:rPr>
                        <a:t>【9</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mn-ea"/>
                          <a:ea typeface="+mn-ea"/>
                        </a:rPr>
                        <a:t>０．４</a:t>
                      </a:r>
                    </a:p>
                    <a:p>
                      <a:pPr algn="ctr"/>
                      <a:r>
                        <a:rPr kumimoji="1" lang="en-US" altLang="ja-JP" sz="1400" dirty="0">
                          <a:solidFill>
                            <a:schemeClr val="tx1"/>
                          </a:solidFill>
                          <a:latin typeface="+mn-ea"/>
                          <a:ea typeface="+mn-ea"/>
                        </a:rPr>
                        <a:t>【1</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40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864096">
                <a:tc>
                  <a:txBody>
                    <a:bodyPr/>
                    <a:lstStyle/>
                    <a:p>
                      <a:pPr algn="ctr"/>
                      <a:r>
                        <a:rPr kumimoji="1" lang="ja-JP" altLang="en-US" b="1" dirty="0">
                          <a:latin typeface="+mn-ea"/>
                          <a:ea typeface="+mn-ea"/>
                        </a:rPr>
                        <a:t>精神障害者</a:t>
                      </a:r>
                      <a:endParaRPr kumimoji="1" lang="en-US" altLang="ja-JP" b="1" dirty="0">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dirty="0">
                          <a:latin typeface="+mn-ea"/>
                          <a:ea typeface="+mn-ea"/>
                        </a:rPr>
                        <a:t>（在宅者）</a:t>
                      </a:r>
                    </a:p>
                  </a:txBody>
                  <a:tcPr marL="99060" marR="9906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b="1" strike="noStrike" dirty="0">
                          <a:solidFill>
                            <a:schemeClr val="tx1"/>
                          </a:solidFill>
                          <a:latin typeface="+mn-ea"/>
                          <a:ea typeface="+mn-ea"/>
                        </a:rPr>
                        <a:t>３６１．１</a:t>
                      </a:r>
                      <a:endParaRPr kumimoji="1" lang="en-US" altLang="ja-JP" strike="noStrike" dirty="0">
                        <a:solidFill>
                          <a:schemeClr val="tx1"/>
                        </a:solidFill>
                        <a:latin typeface="+mn-ea"/>
                        <a:ea typeface="+mn-ea"/>
                      </a:endParaRPr>
                    </a:p>
                    <a:p>
                      <a:pPr algn="ctr"/>
                      <a:r>
                        <a:rPr kumimoji="1" lang="en-US" altLang="ja-JP" sz="1400" dirty="0">
                          <a:solidFill>
                            <a:schemeClr val="tx1"/>
                          </a:solidFill>
                          <a:latin typeface="+mn-ea"/>
                          <a:ea typeface="+mn-ea"/>
                        </a:rPr>
                        <a:t>【100</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400" dirty="0">
                        <a:solidFill>
                          <a:schemeClr val="tx1"/>
                        </a:solidFill>
                        <a:latin typeface="+mn-ea"/>
                        <a:ea typeface="+mn-ea"/>
                      </a:endParaRPr>
                    </a:p>
                  </a:txBody>
                  <a:tcPr marL="99060" marR="9906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sz="1800" b="1" strike="noStrike" dirty="0">
                          <a:solidFill>
                            <a:schemeClr val="tx1"/>
                          </a:solidFill>
                          <a:latin typeface="+mn-ea"/>
                          <a:ea typeface="+mn-ea"/>
                        </a:rPr>
                        <a:t>２６</a:t>
                      </a:r>
                      <a:r>
                        <a:rPr kumimoji="1" lang="en-US" altLang="ja-JP" sz="1800" b="1" strike="noStrike" dirty="0">
                          <a:solidFill>
                            <a:schemeClr val="tx1"/>
                          </a:solidFill>
                          <a:latin typeface="+mn-ea"/>
                          <a:ea typeface="+mn-ea"/>
                        </a:rPr>
                        <a:t>.</a:t>
                      </a:r>
                      <a:r>
                        <a:rPr kumimoji="1" lang="ja-JP" altLang="en-US" sz="1800" b="1" strike="noStrike" dirty="0">
                          <a:solidFill>
                            <a:schemeClr val="tx1"/>
                          </a:solidFill>
                          <a:latin typeface="+mn-ea"/>
                          <a:ea typeface="+mn-ea"/>
                        </a:rPr>
                        <a:t>６</a:t>
                      </a:r>
                      <a:r>
                        <a:rPr kumimoji="1" lang="ja-JP" altLang="en-US" sz="1000" b="0" strike="noStrike" dirty="0">
                          <a:solidFill>
                            <a:schemeClr val="tx1"/>
                          </a:solidFill>
                          <a:latin typeface="+mn-ea"/>
                          <a:ea typeface="+mn-ea"/>
                        </a:rPr>
                        <a:t>（</a:t>
                      </a:r>
                      <a:r>
                        <a:rPr kumimoji="1" lang="en-US" altLang="ja-JP" sz="1000" b="0" dirty="0">
                          <a:solidFill>
                            <a:schemeClr val="tx1"/>
                          </a:solidFill>
                          <a:latin typeface="+mn-ea"/>
                          <a:ea typeface="+mn-ea"/>
                        </a:rPr>
                        <a:t>※1</a:t>
                      </a:r>
                      <a:r>
                        <a:rPr kumimoji="1" lang="ja-JP" altLang="en-US" sz="1000" b="0" dirty="0">
                          <a:solidFill>
                            <a:schemeClr val="tx1"/>
                          </a:solidFill>
                          <a:latin typeface="+mn-ea"/>
                          <a:ea typeface="+mn-ea"/>
                        </a:rPr>
                        <a:t>）</a:t>
                      </a:r>
                      <a:endParaRPr kumimoji="1" lang="en-US" altLang="ja-JP" sz="1000" b="0" dirty="0">
                        <a:solidFill>
                          <a:schemeClr val="tx1"/>
                        </a:solidFill>
                        <a:latin typeface="+mn-ea"/>
                        <a:ea typeface="+mn-ea"/>
                      </a:endParaRPr>
                    </a:p>
                    <a:p>
                      <a:pPr algn="ctr"/>
                      <a:r>
                        <a:rPr kumimoji="1" lang="en-US" altLang="ja-JP" sz="1400" dirty="0">
                          <a:solidFill>
                            <a:schemeClr val="tx1"/>
                          </a:solidFill>
                          <a:latin typeface="+mn-ea"/>
                          <a:ea typeface="+mn-ea"/>
                        </a:rPr>
                        <a:t>【7.3</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sz="1800" b="1" dirty="0">
                          <a:solidFill>
                            <a:schemeClr val="tx1"/>
                          </a:solidFill>
                          <a:latin typeface="+mn-ea"/>
                          <a:ea typeface="+mn-ea"/>
                        </a:rPr>
                        <a:t>７２．７</a:t>
                      </a:r>
                      <a:r>
                        <a:rPr kumimoji="1" lang="ja-JP" altLang="en-US" sz="1000" dirty="0">
                          <a:solidFill>
                            <a:schemeClr val="tx1"/>
                          </a:solidFill>
                          <a:latin typeface="+mn-ea"/>
                          <a:ea typeface="+mn-ea"/>
                        </a:rPr>
                        <a:t>（</a:t>
                      </a:r>
                      <a:r>
                        <a:rPr kumimoji="1" lang="en-US" altLang="ja-JP" sz="1000" dirty="0">
                          <a:solidFill>
                            <a:schemeClr val="tx1"/>
                          </a:solidFill>
                          <a:latin typeface="+mn-ea"/>
                          <a:ea typeface="+mn-ea"/>
                        </a:rPr>
                        <a:t>※2</a:t>
                      </a:r>
                      <a:r>
                        <a:rPr kumimoji="1" lang="ja-JP" altLang="en-US" sz="1000" dirty="0">
                          <a:solidFill>
                            <a:schemeClr val="tx1"/>
                          </a:solidFill>
                          <a:latin typeface="+mn-ea"/>
                          <a:ea typeface="+mn-ea"/>
                        </a:rPr>
                        <a:t>）</a:t>
                      </a:r>
                      <a:endParaRPr kumimoji="1" lang="en-US" altLang="ja-JP" dirty="0">
                        <a:solidFill>
                          <a:schemeClr val="tx1"/>
                        </a:solidFill>
                        <a:latin typeface="+mn-ea"/>
                        <a:ea typeface="+mn-ea"/>
                      </a:endParaRPr>
                    </a:p>
                    <a:p>
                      <a:pPr algn="ctr"/>
                      <a:r>
                        <a:rPr kumimoji="1" lang="en-US" altLang="ja-JP" sz="1400" dirty="0">
                          <a:solidFill>
                            <a:schemeClr val="tx1"/>
                          </a:solidFill>
                          <a:latin typeface="+mn-ea"/>
                          <a:ea typeface="+mn-ea"/>
                        </a:rPr>
                        <a:t>【20</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60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mn-ea"/>
                          <a:ea typeface="+mn-ea"/>
                        </a:rPr>
                        <a:t>１３０．４</a:t>
                      </a:r>
                      <a:endParaRPr kumimoji="1" lang="en-US" altLang="ja-JP" b="1" dirty="0">
                        <a:solidFill>
                          <a:schemeClr val="tx1"/>
                        </a:solidFill>
                        <a:latin typeface="+mn-ea"/>
                        <a:ea typeface="+mn-ea"/>
                      </a:endParaRPr>
                    </a:p>
                    <a:p>
                      <a:pPr algn="ctr"/>
                      <a:r>
                        <a:rPr kumimoji="1" lang="en-US" altLang="ja-JP" sz="1400" dirty="0">
                          <a:solidFill>
                            <a:schemeClr val="tx1"/>
                          </a:solidFill>
                          <a:latin typeface="+mn-ea"/>
                          <a:ea typeface="+mn-ea"/>
                        </a:rPr>
                        <a:t>【35.9</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40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mn-ea"/>
                          <a:ea typeface="+mn-ea"/>
                        </a:rPr>
                        <a:t>１３２．４</a:t>
                      </a:r>
                      <a:endParaRPr kumimoji="1" lang="en-US" altLang="ja-JP" b="1" dirty="0">
                        <a:solidFill>
                          <a:schemeClr val="tx1"/>
                        </a:solidFill>
                        <a:latin typeface="+mn-ea"/>
                        <a:ea typeface="+mn-ea"/>
                      </a:endParaRPr>
                    </a:p>
                    <a:p>
                      <a:pPr algn="ctr"/>
                      <a:r>
                        <a:rPr kumimoji="1" lang="en-US" altLang="ja-JP" sz="1400" dirty="0">
                          <a:solidFill>
                            <a:schemeClr val="tx1"/>
                          </a:solidFill>
                          <a:latin typeface="+mn-ea"/>
                          <a:ea typeface="+mn-ea"/>
                        </a:rPr>
                        <a:t>【36.5</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40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r>
                        <a:rPr kumimoji="1" lang="ja-JP" altLang="en-US" b="1" dirty="0">
                          <a:solidFill>
                            <a:schemeClr val="tx1"/>
                          </a:solidFill>
                          <a:latin typeface="+mn-ea"/>
                          <a:ea typeface="+mn-ea"/>
                        </a:rPr>
                        <a:t>９．５</a:t>
                      </a:r>
                      <a:endParaRPr kumimoji="1" lang="en-US" altLang="ja-JP" b="1" dirty="0">
                        <a:solidFill>
                          <a:schemeClr val="tx1"/>
                        </a:solidFill>
                        <a:latin typeface="+mn-ea"/>
                        <a:ea typeface="+mn-ea"/>
                      </a:endParaRPr>
                    </a:p>
                    <a:p>
                      <a:pPr algn="ctr"/>
                      <a:r>
                        <a:rPr kumimoji="1" lang="en-US" altLang="ja-JP" sz="1400" dirty="0">
                          <a:solidFill>
                            <a:schemeClr val="tx1"/>
                          </a:solidFill>
                          <a:latin typeface="+mn-ea"/>
                          <a:ea typeface="+mn-ea"/>
                        </a:rPr>
                        <a:t>【0.3</a:t>
                      </a:r>
                      <a:r>
                        <a:rPr kumimoji="1" lang="ja-JP" altLang="en-US" sz="1400" dirty="0">
                          <a:solidFill>
                            <a:schemeClr val="tx1"/>
                          </a:solidFill>
                          <a:latin typeface="+mn-ea"/>
                          <a:ea typeface="+mn-ea"/>
                        </a:rPr>
                        <a:t>％</a:t>
                      </a:r>
                      <a:r>
                        <a:rPr kumimoji="1" lang="en-US" altLang="ja-JP" sz="1400" dirty="0">
                          <a:solidFill>
                            <a:schemeClr val="tx1"/>
                          </a:solidFill>
                          <a:latin typeface="+mn-ea"/>
                          <a:ea typeface="+mn-ea"/>
                        </a:rPr>
                        <a:t>】</a:t>
                      </a:r>
                      <a:endParaRPr kumimoji="1" lang="ja-JP" altLang="en-US" sz="140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9266" name="Text Box 50"/>
          <p:cNvSpPr txBox="1">
            <a:spLocks noChangeArrowheads="1"/>
          </p:cNvSpPr>
          <p:nvPr/>
        </p:nvSpPr>
        <p:spPr bwMode="auto">
          <a:xfrm>
            <a:off x="194478" y="5631631"/>
            <a:ext cx="9517057" cy="461665"/>
          </a:xfrm>
          <a:prstGeom prst="rect">
            <a:avLst/>
          </a:prstGeom>
          <a:noFill/>
          <a:ln w="9525">
            <a:solidFill>
              <a:schemeClr val="tx1"/>
            </a:solidFill>
            <a:miter lim="800000"/>
            <a:headEnd/>
            <a:tailEnd/>
          </a:ln>
        </p:spPr>
        <p:txBody>
          <a:bodyPr wrap="square">
            <a:spAutoFit/>
          </a:bodyPr>
          <a:lstStyle/>
          <a:p>
            <a:r>
              <a:rPr lang="ja-JP" altLang="en-US" sz="1200" dirty="0">
                <a:solidFill>
                  <a:srgbClr val="000000"/>
                </a:solidFill>
                <a:latin typeface="+mn-ea"/>
                <a:ea typeface="+mn-ea"/>
              </a:rPr>
              <a:t>　身体障害児・者数、知的障害児・者数は、厚生労働省「生活のしづらさなどに関する調査」（平成</a:t>
            </a:r>
            <a:r>
              <a:rPr lang="en-US" altLang="ja-JP" sz="1200" dirty="0">
                <a:solidFill>
                  <a:srgbClr val="000000"/>
                </a:solidFill>
                <a:latin typeface="+mn-ea"/>
                <a:ea typeface="+mn-ea"/>
              </a:rPr>
              <a:t>23</a:t>
            </a:r>
            <a:r>
              <a:rPr lang="ja-JP" altLang="en-US" sz="1200" dirty="0">
                <a:solidFill>
                  <a:srgbClr val="000000"/>
                </a:solidFill>
                <a:latin typeface="+mn-ea"/>
                <a:ea typeface="+mn-ea"/>
              </a:rPr>
              <a:t>年）</a:t>
            </a:r>
          </a:p>
          <a:p>
            <a:r>
              <a:rPr lang="ja-JP" altLang="en-US" sz="1200" dirty="0">
                <a:solidFill>
                  <a:srgbClr val="000000"/>
                </a:solidFill>
                <a:latin typeface="+mn-ea"/>
                <a:ea typeface="+mn-ea"/>
              </a:rPr>
              <a:t>　精神障害者数は、厚生労働省「患者調査」</a:t>
            </a:r>
            <a:r>
              <a:rPr lang="en-US" altLang="ja-JP" sz="1200" dirty="0">
                <a:solidFill>
                  <a:srgbClr val="000000"/>
                </a:solidFill>
                <a:latin typeface="+mn-ea"/>
                <a:ea typeface="+mn-ea"/>
              </a:rPr>
              <a:t>(</a:t>
            </a:r>
            <a:r>
              <a:rPr lang="ja-JP" altLang="en-US" sz="1200" dirty="0">
                <a:solidFill>
                  <a:srgbClr val="000000"/>
                </a:solidFill>
                <a:latin typeface="+mn-ea"/>
                <a:ea typeface="+mn-ea"/>
              </a:rPr>
              <a:t>平成</a:t>
            </a:r>
            <a:r>
              <a:rPr lang="en-US" altLang="ja-JP" sz="1200" dirty="0">
                <a:solidFill>
                  <a:srgbClr val="000000"/>
                </a:solidFill>
                <a:latin typeface="+mn-ea"/>
                <a:ea typeface="+mn-ea"/>
              </a:rPr>
              <a:t>26</a:t>
            </a:r>
            <a:r>
              <a:rPr lang="ja-JP" altLang="en-US" sz="1200" dirty="0">
                <a:solidFill>
                  <a:srgbClr val="000000"/>
                </a:solidFill>
                <a:latin typeface="+mn-ea"/>
                <a:ea typeface="+mn-ea"/>
              </a:rPr>
              <a:t>年</a:t>
            </a:r>
            <a:r>
              <a:rPr lang="en-US" altLang="ja-JP" sz="1200" dirty="0">
                <a:solidFill>
                  <a:srgbClr val="000000"/>
                </a:solidFill>
                <a:latin typeface="+mn-ea"/>
                <a:ea typeface="+mn-ea"/>
              </a:rPr>
              <a:t>) </a:t>
            </a:r>
          </a:p>
        </p:txBody>
      </p:sp>
      <p:sp>
        <p:nvSpPr>
          <p:cNvPr id="9267" name="Text Box 51"/>
          <p:cNvSpPr txBox="1">
            <a:spLocks noChangeArrowheads="1"/>
          </p:cNvSpPr>
          <p:nvPr/>
        </p:nvSpPr>
        <p:spPr bwMode="auto">
          <a:xfrm>
            <a:off x="8463398" y="744963"/>
            <a:ext cx="1325960" cy="307777"/>
          </a:xfrm>
          <a:prstGeom prst="rect">
            <a:avLst/>
          </a:prstGeom>
          <a:noFill/>
          <a:ln w="9525">
            <a:noFill/>
            <a:miter lim="800000"/>
            <a:headEnd/>
            <a:tailEnd/>
          </a:ln>
        </p:spPr>
        <p:txBody>
          <a:bodyPr>
            <a:spAutoFit/>
          </a:bodyPr>
          <a:lstStyle/>
          <a:p>
            <a:pPr>
              <a:spcBef>
                <a:spcPct val="50000"/>
              </a:spcBef>
            </a:pPr>
            <a:r>
              <a:rPr lang="ja-JP" altLang="en-US" sz="1400" dirty="0">
                <a:solidFill>
                  <a:srgbClr val="000000"/>
                </a:solidFill>
                <a:latin typeface="Arial"/>
                <a:ea typeface="ＭＳ Ｐゴシック"/>
              </a:rPr>
              <a:t>（単位</a:t>
            </a:r>
            <a:r>
              <a:rPr lang="en-US" altLang="ja-JP" sz="1400" dirty="0">
                <a:solidFill>
                  <a:srgbClr val="000000"/>
                </a:solidFill>
                <a:latin typeface="Arial"/>
                <a:ea typeface="ＭＳ Ｐゴシック"/>
              </a:rPr>
              <a:t>:</a:t>
            </a:r>
            <a:r>
              <a:rPr lang="ja-JP" altLang="en-US" sz="1400" dirty="0">
                <a:solidFill>
                  <a:srgbClr val="000000"/>
                </a:solidFill>
                <a:latin typeface="Arial"/>
                <a:ea typeface="ＭＳ Ｐゴシック"/>
              </a:rPr>
              <a:t>万人）</a:t>
            </a:r>
          </a:p>
        </p:txBody>
      </p:sp>
      <p:sp>
        <p:nvSpPr>
          <p:cNvPr id="12" name="正方形/長方形 11"/>
          <p:cNvSpPr/>
          <p:nvPr/>
        </p:nvSpPr>
        <p:spPr>
          <a:xfrm>
            <a:off x="428497" y="4983148"/>
            <a:ext cx="2964329"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ja-JP" sz="1300" dirty="0">
                <a:solidFill>
                  <a:srgbClr val="000000"/>
                </a:solidFill>
                <a:latin typeface="+mn-ea"/>
              </a:rPr>
              <a:t>※</a:t>
            </a:r>
            <a:r>
              <a:rPr lang="ja-JP" altLang="en-US" sz="1300" dirty="0">
                <a:solidFill>
                  <a:srgbClr val="000000"/>
                </a:solidFill>
                <a:latin typeface="+mn-ea"/>
              </a:rPr>
              <a:t>１　</a:t>
            </a:r>
            <a:r>
              <a:rPr lang="en-US" altLang="ja-JP" sz="1300" dirty="0">
                <a:solidFill>
                  <a:srgbClr val="000000"/>
                </a:solidFill>
                <a:latin typeface="+mn-ea"/>
              </a:rPr>
              <a:t>20</a:t>
            </a:r>
            <a:r>
              <a:rPr lang="ja-JP" altLang="en-US" sz="1300" dirty="0">
                <a:solidFill>
                  <a:srgbClr val="000000"/>
                </a:solidFill>
                <a:latin typeface="+mn-ea"/>
              </a:rPr>
              <a:t>歳未満の数値</a:t>
            </a:r>
            <a:endParaRPr lang="en-US" altLang="ja-JP" sz="1300" dirty="0">
              <a:solidFill>
                <a:srgbClr val="000000"/>
              </a:solidFill>
              <a:latin typeface="+mn-ea"/>
            </a:endParaRPr>
          </a:p>
          <a:p>
            <a:pPr fontAlgn="auto">
              <a:spcBef>
                <a:spcPts val="0"/>
              </a:spcBef>
              <a:spcAft>
                <a:spcPts val="0"/>
              </a:spcAft>
            </a:pPr>
            <a:r>
              <a:rPr lang="en-US" altLang="ja-JP" sz="1300" dirty="0">
                <a:solidFill>
                  <a:srgbClr val="000000"/>
                </a:solidFill>
                <a:latin typeface="+mn-ea"/>
              </a:rPr>
              <a:t>※</a:t>
            </a:r>
            <a:r>
              <a:rPr lang="ja-JP" altLang="en-US" sz="1300" dirty="0">
                <a:solidFill>
                  <a:srgbClr val="000000"/>
                </a:solidFill>
                <a:latin typeface="+mn-ea"/>
              </a:rPr>
              <a:t>２　</a:t>
            </a:r>
            <a:r>
              <a:rPr lang="en-US" altLang="ja-JP" sz="1300" dirty="0">
                <a:solidFill>
                  <a:srgbClr val="000000"/>
                </a:solidFill>
                <a:latin typeface="+mn-ea"/>
              </a:rPr>
              <a:t>20~39</a:t>
            </a:r>
            <a:r>
              <a:rPr lang="ja-JP" altLang="en-US" sz="1300" dirty="0">
                <a:solidFill>
                  <a:srgbClr val="000000"/>
                </a:solidFill>
                <a:latin typeface="+mn-ea"/>
              </a:rPr>
              <a:t>歳の数値</a:t>
            </a:r>
          </a:p>
        </p:txBody>
      </p:sp>
      <p:sp>
        <p:nvSpPr>
          <p:cNvPr id="13" name="正方形/長方形 12"/>
          <p:cNvSpPr/>
          <p:nvPr/>
        </p:nvSpPr>
        <p:spPr>
          <a:xfrm>
            <a:off x="3626853" y="4983148"/>
            <a:ext cx="604500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ja-JP" altLang="en-US" sz="1300" dirty="0">
                <a:solidFill>
                  <a:srgbClr val="000000"/>
                </a:solidFill>
                <a:latin typeface="+mn-ea"/>
              </a:rPr>
              <a:t>＊</a:t>
            </a:r>
            <a:r>
              <a:rPr lang="en-US" altLang="ja-JP" sz="1300" dirty="0">
                <a:solidFill>
                  <a:srgbClr val="000000"/>
                </a:solidFill>
                <a:latin typeface="+mn-ea"/>
              </a:rPr>
              <a:t>【</a:t>
            </a:r>
            <a:r>
              <a:rPr lang="ja-JP" altLang="en-US" sz="1300" dirty="0">
                <a:solidFill>
                  <a:srgbClr val="000000"/>
                </a:solidFill>
                <a:latin typeface="+mn-ea"/>
              </a:rPr>
              <a:t>　</a:t>
            </a:r>
            <a:r>
              <a:rPr lang="en-US" altLang="ja-JP" sz="1300" dirty="0">
                <a:solidFill>
                  <a:srgbClr val="000000"/>
                </a:solidFill>
                <a:latin typeface="+mn-ea"/>
              </a:rPr>
              <a:t>】</a:t>
            </a:r>
            <a:r>
              <a:rPr lang="ja-JP" altLang="en-US" sz="1300" dirty="0">
                <a:solidFill>
                  <a:srgbClr val="000000"/>
                </a:solidFill>
                <a:latin typeface="+mn-ea"/>
              </a:rPr>
              <a:t>内は、構成比</a:t>
            </a:r>
            <a:endParaRPr lang="en-US" altLang="ja-JP" sz="1300" dirty="0">
              <a:solidFill>
                <a:srgbClr val="000000"/>
              </a:solidFill>
              <a:latin typeface="+mn-ea"/>
            </a:endParaRPr>
          </a:p>
          <a:p>
            <a:pPr fontAlgn="auto">
              <a:spcBef>
                <a:spcPts val="0"/>
              </a:spcBef>
              <a:spcAft>
                <a:spcPts val="0"/>
              </a:spcAft>
            </a:pPr>
            <a:r>
              <a:rPr lang="ja-JP" altLang="en-US" sz="1300" dirty="0">
                <a:solidFill>
                  <a:srgbClr val="000000"/>
                </a:solidFill>
                <a:latin typeface="+mn-ea"/>
              </a:rPr>
              <a:t>＊数値は四捨五入しているため、年齢別の合計が総数に合わない場合もある。</a:t>
            </a:r>
          </a:p>
        </p:txBody>
      </p:sp>
      <p:sp>
        <p:nvSpPr>
          <p:cNvPr id="3" name="テキスト ボックス 2"/>
          <p:cNvSpPr txBox="1"/>
          <p:nvPr/>
        </p:nvSpPr>
        <p:spPr>
          <a:xfrm>
            <a:off x="4943057" y="3933056"/>
            <a:ext cx="936104" cy="369332"/>
          </a:xfrm>
          <a:prstGeom prst="rect">
            <a:avLst/>
          </a:prstGeom>
          <a:noFill/>
        </p:spPr>
        <p:txBody>
          <a:bodyPr wrap="square" rtlCol="0">
            <a:spAutoFit/>
          </a:bodyPr>
          <a:lstStyle/>
          <a:p>
            <a:pPr fontAlgn="auto">
              <a:spcBef>
                <a:spcPts val="0"/>
              </a:spcBef>
              <a:spcAft>
                <a:spcPts val="0"/>
              </a:spcAft>
            </a:pPr>
            <a:endParaRPr lang="ja-JP" altLang="en-US" dirty="0">
              <a:solidFill>
                <a:srgbClr val="000000"/>
              </a:solidFill>
              <a:latin typeface="Arial"/>
              <a:ea typeface="ＭＳ Ｐゴシック"/>
            </a:endParaRPr>
          </a:p>
        </p:txBody>
      </p:sp>
      <p:sp>
        <p:nvSpPr>
          <p:cNvPr id="10" name="テキスト ボックス 9"/>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　　</a:t>
            </a:r>
            <a:r>
              <a:rPr lang="ja-JP" altLang="en-US" sz="2600" dirty="0">
                <a:latin typeface="+mj-ea"/>
                <a:ea typeface="+mj-ea"/>
              </a:rPr>
              <a:t>年齢別の障害者数（在宅者）について</a:t>
            </a:r>
            <a:endParaRPr kumimoji="1" lang="ja-JP" altLang="en-US" sz="2600" dirty="0">
              <a:latin typeface="+mj-ea"/>
              <a:ea typeface="+mj-ea"/>
            </a:endParaRPr>
          </a:p>
        </p:txBody>
      </p:sp>
      <p:sp>
        <p:nvSpPr>
          <p:cNvPr id="2" name="スライド番号プレースホルダー 1"/>
          <p:cNvSpPr>
            <a:spLocks noGrp="1"/>
          </p:cNvSpPr>
          <p:nvPr>
            <p:ph type="sldNum" sz="quarter" idx="12"/>
          </p:nvPr>
        </p:nvSpPr>
        <p:spPr/>
        <p:txBody>
          <a:bodyPr/>
          <a:lstStyle/>
          <a:p>
            <a:pPr>
              <a:defRPr/>
            </a:pPr>
            <a:fld id="{B227385D-B7DC-4AD9-86C2-DB28610EB4D0}" type="slidenum">
              <a:rPr lang="en-US" altLang="ja-JP" smtClean="0">
                <a:solidFill>
                  <a:srgbClr val="000000"/>
                </a:solidFill>
              </a:rPr>
              <a:pPr>
                <a:defRPr/>
              </a:pPr>
              <a:t>3</a:t>
            </a:fld>
            <a:endParaRPr lang="en-US" altLang="ja-JP">
              <a:solidFill>
                <a:srgbClr val="000000"/>
              </a:solidFill>
            </a:endParaRPr>
          </a:p>
        </p:txBody>
      </p:sp>
      <p:sp>
        <p:nvSpPr>
          <p:cNvPr id="15" name="正方形/長方形 14"/>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893708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428497" y="764704"/>
            <a:ext cx="9906000" cy="2873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ja-JP" altLang="en-US" u="sng" kern="0" dirty="0">
                <a:solidFill>
                  <a:srgbClr val="000000"/>
                </a:solidFill>
                <a:latin typeface="Arial"/>
                <a:ea typeface="ＭＳ Ｐゴシック"/>
              </a:rPr>
              <a:t>１．精神障害者保健福祉手帳交付台帳登載数</a:t>
            </a:r>
          </a:p>
        </p:txBody>
      </p:sp>
      <p:sp>
        <p:nvSpPr>
          <p:cNvPr id="9" name="Rectangle 2"/>
          <p:cNvSpPr txBox="1">
            <a:spLocks noChangeArrowheads="1"/>
          </p:cNvSpPr>
          <p:nvPr/>
        </p:nvSpPr>
        <p:spPr bwMode="auto">
          <a:xfrm>
            <a:off x="428497" y="2708920"/>
            <a:ext cx="9906000" cy="2873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ja-JP" altLang="en-US" u="sng" kern="0" dirty="0">
                <a:solidFill>
                  <a:srgbClr val="000000"/>
                </a:solidFill>
                <a:latin typeface="Arial"/>
                <a:ea typeface="ＭＳ Ｐゴシック"/>
              </a:rPr>
              <a:t>２．身体障害者手帳交付台帳登載数</a:t>
            </a:r>
          </a:p>
        </p:txBody>
      </p:sp>
      <p:sp>
        <p:nvSpPr>
          <p:cNvPr id="10" name="Rectangle 2"/>
          <p:cNvSpPr txBox="1">
            <a:spLocks noChangeArrowheads="1"/>
          </p:cNvSpPr>
          <p:nvPr/>
        </p:nvSpPr>
        <p:spPr bwMode="auto">
          <a:xfrm>
            <a:off x="428497" y="4941168"/>
            <a:ext cx="9906000" cy="2873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ja-JP" altLang="en-US" u="sng" kern="0" dirty="0">
                <a:solidFill>
                  <a:srgbClr val="000000"/>
                </a:solidFill>
                <a:latin typeface="Arial"/>
                <a:ea typeface="ＭＳ Ｐゴシック"/>
              </a:rPr>
              <a:t>３．療育手帳交付台帳登載数</a:t>
            </a:r>
          </a:p>
        </p:txBody>
      </p:sp>
      <p:graphicFrame>
        <p:nvGraphicFramePr>
          <p:cNvPr id="11" name="表 10"/>
          <p:cNvGraphicFramePr>
            <a:graphicFrameLocks noGrp="1"/>
          </p:cNvGraphicFramePr>
          <p:nvPr>
            <p:extLst>
              <p:ext uri="{D42A27DB-BD31-4B8C-83A1-F6EECF244321}">
                <p14:modId xmlns:p14="http://schemas.microsoft.com/office/powerpoint/2010/main" val="672781018"/>
              </p:ext>
            </p:extLst>
          </p:nvPr>
        </p:nvGraphicFramePr>
        <p:xfrm>
          <a:off x="784954" y="1098613"/>
          <a:ext cx="8346936" cy="914204"/>
        </p:xfrm>
        <a:graphic>
          <a:graphicData uri="http://schemas.openxmlformats.org/drawingml/2006/table">
            <a:tbl>
              <a:tblPr firstRow="1" bandRow="1">
                <a:tableStyleId>{5C22544A-7EE6-4342-B048-85BDC9FD1C3A}</a:tableStyleId>
              </a:tblPr>
              <a:tblGrid>
                <a:gridCol w="1043367">
                  <a:extLst>
                    <a:ext uri="{9D8B030D-6E8A-4147-A177-3AD203B41FA5}">
                      <a16:colId xmlns:a16="http://schemas.microsoft.com/office/drawing/2014/main" val="20000"/>
                    </a:ext>
                  </a:extLst>
                </a:gridCol>
                <a:gridCol w="1043367">
                  <a:extLst>
                    <a:ext uri="{9D8B030D-6E8A-4147-A177-3AD203B41FA5}">
                      <a16:colId xmlns:a16="http://schemas.microsoft.com/office/drawing/2014/main" val="20001"/>
                    </a:ext>
                  </a:extLst>
                </a:gridCol>
                <a:gridCol w="1043367">
                  <a:extLst>
                    <a:ext uri="{9D8B030D-6E8A-4147-A177-3AD203B41FA5}">
                      <a16:colId xmlns:a16="http://schemas.microsoft.com/office/drawing/2014/main" val="20002"/>
                    </a:ext>
                  </a:extLst>
                </a:gridCol>
                <a:gridCol w="1043367">
                  <a:extLst>
                    <a:ext uri="{9D8B030D-6E8A-4147-A177-3AD203B41FA5}">
                      <a16:colId xmlns:a16="http://schemas.microsoft.com/office/drawing/2014/main" val="20003"/>
                    </a:ext>
                  </a:extLst>
                </a:gridCol>
                <a:gridCol w="1043367">
                  <a:extLst>
                    <a:ext uri="{9D8B030D-6E8A-4147-A177-3AD203B41FA5}">
                      <a16:colId xmlns:a16="http://schemas.microsoft.com/office/drawing/2014/main" val="20004"/>
                    </a:ext>
                  </a:extLst>
                </a:gridCol>
                <a:gridCol w="1043367">
                  <a:extLst>
                    <a:ext uri="{9D8B030D-6E8A-4147-A177-3AD203B41FA5}">
                      <a16:colId xmlns:a16="http://schemas.microsoft.com/office/drawing/2014/main" val="20005"/>
                    </a:ext>
                  </a:extLst>
                </a:gridCol>
                <a:gridCol w="1043367">
                  <a:extLst>
                    <a:ext uri="{9D8B030D-6E8A-4147-A177-3AD203B41FA5}">
                      <a16:colId xmlns:a16="http://schemas.microsoft.com/office/drawing/2014/main" val="20006"/>
                    </a:ext>
                  </a:extLst>
                </a:gridCol>
                <a:gridCol w="1043367">
                  <a:extLst>
                    <a:ext uri="{9D8B030D-6E8A-4147-A177-3AD203B41FA5}">
                      <a16:colId xmlns:a16="http://schemas.microsoft.com/office/drawing/2014/main" val="20007"/>
                    </a:ext>
                  </a:extLst>
                </a:gridCol>
              </a:tblGrid>
              <a:tr h="396044">
                <a:tc>
                  <a:txBody>
                    <a:bodyPr/>
                    <a:lstStyle/>
                    <a:p>
                      <a:pPr algn="ctr"/>
                      <a:endParaRPr kumimoji="1" lang="ja-JP" altLang="en-US" sz="1400" b="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平成２１年度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平成２２年度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平成２３年度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平成２４年度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平成２５年度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平成２６年度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平成２７年度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96044">
                <a:tc>
                  <a:txBody>
                    <a:bodyPr/>
                    <a:lstStyle/>
                    <a:p>
                      <a:pPr algn="ctr"/>
                      <a:r>
                        <a:rPr kumimoji="1" lang="ja-JP" altLang="en-US" sz="1400" b="0" dirty="0">
                          <a:solidFill>
                            <a:schemeClr val="tx1"/>
                          </a:solidFill>
                          <a:latin typeface="+mn-ea"/>
                          <a:ea typeface="+mn-ea"/>
                        </a:rPr>
                        <a:t>登載数（人）</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n-ea"/>
                          <a:ea typeface="+mn-ea"/>
                        </a:rPr>
                        <a:t>544,332</a:t>
                      </a:r>
                      <a:endParaRPr kumimoji="1" lang="ja-JP" altLang="en-US" sz="1400" b="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n-ea"/>
                          <a:ea typeface="+mn-ea"/>
                        </a:rPr>
                        <a:t>594,504</a:t>
                      </a:r>
                      <a:endParaRPr kumimoji="1" lang="ja-JP" altLang="en-US" sz="1400" b="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n-ea"/>
                          <a:ea typeface="+mn-ea"/>
                        </a:rPr>
                        <a:t>635,048</a:t>
                      </a:r>
                      <a:endParaRPr kumimoji="1" lang="ja-JP" altLang="en-US" sz="1400" b="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n-ea"/>
                          <a:ea typeface="+mn-ea"/>
                        </a:rPr>
                        <a:t>695,699</a:t>
                      </a:r>
                      <a:endParaRPr kumimoji="1" lang="ja-JP" altLang="en-US" sz="1400" b="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n-ea"/>
                          <a:ea typeface="+mn-ea"/>
                        </a:rPr>
                        <a:t>751,150</a:t>
                      </a:r>
                      <a:endParaRPr kumimoji="1" lang="ja-JP" altLang="en-US" sz="1400" b="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n-ea"/>
                          <a:ea typeface="+mn-ea"/>
                        </a:rPr>
                        <a:t>803,653</a:t>
                      </a:r>
                      <a:endParaRPr kumimoji="1" lang="ja-JP" altLang="en-US" sz="1400" b="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b="0" dirty="0">
                          <a:solidFill>
                            <a:schemeClr val="tx1"/>
                          </a:solidFill>
                          <a:latin typeface="+mn-ea"/>
                          <a:ea typeface="+mn-ea"/>
                        </a:rPr>
                        <a:t>863,649</a:t>
                      </a:r>
                      <a:endParaRPr kumimoji="1" lang="ja-JP" altLang="en-US" sz="1400" b="0" dirty="0">
                        <a:solidFill>
                          <a:schemeClr val="tx1"/>
                        </a:solidFill>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
        <p:nvSpPr>
          <p:cNvPr id="12" name="Rectangle 2"/>
          <p:cNvSpPr txBox="1">
            <a:spLocks noChangeArrowheads="1"/>
          </p:cNvSpPr>
          <p:nvPr/>
        </p:nvSpPr>
        <p:spPr bwMode="auto">
          <a:xfrm>
            <a:off x="975115" y="2132509"/>
            <a:ext cx="7955783" cy="43135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altLang="ja-JP" sz="1050" kern="0" dirty="0">
                <a:solidFill>
                  <a:srgbClr val="000000"/>
                </a:solidFill>
                <a:latin typeface="Arial"/>
                <a:ea typeface="ＭＳ Ｐゴシック"/>
              </a:rPr>
              <a:t>※</a:t>
            </a:r>
            <a:r>
              <a:rPr lang="ja-JP" altLang="en-US" sz="1050" kern="0" dirty="0">
                <a:solidFill>
                  <a:srgbClr val="000000"/>
                </a:solidFill>
                <a:latin typeface="Arial"/>
                <a:ea typeface="ＭＳ Ｐゴシック"/>
              </a:rPr>
              <a:t>１　台帳登載数は有効期限切れを除いている。</a:t>
            </a:r>
            <a:endParaRPr lang="en-US" altLang="ja-JP" sz="1050" kern="0" dirty="0">
              <a:solidFill>
                <a:srgbClr val="000000"/>
              </a:solidFill>
              <a:latin typeface="Arial"/>
              <a:ea typeface="ＭＳ Ｐゴシック"/>
            </a:endParaRPr>
          </a:p>
          <a:p>
            <a:pPr>
              <a:defRPr/>
            </a:pPr>
            <a:r>
              <a:rPr lang="en-US" altLang="ja-JP" sz="1050" kern="0" dirty="0">
                <a:solidFill>
                  <a:srgbClr val="000000"/>
                </a:solidFill>
                <a:latin typeface="Arial"/>
                <a:ea typeface="ＭＳ Ｐゴシック"/>
              </a:rPr>
              <a:t>※</a:t>
            </a:r>
            <a:r>
              <a:rPr lang="ja-JP" altLang="en-US" sz="1050" kern="0" dirty="0">
                <a:solidFill>
                  <a:srgbClr val="000000"/>
                </a:solidFill>
                <a:latin typeface="Arial"/>
                <a:ea typeface="ＭＳ Ｐゴシック"/>
              </a:rPr>
              <a:t>２　平成</a:t>
            </a:r>
            <a:r>
              <a:rPr lang="en-US" altLang="ja-JP" sz="1050" kern="0" dirty="0">
                <a:solidFill>
                  <a:srgbClr val="000000"/>
                </a:solidFill>
                <a:latin typeface="Arial"/>
                <a:ea typeface="ＭＳ Ｐゴシック"/>
              </a:rPr>
              <a:t>22</a:t>
            </a:r>
            <a:r>
              <a:rPr lang="ja-JP" altLang="en-US" sz="1050" kern="0" dirty="0">
                <a:solidFill>
                  <a:srgbClr val="000000"/>
                </a:solidFill>
                <a:latin typeface="Arial"/>
                <a:ea typeface="ＭＳ Ｐゴシック"/>
              </a:rPr>
              <a:t>年度は、東日本大震災の影響により、宮城県のうち仙台市以外の市町村が含まれていない。</a:t>
            </a:r>
          </a:p>
        </p:txBody>
      </p:sp>
      <p:graphicFrame>
        <p:nvGraphicFramePr>
          <p:cNvPr id="13" name="表 12"/>
          <p:cNvGraphicFramePr>
            <a:graphicFrameLocks noGrp="1"/>
          </p:cNvGraphicFramePr>
          <p:nvPr>
            <p:extLst>
              <p:ext uri="{D42A27DB-BD31-4B8C-83A1-F6EECF244321}">
                <p14:modId xmlns:p14="http://schemas.microsoft.com/office/powerpoint/2010/main" val="729122930"/>
              </p:ext>
            </p:extLst>
          </p:nvPr>
        </p:nvGraphicFramePr>
        <p:xfrm>
          <a:off x="818553" y="3071428"/>
          <a:ext cx="8413794" cy="1232716"/>
        </p:xfrm>
        <a:graphic>
          <a:graphicData uri="http://schemas.openxmlformats.org/drawingml/2006/table">
            <a:tbl>
              <a:tblPr firstRow="1" bandRow="1">
                <a:tableStyleId>{5C22544A-7EE6-4342-B048-85BDC9FD1C3A}</a:tableStyleId>
              </a:tblPr>
              <a:tblGrid>
                <a:gridCol w="225637">
                  <a:extLst>
                    <a:ext uri="{9D8B030D-6E8A-4147-A177-3AD203B41FA5}">
                      <a16:colId xmlns:a16="http://schemas.microsoft.com/office/drawing/2014/main" val="20000"/>
                    </a:ext>
                  </a:extLst>
                </a:gridCol>
                <a:gridCol w="899326">
                  <a:extLst>
                    <a:ext uri="{9D8B030D-6E8A-4147-A177-3AD203B41FA5}">
                      <a16:colId xmlns:a16="http://schemas.microsoft.com/office/drawing/2014/main" val="20001"/>
                    </a:ext>
                  </a:extLst>
                </a:gridCol>
                <a:gridCol w="1067392">
                  <a:extLst>
                    <a:ext uri="{9D8B030D-6E8A-4147-A177-3AD203B41FA5}">
                      <a16:colId xmlns:a16="http://schemas.microsoft.com/office/drawing/2014/main" val="20002"/>
                    </a:ext>
                  </a:extLst>
                </a:gridCol>
                <a:gridCol w="1008112">
                  <a:extLst>
                    <a:ext uri="{9D8B030D-6E8A-4147-A177-3AD203B41FA5}">
                      <a16:colId xmlns:a16="http://schemas.microsoft.com/office/drawing/2014/main" val="20003"/>
                    </a:ext>
                  </a:extLst>
                </a:gridCol>
                <a:gridCol w="1003398">
                  <a:extLst>
                    <a:ext uri="{9D8B030D-6E8A-4147-A177-3AD203B41FA5}">
                      <a16:colId xmlns:a16="http://schemas.microsoft.com/office/drawing/2014/main" val="20004"/>
                    </a:ext>
                  </a:extLst>
                </a:gridCol>
                <a:gridCol w="1068191">
                  <a:extLst>
                    <a:ext uri="{9D8B030D-6E8A-4147-A177-3AD203B41FA5}">
                      <a16:colId xmlns:a16="http://schemas.microsoft.com/office/drawing/2014/main" val="20005"/>
                    </a:ext>
                  </a:extLst>
                </a:gridCol>
                <a:gridCol w="1005356">
                  <a:extLst>
                    <a:ext uri="{9D8B030D-6E8A-4147-A177-3AD203B41FA5}">
                      <a16:colId xmlns:a16="http://schemas.microsoft.com/office/drawing/2014/main" val="20006"/>
                    </a:ext>
                  </a:extLst>
                </a:gridCol>
                <a:gridCol w="1068191">
                  <a:extLst>
                    <a:ext uri="{9D8B030D-6E8A-4147-A177-3AD203B41FA5}">
                      <a16:colId xmlns:a16="http://schemas.microsoft.com/office/drawing/2014/main" val="20007"/>
                    </a:ext>
                  </a:extLst>
                </a:gridCol>
                <a:gridCol w="1068191">
                  <a:extLst>
                    <a:ext uri="{9D8B030D-6E8A-4147-A177-3AD203B41FA5}">
                      <a16:colId xmlns:a16="http://schemas.microsoft.com/office/drawing/2014/main" val="20008"/>
                    </a:ext>
                  </a:extLst>
                </a:gridCol>
              </a:tblGrid>
              <a:tr h="34203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n-ea"/>
                          <a:ea typeface="+mn-ea"/>
                        </a:rPr>
                        <a:t>登載数（人）</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平成２１年度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平成２２年度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平成２３年度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平成２４年度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平成２５年度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平成２６年度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平成２７年度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42038">
                <a:tc rowSpan="3">
                  <a:txBody>
                    <a:bodyPr/>
                    <a:lstStyle/>
                    <a:p>
                      <a:pPr algn="ctr"/>
                      <a:endParaRPr kumimoji="1" lang="ja-JP" altLang="en-US" sz="1400" dirty="0">
                        <a:latin typeface="+mn-ea"/>
                        <a:ea typeface="+mn-ea"/>
                      </a:endParaRPr>
                    </a:p>
                  </a:txBody>
                  <a:tcPr marL="99060" marR="9906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n-ea"/>
                          <a:ea typeface="+mn-ea"/>
                        </a:rPr>
                        <a:t>総　　数</a:t>
                      </a:r>
                    </a:p>
                  </a:txBody>
                  <a:tcPr marL="99060" marR="9906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5,107,947</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5,109,282</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5,206,780</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5,231,570</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5,252,242</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5,227,529</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5,194,473</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52722">
                <a:tc vMerge="1">
                  <a:txBody>
                    <a:bodyPr/>
                    <a:lstStyle/>
                    <a:p>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200" dirty="0">
                          <a:latin typeface="+mn-ea"/>
                          <a:ea typeface="+mn-ea"/>
                        </a:rPr>
                        <a:t>18</a:t>
                      </a:r>
                      <a:r>
                        <a:rPr kumimoji="1" lang="ja-JP" altLang="en-US" sz="1200" dirty="0">
                          <a:latin typeface="+mn-ea"/>
                          <a:ea typeface="+mn-ea"/>
                        </a:rPr>
                        <a:t>歳未満</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108,146</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107,296</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107,936</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107,021</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106,461</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105,318</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103,969</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35954">
                <a:tc vMerge="1">
                  <a:txBody>
                    <a:bodyPr/>
                    <a:lstStyle/>
                    <a:p>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200" dirty="0">
                          <a:latin typeface="+mn-ea"/>
                          <a:ea typeface="+mn-ea"/>
                        </a:rPr>
                        <a:t>18</a:t>
                      </a:r>
                      <a:r>
                        <a:rPr kumimoji="1" lang="ja-JP" altLang="en-US" sz="1200" dirty="0">
                          <a:latin typeface="+mn-ea"/>
                          <a:ea typeface="+mn-ea"/>
                        </a:rPr>
                        <a:t>歳以上</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4,999,801</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5,001,986</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5,098,844</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5,124,549</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5,145,781</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5,122,211</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5,090,504</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graphicFrame>
        <p:nvGraphicFramePr>
          <p:cNvPr id="15" name="表 14"/>
          <p:cNvGraphicFramePr>
            <a:graphicFrameLocks noGrp="1"/>
          </p:cNvGraphicFramePr>
          <p:nvPr>
            <p:extLst>
              <p:ext uri="{D42A27DB-BD31-4B8C-83A1-F6EECF244321}">
                <p14:modId xmlns:p14="http://schemas.microsoft.com/office/powerpoint/2010/main" val="905528265"/>
              </p:ext>
            </p:extLst>
          </p:nvPr>
        </p:nvGraphicFramePr>
        <p:xfrm>
          <a:off x="818543" y="5303677"/>
          <a:ext cx="8391392" cy="1232716"/>
        </p:xfrm>
        <a:graphic>
          <a:graphicData uri="http://schemas.openxmlformats.org/drawingml/2006/table">
            <a:tbl>
              <a:tblPr firstRow="1" bandRow="1">
                <a:tableStyleId>{5C22544A-7EE6-4342-B048-85BDC9FD1C3A}</a:tableStyleId>
              </a:tblPr>
              <a:tblGrid>
                <a:gridCol w="225637">
                  <a:extLst>
                    <a:ext uri="{9D8B030D-6E8A-4147-A177-3AD203B41FA5}">
                      <a16:colId xmlns:a16="http://schemas.microsoft.com/office/drawing/2014/main" val="20000"/>
                    </a:ext>
                  </a:extLst>
                </a:gridCol>
                <a:gridCol w="875058">
                  <a:extLst>
                    <a:ext uri="{9D8B030D-6E8A-4147-A177-3AD203B41FA5}">
                      <a16:colId xmlns:a16="http://schemas.microsoft.com/office/drawing/2014/main" val="20001"/>
                    </a:ext>
                  </a:extLst>
                </a:gridCol>
                <a:gridCol w="1058290">
                  <a:extLst>
                    <a:ext uri="{9D8B030D-6E8A-4147-A177-3AD203B41FA5}">
                      <a16:colId xmlns:a16="http://schemas.microsoft.com/office/drawing/2014/main" val="20002"/>
                    </a:ext>
                  </a:extLst>
                </a:gridCol>
                <a:gridCol w="999495">
                  <a:extLst>
                    <a:ext uri="{9D8B030D-6E8A-4147-A177-3AD203B41FA5}">
                      <a16:colId xmlns:a16="http://schemas.microsoft.com/office/drawing/2014/main" val="20003"/>
                    </a:ext>
                  </a:extLst>
                </a:gridCol>
                <a:gridCol w="1116828">
                  <a:extLst>
                    <a:ext uri="{9D8B030D-6E8A-4147-A177-3AD203B41FA5}">
                      <a16:colId xmlns:a16="http://schemas.microsoft.com/office/drawing/2014/main" val="20004"/>
                    </a:ext>
                  </a:extLst>
                </a:gridCol>
                <a:gridCol w="1029021">
                  <a:extLst>
                    <a:ext uri="{9D8B030D-6E8A-4147-A177-3AD203B41FA5}">
                      <a16:colId xmlns:a16="http://schemas.microsoft.com/office/drawing/2014/main" val="20005"/>
                    </a:ext>
                  </a:extLst>
                </a:gridCol>
                <a:gridCol w="1029021">
                  <a:extLst>
                    <a:ext uri="{9D8B030D-6E8A-4147-A177-3AD203B41FA5}">
                      <a16:colId xmlns:a16="http://schemas.microsoft.com/office/drawing/2014/main" val="20006"/>
                    </a:ext>
                  </a:extLst>
                </a:gridCol>
                <a:gridCol w="1029021">
                  <a:extLst>
                    <a:ext uri="{9D8B030D-6E8A-4147-A177-3AD203B41FA5}">
                      <a16:colId xmlns:a16="http://schemas.microsoft.com/office/drawing/2014/main" val="20007"/>
                    </a:ext>
                  </a:extLst>
                </a:gridCol>
                <a:gridCol w="1029021">
                  <a:extLst>
                    <a:ext uri="{9D8B030D-6E8A-4147-A177-3AD203B41FA5}">
                      <a16:colId xmlns:a16="http://schemas.microsoft.com/office/drawing/2014/main" val="20008"/>
                    </a:ext>
                  </a:extLst>
                </a:gridCol>
              </a:tblGrid>
              <a:tr h="34203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n-ea"/>
                          <a:ea typeface="+mn-ea"/>
                        </a:rPr>
                        <a:t>登載数（人）</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平成２１年度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平成２２年度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平成２３年度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平成２４年度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100" b="0" dirty="0">
                          <a:solidFill>
                            <a:schemeClr val="tx1"/>
                          </a:solidFill>
                          <a:latin typeface="+mn-ea"/>
                          <a:ea typeface="+mn-ea"/>
                        </a:rPr>
                        <a:t>平成２５年度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平成２６年度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平成２７年度</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42038">
                <a:tc rowSpan="3">
                  <a:txBody>
                    <a:bodyPr/>
                    <a:lstStyle/>
                    <a:p>
                      <a:pPr algn="ctr"/>
                      <a:endParaRPr kumimoji="1" lang="ja-JP" altLang="en-US" sz="1400" dirty="0">
                        <a:latin typeface="+mn-ea"/>
                        <a:ea typeface="+mn-ea"/>
                      </a:endParaRPr>
                    </a:p>
                  </a:txBody>
                  <a:tcPr marL="99060" marR="9906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n-ea"/>
                          <a:ea typeface="+mn-ea"/>
                        </a:rPr>
                        <a:t>総　　数</a:t>
                      </a:r>
                    </a:p>
                  </a:txBody>
                  <a:tcPr marL="99060" marR="9906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816,548</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832,973</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878,502</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908,988</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941,326</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974,898</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400" dirty="0">
                          <a:latin typeface="+mn-ea"/>
                          <a:ea typeface="+mn-ea"/>
                        </a:rPr>
                        <a:t>1,009,232</a:t>
                      </a:r>
                      <a:endParaRPr kumimoji="1" lang="ja-JP" altLang="en-US" sz="14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52028">
                <a:tc vMerge="1">
                  <a:txBody>
                    <a:bodyPr/>
                    <a:lstStyle/>
                    <a:p>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200" dirty="0">
                          <a:latin typeface="+mn-ea"/>
                          <a:ea typeface="+mn-ea"/>
                        </a:rPr>
                        <a:t>18</a:t>
                      </a:r>
                      <a:r>
                        <a:rPr kumimoji="1" lang="ja-JP" altLang="en-US" sz="1200" dirty="0">
                          <a:latin typeface="+mn-ea"/>
                          <a:ea typeface="+mn-ea"/>
                        </a:rPr>
                        <a:t>歳未満</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209,545</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215,458</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226,384</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232,094</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238,987</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246,336</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254,929</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35260">
                <a:tc vMerge="1">
                  <a:txBody>
                    <a:bodyPr/>
                    <a:lstStyle/>
                    <a:p>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200" dirty="0">
                          <a:latin typeface="+mn-ea"/>
                          <a:ea typeface="+mn-ea"/>
                        </a:rPr>
                        <a:t>18</a:t>
                      </a:r>
                      <a:r>
                        <a:rPr kumimoji="1" lang="ja-JP" altLang="en-US" sz="1200" dirty="0">
                          <a:latin typeface="+mn-ea"/>
                          <a:ea typeface="+mn-ea"/>
                        </a:rPr>
                        <a:t>歳以上</a:t>
                      </a: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607,003</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617,515</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652,118</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676,894</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702,339</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728,562</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a:latin typeface="+mn-ea"/>
                          <a:ea typeface="+mn-ea"/>
                        </a:rPr>
                        <a:t>754,303</a:t>
                      </a:r>
                      <a:endParaRPr kumimoji="1" lang="ja-JP" altLang="en-US" sz="1200" dirty="0">
                        <a:latin typeface="+mn-ea"/>
                        <a:ea typeface="+mn-ea"/>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16" name="Rectangle 2"/>
          <p:cNvSpPr txBox="1">
            <a:spLocks noChangeArrowheads="1"/>
          </p:cNvSpPr>
          <p:nvPr/>
        </p:nvSpPr>
        <p:spPr bwMode="auto">
          <a:xfrm>
            <a:off x="950572" y="4571206"/>
            <a:ext cx="7955783"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altLang="ja-JP" sz="1050" kern="0" dirty="0">
                <a:solidFill>
                  <a:srgbClr val="000000"/>
                </a:solidFill>
                <a:latin typeface="Arial"/>
                <a:ea typeface="ＭＳ Ｐゴシック"/>
              </a:rPr>
              <a:t>※</a:t>
            </a:r>
            <a:r>
              <a:rPr lang="ja-JP" altLang="en-US" sz="1050" kern="0" dirty="0">
                <a:solidFill>
                  <a:srgbClr val="000000"/>
                </a:solidFill>
                <a:latin typeface="Arial"/>
                <a:ea typeface="ＭＳ Ｐゴシック"/>
              </a:rPr>
              <a:t>　平成</a:t>
            </a:r>
            <a:r>
              <a:rPr lang="en-US" altLang="ja-JP" sz="1050" kern="0" dirty="0">
                <a:solidFill>
                  <a:srgbClr val="000000"/>
                </a:solidFill>
                <a:latin typeface="Arial"/>
                <a:ea typeface="ＭＳ Ｐゴシック"/>
              </a:rPr>
              <a:t>22</a:t>
            </a:r>
            <a:r>
              <a:rPr lang="ja-JP" altLang="en-US" sz="1050" kern="0" dirty="0">
                <a:solidFill>
                  <a:srgbClr val="000000"/>
                </a:solidFill>
                <a:latin typeface="Arial"/>
                <a:ea typeface="ＭＳ Ｐゴシック"/>
              </a:rPr>
              <a:t>年度は、東日本大震災の影響により、福島県（郡山氏及びいわき市以外）、仙台市を除いて集計した数値である。</a:t>
            </a:r>
          </a:p>
        </p:txBody>
      </p:sp>
      <p:sp>
        <p:nvSpPr>
          <p:cNvPr id="17" name="Rectangle 2"/>
          <p:cNvSpPr txBox="1">
            <a:spLocks noChangeArrowheads="1"/>
          </p:cNvSpPr>
          <p:nvPr/>
        </p:nvSpPr>
        <p:spPr bwMode="auto">
          <a:xfrm>
            <a:off x="1052569" y="6597352"/>
            <a:ext cx="7955783"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altLang="ja-JP" sz="1050" kern="0" dirty="0">
                <a:solidFill>
                  <a:srgbClr val="000000"/>
                </a:solidFill>
                <a:latin typeface="Arial"/>
                <a:ea typeface="ＭＳ Ｐゴシック"/>
              </a:rPr>
              <a:t>※</a:t>
            </a:r>
            <a:r>
              <a:rPr lang="ja-JP" altLang="en-US" sz="1050" kern="0" dirty="0">
                <a:solidFill>
                  <a:srgbClr val="000000"/>
                </a:solidFill>
                <a:latin typeface="Arial"/>
                <a:ea typeface="ＭＳ Ｐゴシック"/>
              </a:rPr>
              <a:t>　平成</a:t>
            </a:r>
            <a:r>
              <a:rPr lang="en-US" altLang="ja-JP" sz="1050" kern="0" dirty="0">
                <a:solidFill>
                  <a:srgbClr val="000000"/>
                </a:solidFill>
                <a:latin typeface="Arial"/>
                <a:ea typeface="ＭＳ Ｐゴシック"/>
              </a:rPr>
              <a:t>22</a:t>
            </a:r>
            <a:r>
              <a:rPr lang="ja-JP" altLang="en-US" sz="1050" kern="0" dirty="0">
                <a:solidFill>
                  <a:srgbClr val="000000"/>
                </a:solidFill>
                <a:latin typeface="Arial"/>
                <a:ea typeface="ＭＳ Ｐゴシック"/>
              </a:rPr>
              <a:t>年度は、東日本大震災の影響により、福島県を除いて集計した数値である。</a:t>
            </a:r>
          </a:p>
        </p:txBody>
      </p:sp>
      <p:sp>
        <p:nvSpPr>
          <p:cNvPr id="18" name="正方形/長方形 17"/>
          <p:cNvSpPr/>
          <p:nvPr/>
        </p:nvSpPr>
        <p:spPr>
          <a:xfrm>
            <a:off x="6747206" y="836712"/>
            <a:ext cx="3198355"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rPr>
              <a:t>出典：衛生行政報告例</a:t>
            </a:r>
          </a:p>
        </p:txBody>
      </p:sp>
      <p:sp>
        <p:nvSpPr>
          <p:cNvPr id="19" name="正方形/長方形 18"/>
          <p:cNvSpPr/>
          <p:nvPr/>
        </p:nvSpPr>
        <p:spPr>
          <a:xfrm>
            <a:off x="6747206" y="2780928"/>
            <a:ext cx="3198355"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rPr>
              <a:t>出典：福祉行政報告例</a:t>
            </a:r>
          </a:p>
        </p:txBody>
      </p:sp>
      <p:sp>
        <p:nvSpPr>
          <p:cNvPr id="20" name="正方形/長方形 19"/>
          <p:cNvSpPr/>
          <p:nvPr/>
        </p:nvSpPr>
        <p:spPr>
          <a:xfrm>
            <a:off x="6825208" y="5013176"/>
            <a:ext cx="3198355"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rPr>
              <a:t>出典：福祉行政報告例</a:t>
            </a:r>
          </a:p>
        </p:txBody>
      </p:sp>
      <p:sp>
        <p:nvSpPr>
          <p:cNvPr id="21" name="テキスト ボックス 20"/>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　　</a:t>
            </a:r>
            <a:r>
              <a:rPr lang="ja-JP" altLang="en-US" sz="2600" dirty="0">
                <a:latin typeface="+mj-ea"/>
                <a:ea typeface="+mj-ea"/>
              </a:rPr>
              <a:t>障害者手帳所持者数について</a:t>
            </a:r>
          </a:p>
        </p:txBody>
      </p:sp>
      <p:sp>
        <p:nvSpPr>
          <p:cNvPr id="23" name="スライド番号プレースホルダ 5"/>
          <p:cNvSpPr>
            <a:spLocks noGrp="1"/>
          </p:cNvSpPr>
          <p:nvPr>
            <p:ph type="sldNum" sz="quarter" idx="12"/>
          </p:nvPr>
        </p:nvSpPr>
        <p:spPr>
          <a:xfrm>
            <a:off x="7594600" y="6493119"/>
            <a:ext cx="2311400" cy="364881"/>
          </a:xfrm>
        </p:spPr>
        <p:txBody>
          <a:bodyPr/>
          <a:lstStyle>
            <a:lvl1pPr>
              <a:defRPr/>
            </a:lvl1pPr>
          </a:lstStyle>
          <a:p>
            <a:pPr>
              <a:defRPr/>
            </a:pPr>
            <a:fld id="{FB0D3D44-BD7B-4B5F-A9E3-DF923F6E3828}" type="slidenum">
              <a:rPr lang="en-US" altLang="ja-JP" smtClean="0">
                <a:solidFill>
                  <a:srgbClr val="000000"/>
                </a:solidFill>
              </a:rPr>
              <a:pPr>
                <a:defRPr/>
              </a:pPr>
              <a:t>4</a:t>
            </a:fld>
            <a:endParaRPr lang="en-US" altLang="ja-JP">
              <a:solidFill>
                <a:srgbClr val="000000"/>
              </a:solidFill>
            </a:endParaRPr>
          </a:p>
        </p:txBody>
      </p:sp>
      <p:sp>
        <p:nvSpPr>
          <p:cNvPr id="24" name="正方形/長方形 23"/>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2121831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Grp="1" noChangeAspect="1"/>
          </p:cNvGraphicFramePr>
          <p:nvPr>
            <p:extLst>
              <p:ext uri="{D42A27DB-BD31-4B8C-83A1-F6EECF244321}">
                <p14:modId xmlns:p14="http://schemas.microsoft.com/office/powerpoint/2010/main" val="3039701026"/>
              </p:ext>
            </p:extLst>
          </p:nvPr>
        </p:nvGraphicFramePr>
        <p:xfrm>
          <a:off x="0" y="2033588"/>
          <a:ext cx="9702800" cy="4635772"/>
        </p:xfrm>
        <a:graphic>
          <a:graphicData uri="http://schemas.openxmlformats.org/presentationml/2006/ole">
            <mc:AlternateContent xmlns:mc="http://schemas.openxmlformats.org/markup-compatibility/2006">
              <mc:Choice xmlns:v="urn:schemas-microsoft-com:vml" Requires="v">
                <p:oleObj spid="_x0000_s1680397" name="ワークシート" r:id="rId4" imgW="7867697" imgH="2962251" progId="Excel.Sheet.8">
                  <p:embed/>
                </p:oleObj>
              </mc:Choice>
              <mc:Fallback>
                <p:oleObj name="ワークシート" r:id="rId4" imgW="7867697" imgH="2962251" progId="Excel.Sheet.8">
                  <p:embed/>
                  <p:pic>
                    <p:nvPicPr>
                      <p:cNvPr id="0" name=""/>
                      <p:cNvPicPr>
                        <a:picLocks noGrp="1" noChangeAspect="1" noChangeArrowheads="1"/>
                      </p:cNvPicPr>
                      <p:nvPr/>
                    </p:nvPicPr>
                    <p:blipFill>
                      <a:blip r:embed="rId5"/>
                      <a:srcRect/>
                      <a:stretch>
                        <a:fillRect/>
                      </a:stretch>
                    </p:blipFill>
                    <p:spPr bwMode="auto">
                      <a:xfrm>
                        <a:off x="0" y="2033588"/>
                        <a:ext cx="9702800" cy="4635772"/>
                      </a:xfrm>
                      <a:prstGeom prst="rect">
                        <a:avLst/>
                      </a:prstGeom>
                      <a:noFill/>
                      <a:extLst/>
                    </p:spPr>
                  </p:pic>
                </p:oleObj>
              </mc:Fallback>
            </mc:AlternateContent>
          </a:graphicData>
        </a:graphic>
      </p:graphicFrame>
      <p:sp>
        <p:nvSpPr>
          <p:cNvPr id="7174" name="Rectangle 8"/>
          <p:cNvSpPr>
            <a:spLocks noChangeArrowheads="1"/>
          </p:cNvSpPr>
          <p:nvPr/>
        </p:nvSpPr>
        <p:spPr bwMode="auto">
          <a:xfrm>
            <a:off x="0" y="44624"/>
            <a:ext cx="9906000" cy="476672"/>
          </a:xfrm>
          <a:prstGeom prst="rect">
            <a:avLst/>
          </a:prstGeom>
          <a:noFill/>
          <a:ln w="9525">
            <a:noFill/>
            <a:miter lim="800000"/>
            <a:headEnd/>
            <a:tailEnd/>
          </a:ln>
        </p:spPr>
        <p:txBody>
          <a:bodyPr lIns="4336" tIns="4336" rIns="4336" bIns="0" anchor="ctr"/>
          <a:lstStyle/>
          <a:p>
            <a:pPr algn="ctr"/>
            <a:r>
              <a:rPr lang="ja-JP" altLang="en-US" sz="2600" dirty="0">
                <a:solidFill>
                  <a:srgbClr val="000000"/>
                </a:solidFill>
              </a:rPr>
              <a:t>障害者雇用の状況</a:t>
            </a:r>
            <a:endParaRPr lang="ja-JP" altLang="en-US" sz="2600" b="1" dirty="0">
              <a:solidFill>
                <a:srgbClr val="FF0000"/>
              </a:solidFill>
            </a:endParaRPr>
          </a:p>
        </p:txBody>
      </p:sp>
      <p:sp>
        <p:nvSpPr>
          <p:cNvPr id="8" name="正方形/長方形 7"/>
          <p:cNvSpPr/>
          <p:nvPr/>
        </p:nvSpPr>
        <p:spPr>
          <a:xfrm>
            <a:off x="6933220" y="545424"/>
            <a:ext cx="3276364" cy="440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0306" tIns="45153" rIns="90306" bIns="45153" rtlCol="0" anchor="ctr"/>
          <a:lstStyle/>
          <a:p>
            <a:pPr algn="ctr"/>
            <a:r>
              <a:rPr lang="zh-TW" altLang="en-US" sz="1400" dirty="0">
                <a:solidFill>
                  <a:srgbClr val="000000"/>
                </a:solidFill>
                <a:latin typeface="+mn-ea"/>
                <a:cs typeface="Arial Unicode MS" panose="020B0604020202020204" pitchFamily="50" charset="-128"/>
              </a:rPr>
              <a:t>　（平成</a:t>
            </a:r>
            <a:r>
              <a:rPr lang="en-US" altLang="zh-TW" sz="1400" dirty="0">
                <a:solidFill>
                  <a:srgbClr val="000000"/>
                </a:solidFill>
                <a:latin typeface="+mn-ea"/>
                <a:cs typeface="Arial Unicode MS" panose="020B0604020202020204" pitchFamily="50" charset="-128"/>
              </a:rPr>
              <a:t>2</a:t>
            </a:r>
            <a:r>
              <a:rPr lang="en-US" altLang="ja-JP" sz="1400" dirty="0">
                <a:solidFill>
                  <a:srgbClr val="000000"/>
                </a:solidFill>
                <a:latin typeface="+mn-ea"/>
                <a:cs typeface="Arial Unicode MS" panose="020B0604020202020204" pitchFamily="50" charset="-128"/>
              </a:rPr>
              <a:t>9</a:t>
            </a:r>
            <a:r>
              <a:rPr lang="zh-TW" altLang="en-US" sz="1400" dirty="0">
                <a:solidFill>
                  <a:srgbClr val="000000"/>
                </a:solidFill>
                <a:latin typeface="+mn-ea"/>
                <a:cs typeface="Arial Unicode MS" panose="020B0604020202020204" pitchFamily="50" charset="-128"/>
              </a:rPr>
              <a:t>年</a:t>
            </a:r>
            <a:r>
              <a:rPr lang="en-US" altLang="zh-TW" sz="1400" dirty="0">
                <a:solidFill>
                  <a:srgbClr val="000000"/>
                </a:solidFill>
                <a:latin typeface="+mn-ea"/>
                <a:cs typeface="Arial Unicode MS" panose="020B0604020202020204" pitchFamily="50" charset="-128"/>
              </a:rPr>
              <a:t>6</a:t>
            </a:r>
            <a:r>
              <a:rPr lang="zh-TW" altLang="en-US" sz="1400" dirty="0">
                <a:solidFill>
                  <a:srgbClr val="000000"/>
                </a:solidFill>
                <a:latin typeface="+mn-ea"/>
                <a:cs typeface="Arial Unicode MS" panose="020B0604020202020204" pitchFamily="50" charset="-128"/>
              </a:rPr>
              <a:t>月</a:t>
            </a:r>
            <a:r>
              <a:rPr lang="en-US" altLang="zh-TW" sz="1400" dirty="0">
                <a:solidFill>
                  <a:srgbClr val="000000"/>
                </a:solidFill>
                <a:latin typeface="+mn-ea"/>
                <a:cs typeface="Arial Unicode MS" panose="020B0604020202020204" pitchFamily="50" charset="-128"/>
              </a:rPr>
              <a:t>1</a:t>
            </a:r>
            <a:r>
              <a:rPr lang="zh-TW" altLang="en-US" sz="1400" dirty="0">
                <a:solidFill>
                  <a:srgbClr val="000000"/>
                </a:solidFill>
                <a:latin typeface="+mn-ea"/>
                <a:cs typeface="Arial Unicode MS" panose="020B0604020202020204" pitchFamily="50" charset="-128"/>
              </a:rPr>
              <a:t>日現在）</a:t>
            </a:r>
            <a:endParaRPr lang="ja-JP" altLang="en-US" sz="1400" dirty="0">
              <a:solidFill>
                <a:srgbClr val="000000"/>
              </a:solidFill>
              <a:latin typeface="+mn-ea"/>
              <a:cs typeface="Arial Unicode MS" panose="020B0604020202020204" pitchFamily="50" charset="-128"/>
            </a:endParaRPr>
          </a:p>
        </p:txBody>
      </p:sp>
      <p:sp>
        <p:nvSpPr>
          <p:cNvPr id="346116" name="Rectangle 4"/>
          <p:cNvSpPr>
            <a:spLocks noChangeArrowheads="1"/>
          </p:cNvSpPr>
          <p:nvPr/>
        </p:nvSpPr>
        <p:spPr bwMode="auto">
          <a:xfrm>
            <a:off x="58" y="-184094"/>
            <a:ext cx="182440" cy="368187"/>
          </a:xfrm>
          <a:prstGeom prst="rect">
            <a:avLst/>
          </a:prstGeom>
          <a:noFill/>
          <a:ln w="9525">
            <a:noFill/>
            <a:miter lim="800000"/>
            <a:headEnd/>
            <a:tailEnd/>
          </a:ln>
          <a:effectLst/>
        </p:spPr>
        <p:txBody>
          <a:bodyPr vert="horz" wrap="none" lIns="90306" tIns="45153" rIns="90306" bIns="45153" numCol="1" anchor="ctr" anchorCtr="0" compatLnSpc="1">
            <a:prstTxWarp prst="textNoShape">
              <a:avLst/>
            </a:prstTxWarp>
            <a:spAutoFit/>
          </a:bodyPr>
          <a:lstStyle/>
          <a:p>
            <a:endParaRPr lang="ja-JP" altLang="en-US">
              <a:solidFill>
                <a:prstClr val="black"/>
              </a:solidFill>
            </a:endParaRPr>
          </a:p>
        </p:txBody>
      </p:sp>
      <p:sp>
        <p:nvSpPr>
          <p:cNvPr id="7" name="角丸四角形 6"/>
          <p:cNvSpPr>
            <a:spLocks noChangeArrowheads="1"/>
          </p:cNvSpPr>
          <p:nvPr/>
        </p:nvSpPr>
        <p:spPr bwMode="auto">
          <a:xfrm>
            <a:off x="192573" y="916129"/>
            <a:ext cx="9520854" cy="1080120"/>
          </a:xfrm>
          <a:prstGeom prst="roundRect">
            <a:avLst>
              <a:gd name="adj" fmla="val 12190"/>
            </a:avLst>
          </a:prstGeom>
          <a:solidFill>
            <a:schemeClr val="bg1"/>
          </a:solidFill>
          <a:ln w="12700" cmpd="sng" algn="ctr">
            <a:solidFill>
              <a:schemeClr val="accent1"/>
            </a:solidFill>
            <a:round/>
            <a:headEnd/>
            <a:tailEnd/>
          </a:ln>
        </p:spPr>
        <p:txBody>
          <a:bodyPr lIns="91386" tIns="45694" rIns="91386" bIns="45694" anchor="ctr"/>
          <a:lstStyle/>
          <a:p>
            <a:pPr fontAlgn="auto">
              <a:lnSpc>
                <a:spcPts val="1900"/>
              </a:lnSpc>
              <a:spcBef>
                <a:spcPts val="0"/>
              </a:spcBef>
              <a:spcAft>
                <a:spcPts val="0"/>
              </a:spcAft>
            </a:pPr>
            <a:r>
              <a:rPr lang="ja-JP" altLang="en-US" sz="1600" dirty="0">
                <a:solidFill>
                  <a:srgbClr val="000000"/>
                </a:solidFill>
                <a:latin typeface="ＭＳ Ｐゴシック" pitchFamily="50" charset="-128"/>
                <a:ea typeface="ＭＳ Ｐゴシック"/>
              </a:rPr>
              <a:t>○　民間企業の雇用状況　</a:t>
            </a:r>
            <a:endParaRPr lang="en-US" altLang="ja-JP" sz="1600" dirty="0">
              <a:solidFill>
                <a:srgbClr val="000000"/>
              </a:solidFill>
              <a:latin typeface="ＭＳ Ｐゴシック" pitchFamily="50" charset="-128"/>
              <a:ea typeface="ＭＳ Ｐゴシック"/>
            </a:endParaRPr>
          </a:p>
          <a:p>
            <a:pPr fontAlgn="auto">
              <a:lnSpc>
                <a:spcPts val="1900"/>
              </a:lnSpc>
              <a:spcBef>
                <a:spcPts val="0"/>
              </a:spcBef>
              <a:spcAft>
                <a:spcPts val="0"/>
              </a:spcAft>
            </a:pPr>
            <a:r>
              <a:rPr lang="ja-JP" altLang="en-US" sz="1600" b="1" dirty="0">
                <a:solidFill>
                  <a:srgbClr val="000000"/>
                </a:solidFill>
                <a:latin typeface="ＭＳ Ｐゴシック" pitchFamily="50" charset="-128"/>
                <a:ea typeface="ＭＳ Ｐゴシック"/>
              </a:rPr>
              <a:t>　  </a:t>
            </a:r>
            <a:r>
              <a:rPr lang="ja-JP" altLang="en-US" sz="1600" b="1" u="sng" dirty="0">
                <a:solidFill>
                  <a:srgbClr val="0070C0"/>
                </a:solidFill>
                <a:latin typeface="ＭＳ Ｐゴシック" pitchFamily="50" charset="-128"/>
                <a:ea typeface="ＭＳ Ｐゴシック"/>
              </a:rPr>
              <a:t>雇用者数 </a:t>
            </a:r>
            <a:r>
              <a:rPr lang="en-US" altLang="ja-JP" sz="1600" b="1" u="sng" dirty="0">
                <a:solidFill>
                  <a:srgbClr val="0070C0"/>
                </a:solidFill>
                <a:latin typeface="ＭＳ Ｐゴシック" pitchFamily="50" charset="-128"/>
                <a:ea typeface="ＭＳ Ｐゴシック"/>
              </a:rPr>
              <a:t>49.6</a:t>
            </a:r>
            <a:r>
              <a:rPr lang="ja-JP" altLang="en-US" sz="1600" b="1" u="sng" dirty="0">
                <a:solidFill>
                  <a:srgbClr val="0070C0"/>
                </a:solidFill>
                <a:latin typeface="ＭＳ Ｐゴシック" pitchFamily="50" charset="-128"/>
                <a:ea typeface="ＭＳ Ｐゴシック"/>
              </a:rPr>
              <a:t>万人</a:t>
            </a:r>
            <a:r>
              <a:rPr lang="ja-JP" altLang="en-US" sz="1600" b="1" dirty="0">
                <a:solidFill>
                  <a:srgbClr val="0070C0"/>
                </a:solidFill>
                <a:latin typeface="ＭＳ Ｐゴシック" pitchFamily="50" charset="-128"/>
                <a:ea typeface="ＭＳ Ｐゴシック"/>
              </a:rPr>
              <a:t>　</a:t>
            </a:r>
            <a:r>
              <a:rPr lang="ja-JP" altLang="en-US" sz="1600" b="1" u="sng" dirty="0">
                <a:solidFill>
                  <a:srgbClr val="0070C0"/>
                </a:solidFill>
                <a:latin typeface="ＭＳ Ｐゴシック" pitchFamily="50" charset="-128"/>
                <a:ea typeface="ＭＳ Ｐゴシック"/>
              </a:rPr>
              <a:t>（身体障害者</a:t>
            </a:r>
            <a:r>
              <a:rPr lang="en-US" altLang="ja-JP" sz="1600" b="1" u="sng" dirty="0">
                <a:solidFill>
                  <a:srgbClr val="0070C0"/>
                </a:solidFill>
                <a:latin typeface="ＭＳ Ｐゴシック" pitchFamily="50" charset="-128"/>
                <a:ea typeface="ＭＳ Ｐゴシック"/>
              </a:rPr>
              <a:t>33.3</a:t>
            </a:r>
            <a:r>
              <a:rPr lang="ja-JP" altLang="en-US" sz="1600" b="1" u="sng" dirty="0">
                <a:solidFill>
                  <a:srgbClr val="0070C0"/>
                </a:solidFill>
                <a:latin typeface="ＭＳ Ｐゴシック" pitchFamily="50" charset="-128"/>
                <a:ea typeface="ＭＳ Ｐゴシック"/>
              </a:rPr>
              <a:t>万人、知的障害者</a:t>
            </a:r>
            <a:r>
              <a:rPr lang="en-US" altLang="ja-JP" sz="1600" b="1" u="sng" dirty="0">
                <a:solidFill>
                  <a:srgbClr val="0070C0"/>
                </a:solidFill>
                <a:latin typeface="ＭＳ Ｐゴシック" pitchFamily="50" charset="-128"/>
                <a:ea typeface="ＭＳ Ｐゴシック"/>
              </a:rPr>
              <a:t>11.2</a:t>
            </a:r>
            <a:r>
              <a:rPr lang="ja-JP" altLang="en-US" sz="1600" b="1" u="sng" dirty="0">
                <a:solidFill>
                  <a:srgbClr val="0070C0"/>
                </a:solidFill>
                <a:latin typeface="ＭＳ Ｐゴシック" pitchFamily="50" charset="-128"/>
                <a:ea typeface="ＭＳ Ｐゴシック"/>
              </a:rPr>
              <a:t>万人、精神障害者</a:t>
            </a:r>
            <a:r>
              <a:rPr lang="en-US" altLang="ja-JP" sz="1600" b="1" u="sng" dirty="0">
                <a:solidFill>
                  <a:srgbClr val="0070C0"/>
                </a:solidFill>
                <a:latin typeface="ＭＳ Ｐゴシック" pitchFamily="50" charset="-128"/>
                <a:ea typeface="ＭＳ Ｐゴシック"/>
              </a:rPr>
              <a:t>5.0</a:t>
            </a:r>
            <a:r>
              <a:rPr lang="ja-JP" altLang="en-US" sz="1600" b="1" u="sng" dirty="0">
                <a:solidFill>
                  <a:srgbClr val="0070C0"/>
                </a:solidFill>
                <a:latin typeface="ＭＳ Ｐゴシック" pitchFamily="50" charset="-128"/>
                <a:ea typeface="ＭＳ Ｐゴシック"/>
              </a:rPr>
              <a:t>万人）</a:t>
            </a:r>
            <a:endParaRPr lang="en-US" altLang="ja-JP" sz="1600" b="1" u="sng" dirty="0">
              <a:solidFill>
                <a:srgbClr val="0070C0"/>
              </a:solidFill>
              <a:latin typeface="ＭＳ Ｐゴシック" pitchFamily="50" charset="-128"/>
              <a:ea typeface="ＭＳ Ｐゴシック"/>
            </a:endParaRPr>
          </a:p>
          <a:p>
            <a:pPr fontAlgn="auto">
              <a:lnSpc>
                <a:spcPts val="1900"/>
              </a:lnSpc>
              <a:spcBef>
                <a:spcPts val="0"/>
              </a:spcBef>
              <a:spcAft>
                <a:spcPts val="0"/>
              </a:spcAft>
            </a:pPr>
            <a:r>
              <a:rPr lang="ja-JP" altLang="en-US" sz="1600" dirty="0">
                <a:solidFill>
                  <a:srgbClr val="000000"/>
                </a:solidFill>
                <a:latin typeface="ＭＳ Ｐゴシック" pitchFamily="50" charset="-128"/>
                <a:ea typeface="ＭＳ Ｐゴシック"/>
              </a:rPr>
              <a:t>　　</a:t>
            </a:r>
            <a:r>
              <a:rPr lang="ja-JP" altLang="en-US" sz="1600" b="1" u="sng" dirty="0">
                <a:solidFill>
                  <a:srgbClr val="0070C0"/>
                </a:solidFill>
                <a:latin typeface="ＭＳ Ｐゴシック" pitchFamily="50" charset="-128"/>
                <a:ea typeface="ＭＳ Ｐゴシック"/>
              </a:rPr>
              <a:t>実雇用率 </a:t>
            </a:r>
            <a:r>
              <a:rPr lang="en-US" altLang="ja-JP" sz="1600" b="1" u="sng" dirty="0">
                <a:solidFill>
                  <a:srgbClr val="0070C0"/>
                </a:solidFill>
                <a:latin typeface="ＭＳ Ｐゴシック" pitchFamily="50" charset="-128"/>
                <a:ea typeface="ＭＳ Ｐゴシック"/>
              </a:rPr>
              <a:t>1.97</a:t>
            </a:r>
            <a:r>
              <a:rPr lang="ja-JP" altLang="en-US" sz="1600" b="1" u="sng" dirty="0">
                <a:solidFill>
                  <a:srgbClr val="0070C0"/>
                </a:solidFill>
                <a:latin typeface="ＭＳ Ｐゴシック" pitchFamily="50" charset="-128"/>
                <a:ea typeface="ＭＳ Ｐゴシック"/>
              </a:rPr>
              <a:t>％</a:t>
            </a:r>
            <a:r>
              <a:rPr lang="ja-JP" altLang="en-US" sz="1600" dirty="0">
                <a:solidFill>
                  <a:srgbClr val="666666"/>
                </a:solidFill>
                <a:latin typeface="ＭＳ Ｐゴシック" pitchFamily="50" charset="-128"/>
                <a:ea typeface="ＭＳ Ｐゴシック"/>
              </a:rPr>
              <a:t>　</a:t>
            </a:r>
            <a:r>
              <a:rPr lang="ja-JP" altLang="en-US" sz="1600" b="1" u="sng" dirty="0">
                <a:solidFill>
                  <a:srgbClr val="0070C0"/>
                </a:solidFill>
                <a:latin typeface="ＭＳ Ｐゴシック" pitchFamily="50" charset="-128"/>
                <a:ea typeface="ＭＳ Ｐゴシック"/>
              </a:rPr>
              <a:t>法定雇用率達成企業割合　</a:t>
            </a:r>
            <a:r>
              <a:rPr lang="en-US" altLang="ja-JP" sz="1600" b="1" u="sng" dirty="0">
                <a:solidFill>
                  <a:srgbClr val="0070C0"/>
                </a:solidFill>
                <a:latin typeface="ＭＳ Ｐゴシック" pitchFamily="50" charset="-128"/>
                <a:ea typeface="ＭＳ Ｐゴシック"/>
              </a:rPr>
              <a:t>50.0</a:t>
            </a:r>
            <a:r>
              <a:rPr lang="ja-JP" altLang="en-US" sz="1600" b="1" u="sng" dirty="0">
                <a:solidFill>
                  <a:srgbClr val="0070C0"/>
                </a:solidFill>
                <a:latin typeface="ＭＳ Ｐゴシック" pitchFamily="50" charset="-128"/>
                <a:ea typeface="ＭＳ Ｐゴシック"/>
              </a:rPr>
              <a:t>％</a:t>
            </a:r>
            <a:r>
              <a:rPr lang="ja-JP" altLang="en-US" sz="1600" b="1" u="sng" dirty="0">
                <a:solidFill>
                  <a:srgbClr val="666666"/>
                </a:solidFill>
                <a:latin typeface="Calibri"/>
                <a:ea typeface="ＭＳ Ｐゴシック"/>
              </a:rPr>
              <a:t>　</a:t>
            </a:r>
            <a:endParaRPr lang="en-US" altLang="ja-JP" sz="1600" b="1" u="sng" dirty="0">
              <a:solidFill>
                <a:srgbClr val="666666"/>
              </a:solidFill>
              <a:latin typeface="Calibri"/>
              <a:ea typeface="ＭＳ Ｐゴシック"/>
            </a:endParaRPr>
          </a:p>
          <a:p>
            <a:pPr>
              <a:lnSpc>
                <a:spcPts val="1900"/>
              </a:lnSpc>
            </a:pPr>
            <a:r>
              <a:rPr lang="ja-JP" altLang="en-US" sz="1600" dirty="0">
                <a:solidFill>
                  <a:prstClr val="black"/>
                </a:solidFill>
                <a:latin typeface="Calibri"/>
                <a:ea typeface="ＭＳ Ｐゴシック"/>
              </a:rPr>
              <a:t>○　</a:t>
            </a:r>
            <a:r>
              <a:rPr lang="ja-JP" altLang="en-US" sz="1600" b="1" u="sng" dirty="0">
                <a:solidFill>
                  <a:srgbClr val="FF0000"/>
                </a:solidFill>
                <a:ea typeface="ＭＳ Ｐゴシック"/>
              </a:rPr>
              <a:t>雇用者数は</a:t>
            </a:r>
            <a:r>
              <a:rPr lang="en-US" altLang="ja-JP" sz="1600" b="1" u="sng" dirty="0">
                <a:solidFill>
                  <a:srgbClr val="FF0000"/>
                </a:solidFill>
                <a:ea typeface="ＭＳ Ｐゴシック"/>
              </a:rPr>
              <a:t>14</a:t>
            </a:r>
            <a:r>
              <a:rPr lang="ja-JP" altLang="en-US" sz="1600" b="1" u="sng" dirty="0">
                <a:solidFill>
                  <a:srgbClr val="FF0000"/>
                </a:solidFill>
                <a:ea typeface="ＭＳ Ｐゴシック"/>
              </a:rPr>
              <a:t>年連続で過去最高を更新</a:t>
            </a:r>
            <a:r>
              <a:rPr lang="ja-JP" altLang="en-US" sz="1600" dirty="0">
                <a:solidFill>
                  <a:prstClr val="black"/>
                </a:solidFill>
                <a:ea typeface="ＭＳ Ｐゴシック"/>
              </a:rPr>
              <a:t>。障害者雇用は着実に進展。</a:t>
            </a:r>
          </a:p>
        </p:txBody>
      </p:sp>
      <p:sp>
        <p:nvSpPr>
          <p:cNvPr id="9" name="正方形/長方形 8"/>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882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8"/>
          <p:cNvSpPr>
            <a:spLocks noChangeArrowheads="1"/>
          </p:cNvSpPr>
          <p:nvPr/>
        </p:nvSpPr>
        <p:spPr bwMode="auto">
          <a:xfrm>
            <a:off x="0" y="55421"/>
            <a:ext cx="9906000" cy="396000"/>
          </a:xfrm>
          <a:prstGeom prst="rect">
            <a:avLst/>
          </a:prstGeom>
          <a:noFill/>
          <a:ln w="9525">
            <a:noFill/>
            <a:miter lim="800000"/>
            <a:headEnd/>
            <a:tailEnd/>
          </a:ln>
        </p:spPr>
        <p:txBody>
          <a:bodyPr lIns="4390" tIns="4390" rIns="4390" bIns="0" anchor="ctr"/>
          <a:lstStyle/>
          <a:p>
            <a:pPr algn="ctr" fontAlgn="auto">
              <a:spcBef>
                <a:spcPts val="0"/>
              </a:spcBef>
              <a:spcAft>
                <a:spcPts val="0"/>
              </a:spcAft>
            </a:pPr>
            <a:r>
              <a:rPr lang="ja-JP" altLang="en-US" sz="2400" dirty="0">
                <a:solidFill>
                  <a:srgbClr val="000000"/>
                </a:solidFill>
                <a:latin typeface="Calibri"/>
                <a:ea typeface="ＭＳ Ｐゴシック"/>
              </a:rPr>
              <a:t>雇用障害者数における障害種別ごとの重度障害等の実人数について</a:t>
            </a:r>
            <a:endParaRPr lang="ja-JP" altLang="en-US" sz="1600" dirty="0">
              <a:solidFill>
                <a:srgbClr val="FF0000"/>
              </a:solidFill>
              <a:latin typeface="Calibri"/>
              <a:ea typeface="ＭＳ Ｐゴシック"/>
            </a:endParaRPr>
          </a:p>
        </p:txBody>
      </p:sp>
      <p:sp>
        <p:nvSpPr>
          <p:cNvPr id="16" name="正方形/長方形 15"/>
          <p:cNvSpPr/>
          <p:nvPr/>
        </p:nvSpPr>
        <p:spPr>
          <a:xfrm>
            <a:off x="6634425" y="598802"/>
            <a:ext cx="3276364" cy="440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zh-TW" altLang="en-US" sz="1400" dirty="0">
                <a:solidFill>
                  <a:srgbClr val="000000"/>
                </a:solidFill>
                <a:latin typeface="+mn-ea"/>
              </a:rPr>
              <a:t>　（平成</a:t>
            </a:r>
            <a:r>
              <a:rPr lang="en-US" altLang="zh-TW" sz="1400" dirty="0">
                <a:solidFill>
                  <a:srgbClr val="000000"/>
                </a:solidFill>
                <a:latin typeface="+mn-ea"/>
              </a:rPr>
              <a:t>29</a:t>
            </a:r>
            <a:r>
              <a:rPr lang="zh-TW" altLang="en-US" sz="1400" dirty="0">
                <a:solidFill>
                  <a:srgbClr val="000000"/>
                </a:solidFill>
                <a:latin typeface="+mn-ea"/>
              </a:rPr>
              <a:t>年</a:t>
            </a:r>
            <a:r>
              <a:rPr lang="en-US" altLang="zh-TW" sz="1400" dirty="0">
                <a:solidFill>
                  <a:srgbClr val="000000"/>
                </a:solidFill>
                <a:latin typeface="+mn-ea"/>
              </a:rPr>
              <a:t>6</a:t>
            </a:r>
            <a:r>
              <a:rPr lang="zh-TW" altLang="en-US" sz="1400" dirty="0">
                <a:solidFill>
                  <a:srgbClr val="000000"/>
                </a:solidFill>
                <a:latin typeface="+mn-ea"/>
              </a:rPr>
              <a:t>月</a:t>
            </a:r>
            <a:r>
              <a:rPr lang="en-US" altLang="zh-TW" sz="1400" dirty="0">
                <a:solidFill>
                  <a:srgbClr val="000000"/>
                </a:solidFill>
                <a:latin typeface="+mn-ea"/>
              </a:rPr>
              <a:t>1</a:t>
            </a:r>
            <a:r>
              <a:rPr lang="zh-TW" altLang="en-US" sz="1400" dirty="0">
                <a:solidFill>
                  <a:srgbClr val="000000"/>
                </a:solidFill>
                <a:latin typeface="+mn-ea"/>
              </a:rPr>
              <a:t>日現在）</a:t>
            </a:r>
            <a:endParaRPr lang="ja-JP" altLang="en-US" sz="1400" dirty="0">
              <a:solidFill>
                <a:srgbClr val="000000"/>
              </a:solidFill>
              <a:latin typeface="+mn-ea"/>
            </a:endParaRPr>
          </a:p>
        </p:txBody>
      </p:sp>
      <p:graphicFrame>
        <p:nvGraphicFramePr>
          <p:cNvPr id="17" name="グラフ 16"/>
          <p:cNvGraphicFramePr>
            <a:graphicFrameLocks/>
          </p:cNvGraphicFramePr>
          <p:nvPr>
            <p:extLst>
              <p:ext uri="{D42A27DB-BD31-4B8C-83A1-F6EECF244321}">
                <p14:modId xmlns:p14="http://schemas.microsoft.com/office/powerpoint/2010/main" val="37571773"/>
              </p:ext>
            </p:extLst>
          </p:nvPr>
        </p:nvGraphicFramePr>
        <p:xfrm>
          <a:off x="0" y="400371"/>
          <a:ext cx="9217024" cy="6273359"/>
        </p:xfrm>
        <a:graphic>
          <a:graphicData uri="http://schemas.openxmlformats.org/drawingml/2006/chart">
            <c:chart xmlns:c="http://schemas.openxmlformats.org/drawingml/2006/chart" xmlns:r="http://schemas.openxmlformats.org/officeDocument/2006/relationships" r:id="rId3"/>
          </a:graphicData>
        </a:graphic>
      </p:graphicFrame>
      <p:sp>
        <p:nvSpPr>
          <p:cNvPr id="9" name="テキスト ボックス 1"/>
          <p:cNvSpPr txBox="1"/>
          <p:nvPr/>
        </p:nvSpPr>
        <p:spPr>
          <a:xfrm>
            <a:off x="4093282" y="3244870"/>
            <a:ext cx="1719436" cy="4572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fontAlgn="auto">
              <a:spcBef>
                <a:spcPts val="0"/>
              </a:spcBef>
              <a:spcAft>
                <a:spcPts val="0"/>
              </a:spcAft>
            </a:pPr>
            <a:r>
              <a:rPr lang="ja-JP" altLang="en-US" sz="1700" u="sng" dirty="0">
                <a:solidFill>
                  <a:prstClr val="black"/>
                </a:solidFill>
                <a:latin typeface="ＭＳ ゴシック" panose="020B0609070205080204" pitchFamily="49" charset="-128"/>
                <a:ea typeface="ＭＳ ゴシック" panose="020B0609070205080204" pitchFamily="49" charset="-128"/>
              </a:rPr>
              <a:t>合計　</a:t>
            </a:r>
            <a:r>
              <a:rPr lang="en-US" altLang="ja-JP" sz="1700" u="sng" dirty="0">
                <a:solidFill>
                  <a:prstClr val="black"/>
                </a:solidFill>
                <a:latin typeface="ＭＳ ゴシック" panose="020B0609070205080204" pitchFamily="49" charset="-128"/>
                <a:ea typeface="ＭＳ ゴシック" panose="020B0609070205080204" pitchFamily="49" charset="-128"/>
              </a:rPr>
              <a:t>406,981</a:t>
            </a:r>
            <a:r>
              <a:rPr lang="ja-JP" altLang="en-US" sz="1700" u="sng" dirty="0">
                <a:solidFill>
                  <a:prstClr val="black"/>
                </a:solidFill>
                <a:latin typeface="ＭＳ ゴシック" panose="020B0609070205080204" pitchFamily="49" charset="-128"/>
                <a:ea typeface="ＭＳ ゴシック" panose="020B0609070205080204" pitchFamily="49" charset="-128"/>
              </a:rPr>
              <a:t>人</a:t>
            </a:r>
            <a:endParaRPr lang="en-US" altLang="ja-JP" sz="1700" u="sng" dirty="0">
              <a:solidFill>
                <a:prstClr val="black"/>
              </a:solidFill>
              <a:latin typeface="ＭＳ ゴシック" panose="020B0609070205080204" pitchFamily="49" charset="-128"/>
              <a:ea typeface="ＭＳ ゴシック" panose="020B0609070205080204" pitchFamily="49" charset="-128"/>
            </a:endParaRPr>
          </a:p>
        </p:txBody>
      </p:sp>
      <p:sp>
        <p:nvSpPr>
          <p:cNvPr id="6" name="正方形/長方形 5"/>
          <p:cNvSpPr/>
          <p:nvPr/>
        </p:nvSpPr>
        <p:spPr>
          <a:xfrm>
            <a:off x="191372" y="5805264"/>
            <a:ext cx="3681508" cy="954107"/>
          </a:xfrm>
          <a:prstGeom prst="rect">
            <a:avLst/>
          </a:prstGeom>
        </p:spPr>
        <p:txBody>
          <a:bodyPr wrap="square">
            <a:spAutoFit/>
          </a:bodyPr>
          <a:lstStyle/>
          <a:p>
            <a:pPr marL="1588" algn="just" defTabSz="914287" fontAlgn="auto">
              <a:spcBef>
                <a:spcPts val="0"/>
              </a:spcBef>
              <a:spcAft>
                <a:spcPts val="0"/>
              </a:spcAft>
            </a:pPr>
            <a:r>
              <a:rPr lang="ja-JP" altLang="en-US" sz="1400" dirty="0">
                <a:solidFill>
                  <a:prstClr val="black"/>
                </a:solidFill>
                <a:latin typeface="ＭＳ Ｐゴシック" panose="020B0600070205080204" pitchFamily="50" charset="-128"/>
                <a:cs typeface="メイリオ" panose="020B0604030504040204" pitchFamily="50" charset="-128"/>
              </a:rPr>
              <a:t>○重度知的障害者</a:t>
            </a:r>
            <a:endParaRPr lang="en-US" altLang="ja-JP" sz="1400" dirty="0">
              <a:solidFill>
                <a:prstClr val="black"/>
              </a:solidFill>
              <a:latin typeface="ＭＳ Ｐゴシック" panose="020B0600070205080204" pitchFamily="50" charset="-128"/>
              <a:cs typeface="メイリオ" panose="020B0604030504040204" pitchFamily="50" charset="-128"/>
            </a:endParaRPr>
          </a:p>
          <a:p>
            <a:pPr marL="1588" algn="just" defTabSz="914287" fontAlgn="auto">
              <a:spcBef>
                <a:spcPts val="0"/>
              </a:spcBef>
              <a:spcAft>
                <a:spcPts val="0"/>
              </a:spcAft>
            </a:pPr>
            <a:r>
              <a:rPr lang="ja-JP" altLang="en-US" sz="1400" dirty="0">
                <a:solidFill>
                  <a:prstClr val="black"/>
                </a:solidFill>
                <a:latin typeface="ＭＳ Ｐゴシック" panose="020B0600070205080204" pitchFamily="50" charset="-128"/>
                <a:cs typeface="メイリオ" panose="020B0604030504040204" pitchFamily="50" charset="-128"/>
              </a:rPr>
              <a:t>　知的障害者のうち、知的障害の程度が重い者であって知的障害者判定機関により知的障害の程度が重いと判断された者</a:t>
            </a:r>
            <a:endParaRPr lang="en-US" altLang="ja-JP" sz="1400" dirty="0">
              <a:solidFill>
                <a:prstClr val="black"/>
              </a:solidFill>
              <a:latin typeface="ＭＳ Ｐゴシック" panose="020B0600070205080204" pitchFamily="50" charset="-128"/>
              <a:cs typeface="メイリオ" panose="020B0604030504040204" pitchFamily="50" charset="-128"/>
            </a:endParaRPr>
          </a:p>
        </p:txBody>
      </p:sp>
      <p:sp>
        <p:nvSpPr>
          <p:cNvPr id="7" name="正方形/長方形 6"/>
          <p:cNvSpPr/>
          <p:nvPr/>
        </p:nvSpPr>
        <p:spPr>
          <a:xfrm>
            <a:off x="4592960" y="5805264"/>
            <a:ext cx="5115024" cy="954107"/>
          </a:xfrm>
          <a:prstGeom prst="rect">
            <a:avLst/>
          </a:prstGeom>
        </p:spPr>
        <p:txBody>
          <a:bodyPr wrap="square">
            <a:spAutoFit/>
          </a:bodyPr>
          <a:lstStyle/>
          <a:p>
            <a:pPr marL="1588" algn="just" defTabSz="914287" fontAlgn="auto">
              <a:spcBef>
                <a:spcPts val="0"/>
              </a:spcBef>
              <a:spcAft>
                <a:spcPts val="0"/>
              </a:spcAft>
            </a:pPr>
            <a:r>
              <a:rPr lang="ja-JP" altLang="en-US" sz="1400" dirty="0">
                <a:solidFill>
                  <a:prstClr val="black"/>
                </a:solidFill>
                <a:latin typeface="ＭＳ Ｐゴシック" panose="020B0600070205080204" pitchFamily="50" charset="-128"/>
                <a:cs typeface="メイリオ" panose="020B0604030504040204" pitchFamily="50" charset="-128"/>
              </a:rPr>
              <a:t>○重度身体障害者</a:t>
            </a:r>
            <a:endParaRPr lang="en-US" altLang="ja-JP" sz="1400" dirty="0">
              <a:solidFill>
                <a:prstClr val="black"/>
              </a:solidFill>
              <a:latin typeface="ＭＳ Ｐゴシック" panose="020B0600070205080204" pitchFamily="50" charset="-128"/>
              <a:cs typeface="メイリオ" panose="020B0604030504040204" pitchFamily="50" charset="-128"/>
            </a:endParaRPr>
          </a:p>
          <a:p>
            <a:pPr algn="just" defTabSz="914287" fontAlgn="auto">
              <a:spcBef>
                <a:spcPts val="0"/>
              </a:spcBef>
              <a:spcAft>
                <a:spcPts val="0"/>
              </a:spcAft>
            </a:pPr>
            <a:r>
              <a:rPr lang="ja-JP" altLang="en-US" sz="1400" dirty="0">
                <a:solidFill>
                  <a:prstClr val="black"/>
                </a:solidFill>
                <a:latin typeface="ＭＳ Ｐゴシック" panose="020B0600070205080204" pitchFamily="50" charset="-128"/>
                <a:cs typeface="メイリオ" panose="020B0604030504040204" pitchFamily="50" charset="-128"/>
              </a:rPr>
              <a:t>　身体障害者障害程度等級表の１級又は２級に該当する障害を有する者及び同表の３級に該当する障害を２以上重複して有すること等によって２級に相当する障害を有するとされる者</a:t>
            </a:r>
            <a:endParaRPr lang="en-US" altLang="ja-JP" sz="1400" dirty="0">
              <a:solidFill>
                <a:prstClr val="black"/>
              </a:solidFill>
              <a:latin typeface="ＭＳ Ｐゴシック" panose="020B0600070205080204" pitchFamily="50" charset="-128"/>
              <a:cs typeface="メイリオ" panose="020B0604030504040204" pitchFamily="50" charset="-128"/>
            </a:endParaRPr>
          </a:p>
        </p:txBody>
      </p:sp>
      <p:sp>
        <p:nvSpPr>
          <p:cNvPr id="8" name="スライド番号プレースホルダ 5"/>
          <p:cNvSpPr>
            <a:spLocks noGrp="1"/>
          </p:cNvSpPr>
          <p:nvPr>
            <p:ph type="sldNum" sz="quarter" idx="12"/>
          </p:nvPr>
        </p:nvSpPr>
        <p:spPr>
          <a:xfrm>
            <a:off x="7594600" y="6493119"/>
            <a:ext cx="2311400" cy="364881"/>
          </a:xfrm>
        </p:spPr>
        <p:txBody>
          <a:bodyPr/>
          <a:lstStyle>
            <a:lvl1pPr>
              <a:defRPr/>
            </a:lvl1pPr>
          </a:lstStyle>
          <a:p>
            <a:pPr>
              <a:defRPr/>
            </a:pPr>
            <a:fld id="{FB0D3D44-BD7B-4B5F-A9E3-DF923F6E3828}" type="slidenum">
              <a:rPr lang="en-US" altLang="ja-JP" smtClean="0">
                <a:solidFill>
                  <a:srgbClr val="000000"/>
                </a:solidFill>
              </a:rPr>
              <a:pPr>
                <a:defRPr/>
              </a:pPr>
              <a:t>6</a:t>
            </a:fld>
            <a:endParaRPr lang="en-US" altLang="ja-JP">
              <a:solidFill>
                <a:srgbClr val="000000"/>
              </a:solidFill>
            </a:endParaRPr>
          </a:p>
        </p:txBody>
      </p:sp>
      <p:sp>
        <p:nvSpPr>
          <p:cNvPr id="10" name="正方形/長方形 9"/>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569975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角丸四角形 39"/>
          <p:cNvSpPr/>
          <p:nvPr/>
        </p:nvSpPr>
        <p:spPr>
          <a:xfrm>
            <a:off x="187077" y="658615"/>
            <a:ext cx="9531846" cy="682153"/>
          </a:xfrm>
          <a:prstGeom prst="roundRect">
            <a:avLst/>
          </a:prstGeom>
          <a:ln w="12700" cmpd="sng">
            <a:solidFill>
              <a:schemeClr val="accent1"/>
            </a:solidFill>
          </a:ln>
        </p:spPr>
        <p:style>
          <a:lnRef idx="2">
            <a:schemeClr val="dk1"/>
          </a:lnRef>
          <a:fillRef idx="1">
            <a:schemeClr val="lt1"/>
          </a:fillRef>
          <a:effectRef idx="0">
            <a:schemeClr val="dk1"/>
          </a:effectRef>
          <a:fontRef idx="minor">
            <a:schemeClr val="dk1"/>
          </a:fontRef>
        </p:style>
        <p:txBody>
          <a:bodyPr rtlCol="0" anchor="ctr"/>
          <a:lstStyle/>
          <a:p>
            <a:pPr fontAlgn="auto">
              <a:lnSpc>
                <a:spcPts val="1900"/>
              </a:lnSpc>
              <a:spcBef>
                <a:spcPts val="0"/>
              </a:spcBef>
              <a:spcAft>
                <a:spcPts val="0"/>
              </a:spcAft>
              <a:defRPr/>
            </a:pPr>
            <a:r>
              <a:rPr lang="ja-JP" altLang="en-US" sz="1600" dirty="0">
                <a:solidFill>
                  <a:srgbClr val="000000"/>
                </a:solidFill>
                <a:latin typeface="ＭＳ Ｐゴシック"/>
              </a:rPr>
              <a:t>○　全体として実雇用率は順調に伸びているものの、特に中小企業の取組が遅れている。</a:t>
            </a:r>
            <a:endParaRPr lang="en-US" altLang="ja-JP" sz="1600" dirty="0">
              <a:solidFill>
                <a:srgbClr val="000000"/>
              </a:solidFill>
              <a:latin typeface="ＭＳ Ｐゴシック"/>
            </a:endParaRPr>
          </a:p>
        </p:txBody>
      </p:sp>
      <p:sp>
        <p:nvSpPr>
          <p:cNvPr id="66"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7</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65" name="テキスト ボックス 64"/>
          <p:cNvSpPr txBox="1"/>
          <p:nvPr/>
        </p:nvSpPr>
        <p:spPr>
          <a:xfrm>
            <a:off x="0" y="0"/>
            <a:ext cx="9906000" cy="492443"/>
          </a:xfrm>
          <a:prstGeom prst="rect">
            <a:avLst/>
          </a:prstGeom>
          <a:noFill/>
        </p:spPr>
        <p:txBody>
          <a:bodyPr wrap="square" rtlCol="0">
            <a:spAutoFit/>
          </a:bodyPr>
          <a:lstStyle/>
          <a:p>
            <a:pPr algn="ctr"/>
            <a:r>
              <a:rPr lang="ja-JP" altLang="en-US" sz="2600" dirty="0">
                <a:solidFill>
                  <a:prstClr val="black"/>
                </a:solidFill>
                <a:latin typeface="Yu Gothic Light"/>
                <a:ea typeface="+mj-ea"/>
              </a:rPr>
              <a:t>障害者の雇用の状況（企業規模別）</a:t>
            </a:r>
          </a:p>
        </p:txBody>
      </p:sp>
      <p:graphicFrame>
        <p:nvGraphicFramePr>
          <p:cNvPr id="70" name="コンテンツ プレースホルダ 13"/>
          <p:cNvGraphicFramePr>
            <a:graphicFrameLocks noGrp="1"/>
          </p:cNvGraphicFramePr>
          <p:nvPr>
            <p:extLst>
              <p:ext uri="{D42A27DB-BD31-4B8C-83A1-F6EECF244321}">
                <p14:modId xmlns:p14="http://schemas.microsoft.com/office/powerpoint/2010/main" val="3682766250"/>
              </p:ext>
            </p:extLst>
          </p:nvPr>
        </p:nvGraphicFramePr>
        <p:xfrm>
          <a:off x="4978797" y="1415058"/>
          <a:ext cx="4772206" cy="5442942"/>
        </p:xfrm>
        <a:graphic>
          <a:graphicData uri="http://schemas.openxmlformats.org/presentationml/2006/ole">
            <mc:AlternateContent xmlns:mc="http://schemas.openxmlformats.org/markup-compatibility/2006">
              <mc:Choice xmlns:v="urn:schemas-microsoft-com:vml" Requires="v">
                <p:oleObj spid="_x0000_s1677338" name="ワークシート" r:id="rId4" imgW="4838690" imgH="3524253" progId="Excel.Sheet.8">
                  <p:embed/>
                </p:oleObj>
              </mc:Choice>
              <mc:Fallback>
                <p:oleObj name="ワークシート" r:id="rId4" imgW="4838690" imgH="3524253" progId="Excel.Sheet.8">
                  <p:embed/>
                  <p:pic>
                    <p:nvPicPr>
                      <p:cNvPr id="0" name=""/>
                      <p:cNvPicPr>
                        <a:picLocks noGrp="1" noChangeArrowheads="1"/>
                      </p:cNvPicPr>
                      <p:nvPr/>
                    </p:nvPicPr>
                    <p:blipFill>
                      <a:blip r:embed="rId5"/>
                      <a:srcRect/>
                      <a:stretch>
                        <a:fillRect/>
                      </a:stretch>
                    </p:blipFill>
                    <p:spPr bwMode="auto">
                      <a:xfrm>
                        <a:off x="4978797" y="1415058"/>
                        <a:ext cx="4772206" cy="5442942"/>
                      </a:xfrm>
                      <a:prstGeom prst="rect">
                        <a:avLst/>
                      </a:prstGeom>
                      <a:noFill/>
                      <a:extLst/>
                    </p:spPr>
                  </p:pic>
                </p:oleObj>
              </mc:Fallback>
            </mc:AlternateContent>
          </a:graphicData>
        </a:graphic>
      </p:graphicFrame>
      <p:graphicFrame>
        <p:nvGraphicFramePr>
          <p:cNvPr id="73" name="コンテンツ プレースホルダ 12"/>
          <p:cNvGraphicFramePr>
            <a:graphicFrameLocks noGrp="1"/>
          </p:cNvGraphicFramePr>
          <p:nvPr>
            <p:extLst>
              <p:ext uri="{D42A27DB-BD31-4B8C-83A1-F6EECF244321}">
                <p14:modId xmlns:p14="http://schemas.microsoft.com/office/powerpoint/2010/main" val="2584214446"/>
              </p:ext>
            </p:extLst>
          </p:nvPr>
        </p:nvGraphicFramePr>
        <p:xfrm>
          <a:off x="92869" y="1479550"/>
          <a:ext cx="4706938" cy="5549850"/>
        </p:xfrm>
        <a:graphic>
          <a:graphicData uri="http://schemas.openxmlformats.org/presentationml/2006/ole">
            <mc:AlternateContent xmlns:mc="http://schemas.openxmlformats.org/markup-compatibility/2006">
              <mc:Choice xmlns:v="urn:schemas-microsoft-com:vml" Requires="v">
                <p:oleObj spid="_x0000_s1677339" name="ワークシート" r:id="rId6" imgW="4133875" imgH="2362189" progId="Excel.Sheet.8">
                  <p:embed/>
                </p:oleObj>
              </mc:Choice>
              <mc:Fallback>
                <p:oleObj name="ワークシート" r:id="rId6" imgW="4133875" imgH="2362189" progId="Excel.Sheet.8">
                  <p:embed/>
                  <p:pic>
                    <p:nvPicPr>
                      <p:cNvPr id="0" name=""/>
                      <p:cNvPicPr>
                        <a:picLocks noGrp="1" noChangeArrowheads="1"/>
                      </p:cNvPicPr>
                      <p:nvPr/>
                    </p:nvPicPr>
                    <p:blipFill>
                      <a:blip r:embed="rId7"/>
                      <a:srcRect/>
                      <a:stretch>
                        <a:fillRect/>
                      </a:stretch>
                    </p:blipFill>
                    <p:spPr bwMode="auto">
                      <a:xfrm>
                        <a:off x="92869" y="1479550"/>
                        <a:ext cx="4706938" cy="5549850"/>
                      </a:xfrm>
                      <a:prstGeom prst="rect">
                        <a:avLst/>
                      </a:prstGeom>
                      <a:noFill/>
                      <a:extLst/>
                    </p:spPr>
                  </p:pic>
                </p:oleObj>
              </mc:Fallback>
            </mc:AlternateContent>
          </a:graphicData>
        </a:graphic>
      </p:graphicFrame>
      <p:sp>
        <p:nvSpPr>
          <p:cNvPr id="74" name="テキスト ボックス 30"/>
          <p:cNvSpPr txBox="1">
            <a:spLocks noChangeArrowheads="1"/>
          </p:cNvSpPr>
          <p:nvPr/>
        </p:nvSpPr>
        <p:spPr bwMode="auto">
          <a:xfrm>
            <a:off x="1452956" y="1415058"/>
            <a:ext cx="2554287" cy="338138"/>
          </a:xfrm>
          <a:prstGeom prst="rect">
            <a:avLst/>
          </a:prstGeom>
          <a:noFill/>
          <a:ln w="9525">
            <a:noFill/>
            <a:miter lim="800000"/>
            <a:headEnd/>
            <a:tailEnd/>
          </a:ln>
        </p:spPr>
        <p:txBody>
          <a:bodyPr>
            <a:spAutoFit/>
          </a:bodyPr>
          <a:lstStyle/>
          <a:p>
            <a:pPr fontAlgn="auto">
              <a:spcBef>
                <a:spcPts val="0"/>
              </a:spcBef>
              <a:spcAft>
                <a:spcPts val="0"/>
              </a:spcAft>
            </a:pPr>
            <a:r>
              <a:rPr lang="ja-JP" altLang="en-US" sz="1600" b="1" dirty="0">
                <a:solidFill>
                  <a:srgbClr val="000000"/>
                </a:solidFill>
                <a:latin typeface="ＭＳ Ｐゴシック" panose="020B0600070205080204" pitchFamily="50" charset="-128"/>
              </a:rPr>
              <a:t>企業規模別実雇用率</a:t>
            </a:r>
          </a:p>
        </p:txBody>
      </p:sp>
      <p:sp>
        <p:nvSpPr>
          <p:cNvPr id="75" name="テキスト ボックス 31"/>
          <p:cNvSpPr txBox="1">
            <a:spLocks noChangeArrowheads="1"/>
          </p:cNvSpPr>
          <p:nvPr/>
        </p:nvSpPr>
        <p:spPr bwMode="auto">
          <a:xfrm>
            <a:off x="6135954" y="1388864"/>
            <a:ext cx="2941638" cy="338138"/>
          </a:xfrm>
          <a:prstGeom prst="rect">
            <a:avLst/>
          </a:prstGeom>
          <a:noFill/>
          <a:ln w="9525">
            <a:noFill/>
            <a:miter lim="800000"/>
            <a:headEnd/>
            <a:tailEnd/>
          </a:ln>
        </p:spPr>
        <p:txBody>
          <a:bodyPr>
            <a:spAutoFit/>
          </a:bodyPr>
          <a:lstStyle/>
          <a:p>
            <a:pPr fontAlgn="auto">
              <a:spcBef>
                <a:spcPts val="0"/>
              </a:spcBef>
              <a:spcAft>
                <a:spcPts val="0"/>
              </a:spcAft>
            </a:pPr>
            <a:r>
              <a:rPr lang="ja-JP" altLang="en-US" sz="1600" b="1" dirty="0">
                <a:solidFill>
                  <a:srgbClr val="000000"/>
                </a:solidFill>
                <a:latin typeface="ＭＳ Ｐゴシック" panose="020B0600070205080204" pitchFamily="50" charset="-128"/>
              </a:rPr>
              <a:t>企業規模別達成企業割合</a:t>
            </a:r>
          </a:p>
        </p:txBody>
      </p:sp>
      <p:sp>
        <p:nvSpPr>
          <p:cNvPr id="76" name="テキスト ボックス 32"/>
          <p:cNvSpPr txBox="1">
            <a:spLocks noChangeArrowheads="1"/>
          </p:cNvSpPr>
          <p:nvPr/>
        </p:nvSpPr>
        <p:spPr bwMode="auto">
          <a:xfrm>
            <a:off x="258763" y="1343039"/>
            <a:ext cx="619125" cy="285750"/>
          </a:xfrm>
          <a:prstGeom prst="rect">
            <a:avLst/>
          </a:prstGeom>
          <a:noFill/>
          <a:ln w="9525">
            <a:noFill/>
            <a:miter lim="800000"/>
            <a:headEnd/>
            <a:tailEnd/>
          </a:ln>
        </p:spPr>
        <p:txBody>
          <a:bodyPr>
            <a:spAutoFit/>
          </a:bodyPr>
          <a:lstStyle/>
          <a:p>
            <a:pPr fontAlgn="auto">
              <a:spcBef>
                <a:spcPts val="0"/>
              </a:spcBef>
              <a:spcAft>
                <a:spcPts val="0"/>
              </a:spcAft>
            </a:pPr>
            <a:r>
              <a:rPr lang="en-US" altLang="ja-JP" sz="1200" dirty="0">
                <a:solidFill>
                  <a:srgbClr val="000000"/>
                </a:solidFill>
                <a:latin typeface="Calibri"/>
                <a:ea typeface="ＭＳ Ｐゴシック"/>
              </a:rPr>
              <a:t>(%)</a:t>
            </a:r>
            <a:endParaRPr lang="ja-JP" altLang="en-US" sz="1200" dirty="0">
              <a:solidFill>
                <a:srgbClr val="000000"/>
              </a:solidFill>
              <a:latin typeface="Calibri"/>
              <a:ea typeface="ＭＳ Ｐゴシック"/>
            </a:endParaRPr>
          </a:p>
        </p:txBody>
      </p:sp>
      <p:sp>
        <p:nvSpPr>
          <p:cNvPr id="77" name="テキスト ボックス 33"/>
          <p:cNvSpPr txBox="1">
            <a:spLocks noChangeArrowheads="1"/>
          </p:cNvSpPr>
          <p:nvPr/>
        </p:nvSpPr>
        <p:spPr bwMode="auto">
          <a:xfrm>
            <a:off x="5121116" y="1336408"/>
            <a:ext cx="465137" cy="28575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200" dirty="0">
                <a:solidFill>
                  <a:srgbClr val="000000"/>
                </a:solidFill>
                <a:latin typeface="Calibri"/>
                <a:ea typeface="ＭＳ Ｐゴシック"/>
              </a:rPr>
              <a:t>(%)</a:t>
            </a:r>
            <a:endParaRPr lang="ja-JP" altLang="en-US" sz="1200" dirty="0">
              <a:solidFill>
                <a:srgbClr val="000000"/>
              </a:solidFill>
              <a:latin typeface="Calibri"/>
              <a:ea typeface="ＭＳ Ｐゴシック"/>
            </a:endParaRPr>
          </a:p>
        </p:txBody>
      </p:sp>
      <p:sp>
        <p:nvSpPr>
          <p:cNvPr id="78" name="テキスト ボックス 36"/>
          <p:cNvSpPr txBox="1">
            <a:spLocks noChangeArrowheads="1"/>
          </p:cNvSpPr>
          <p:nvPr/>
        </p:nvSpPr>
        <p:spPr bwMode="auto">
          <a:xfrm>
            <a:off x="9244013" y="2295452"/>
            <a:ext cx="857250" cy="261610"/>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   </a:t>
            </a:r>
            <a:endParaRPr lang="ja-JP" altLang="en-US" sz="1100" dirty="0">
              <a:solidFill>
                <a:srgbClr val="000000"/>
              </a:solidFill>
              <a:latin typeface="Calibri"/>
              <a:ea typeface="ＭＳ Ｐゴシック"/>
            </a:endParaRPr>
          </a:p>
        </p:txBody>
      </p:sp>
      <p:sp>
        <p:nvSpPr>
          <p:cNvPr id="79" name="テキスト ボックス 14"/>
          <p:cNvSpPr txBox="1">
            <a:spLocks noChangeArrowheads="1"/>
          </p:cNvSpPr>
          <p:nvPr/>
        </p:nvSpPr>
        <p:spPr bwMode="auto">
          <a:xfrm>
            <a:off x="3398128" y="5182284"/>
            <a:ext cx="1602518"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(50 </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100</a:t>
            </a:r>
            <a:r>
              <a:rPr lang="ja-JP" altLang="en-US" sz="1100" dirty="0">
                <a:solidFill>
                  <a:srgbClr val="000000"/>
                </a:solidFill>
                <a:latin typeface="Calibri"/>
                <a:ea typeface="ＭＳ Ｐゴシック"/>
              </a:rPr>
              <a:t>人未満</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80" name="テキスト ボックス 15"/>
          <p:cNvSpPr txBox="1">
            <a:spLocks noChangeArrowheads="1"/>
          </p:cNvSpPr>
          <p:nvPr/>
        </p:nvSpPr>
        <p:spPr bwMode="auto">
          <a:xfrm>
            <a:off x="2740110" y="2136904"/>
            <a:ext cx="1316037" cy="261937"/>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(1,000</a:t>
            </a:r>
            <a:r>
              <a:rPr lang="ja-JP" altLang="en-US" sz="1100" dirty="0">
                <a:solidFill>
                  <a:srgbClr val="000000"/>
                </a:solidFill>
                <a:latin typeface="Calibri"/>
                <a:ea typeface="ＭＳ Ｐゴシック"/>
              </a:rPr>
              <a:t>人以上</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81" name="テキスト ボックス 16"/>
          <p:cNvSpPr txBox="1">
            <a:spLocks noChangeArrowheads="1"/>
          </p:cNvSpPr>
          <p:nvPr/>
        </p:nvSpPr>
        <p:spPr bwMode="auto">
          <a:xfrm>
            <a:off x="1104499" y="4345895"/>
            <a:ext cx="696913" cy="261610"/>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a:t>
            </a:r>
            <a:r>
              <a:rPr lang="ja-JP" altLang="en-US" sz="1100" dirty="0">
                <a:solidFill>
                  <a:srgbClr val="000000"/>
                </a:solidFill>
                <a:latin typeface="Calibri"/>
                <a:ea typeface="ＭＳ Ｐゴシック"/>
              </a:rPr>
              <a:t>全体</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82" name="テキスト ボックス 17"/>
          <p:cNvSpPr txBox="1">
            <a:spLocks noChangeArrowheads="1"/>
          </p:cNvSpPr>
          <p:nvPr/>
        </p:nvSpPr>
        <p:spPr bwMode="auto">
          <a:xfrm>
            <a:off x="2086568" y="3553463"/>
            <a:ext cx="1716191"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(500</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1000</a:t>
            </a:r>
            <a:r>
              <a:rPr lang="ja-JP" altLang="en-US" sz="1100" dirty="0">
                <a:solidFill>
                  <a:srgbClr val="000000"/>
                </a:solidFill>
                <a:latin typeface="Calibri"/>
                <a:ea typeface="ＭＳ Ｐゴシック"/>
              </a:rPr>
              <a:t>人未満</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83" name="テキスト ボックス 82"/>
          <p:cNvSpPr txBox="1">
            <a:spLocks noChangeArrowheads="1"/>
          </p:cNvSpPr>
          <p:nvPr/>
        </p:nvSpPr>
        <p:spPr bwMode="auto">
          <a:xfrm>
            <a:off x="2298359" y="4405951"/>
            <a:ext cx="1482165"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(300</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500</a:t>
            </a:r>
            <a:r>
              <a:rPr lang="ja-JP" altLang="en-US" sz="1100" dirty="0">
                <a:solidFill>
                  <a:srgbClr val="000000"/>
                </a:solidFill>
                <a:latin typeface="Calibri"/>
                <a:ea typeface="ＭＳ Ｐゴシック"/>
              </a:rPr>
              <a:t>人未満</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84" name="テキスト ボックス 83"/>
          <p:cNvSpPr txBox="1">
            <a:spLocks noChangeArrowheads="1"/>
          </p:cNvSpPr>
          <p:nvPr/>
        </p:nvSpPr>
        <p:spPr bwMode="auto">
          <a:xfrm>
            <a:off x="1931750" y="5568980"/>
            <a:ext cx="1472498"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(100</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300</a:t>
            </a:r>
            <a:r>
              <a:rPr lang="ja-JP" altLang="en-US" sz="1100" dirty="0">
                <a:solidFill>
                  <a:srgbClr val="000000"/>
                </a:solidFill>
                <a:latin typeface="Calibri"/>
                <a:ea typeface="ＭＳ Ｐゴシック"/>
              </a:rPr>
              <a:t>人未満</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85" name="テキスト ボックス 84"/>
          <p:cNvSpPr txBox="1">
            <a:spLocks noChangeArrowheads="1"/>
          </p:cNvSpPr>
          <p:nvPr/>
        </p:nvSpPr>
        <p:spPr bwMode="auto">
          <a:xfrm>
            <a:off x="4523175" y="1724977"/>
            <a:ext cx="523246" cy="261636"/>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2.16</a:t>
            </a:r>
          </a:p>
        </p:txBody>
      </p:sp>
      <p:sp>
        <p:nvSpPr>
          <p:cNvPr id="86" name="テキスト ボックス 22"/>
          <p:cNvSpPr txBox="1">
            <a:spLocks noChangeArrowheads="1"/>
          </p:cNvSpPr>
          <p:nvPr/>
        </p:nvSpPr>
        <p:spPr bwMode="auto">
          <a:xfrm>
            <a:off x="4544039" y="2591077"/>
            <a:ext cx="530225" cy="261938"/>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1.97</a:t>
            </a:r>
            <a:endParaRPr lang="ja-JP" altLang="en-US" sz="1100" dirty="0">
              <a:solidFill>
                <a:srgbClr val="000000"/>
              </a:solidFill>
              <a:latin typeface="Calibri"/>
              <a:ea typeface="ＭＳ Ｐゴシック"/>
            </a:endParaRPr>
          </a:p>
        </p:txBody>
      </p:sp>
      <p:sp>
        <p:nvSpPr>
          <p:cNvPr id="87" name="テキスト ボックス 23"/>
          <p:cNvSpPr txBox="1">
            <a:spLocks noChangeArrowheads="1"/>
          </p:cNvSpPr>
          <p:nvPr/>
        </p:nvSpPr>
        <p:spPr bwMode="auto">
          <a:xfrm>
            <a:off x="4523175" y="2403173"/>
            <a:ext cx="695325" cy="307777"/>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400" b="1" u="sng" dirty="0">
                <a:solidFill>
                  <a:srgbClr val="000000"/>
                </a:solidFill>
                <a:latin typeface="Calibri"/>
                <a:ea typeface="ＭＳ Ｐゴシック"/>
              </a:rPr>
              <a:t>1.97</a:t>
            </a:r>
            <a:endParaRPr lang="ja-JP" altLang="en-US" sz="1300" b="1" dirty="0">
              <a:solidFill>
                <a:srgbClr val="000000"/>
              </a:solidFill>
              <a:latin typeface="Calibri"/>
              <a:ea typeface="ＭＳ Ｐゴシック"/>
            </a:endParaRPr>
          </a:p>
        </p:txBody>
      </p:sp>
      <p:sp>
        <p:nvSpPr>
          <p:cNvPr id="88" name="テキスト ボックス 24"/>
          <p:cNvSpPr txBox="1">
            <a:spLocks noChangeArrowheads="1"/>
          </p:cNvSpPr>
          <p:nvPr/>
        </p:nvSpPr>
        <p:spPr bwMode="auto">
          <a:xfrm>
            <a:off x="4541041" y="3182389"/>
            <a:ext cx="531812" cy="261938"/>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1.82</a:t>
            </a:r>
            <a:endParaRPr lang="ja-JP" altLang="en-US" sz="1100" dirty="0">
              <a:solidFill>
                <a:srgbClr val="000000"/>
              </a:solidFill>
              <a:latin typeface="Calibri"/>
              <a:ea typeface="ＭＳ Ｐゴシック"/>
            </a:endParaRPr>
          </a:p>
        </p:txBody>
      </p:sp>
      <p:sp>
        <p:nvSpPr>
          <p:cNvPr id="89" name="テキスト ボックス 25"/>
          <p:cNvSpPr txBox="1">
            <a:spLocks noChangeArrowheads="1"/>
          </p:cNvSpPr>
          <p:nvPr/>
        </p:nvSpPr>
        <p:spPr bwMode="auto">
          <a:xfrm>
            <a:off x="4528593" y="3385587"/>
            <a:ext cx="531812" cy="261610"/>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1.81</a:t>
            </a:r>
            <a:endParaRPr lang="ja-JP" altLang="en-US" sz="1100" dirty="0">
              <a:solidFill>
                <a:srgbClr val="000000"/>
              </a:solidFill>
              <a:latin typeface="Calibri"/>
              <a:ea typeface="ＭＳ Ｐゴシック"/>
            </a:endParaRPr>
          </a:p>
        </p:txBody>
      </p:sp>
      <p:sp>
        <p:nvSpPr>
          <p:cNvPr id="90" name="テキスト ボックス 26"/>
          <p:cNvSpPr txBox="1">
            <a:spLocks noChangeArrowheads="1"/>
          </p:cNvSpPr>
          <p:nvPr/>
        </p:nvSpPr>
        <p:spPr bwMode="auto">
          <a:xfrm>
            <a:off x="4548906" y="4084285"/>
            <a:ext cx="531812" cy="261610"/>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1.60</a:t>
            </a:r>
            <a:endParaRPr lang="ja-JP" altLang="en-US" sz="1100" dirty="0">
              <a:solidFill>
                <a:srgbClr val="000000"/>
              </a:solidFill>
              <a:latin typeface="Calibri"/>
              <a:ea typeface="ＭＳ Ｐゴシック"/>
            </a:endParaRPr>
          </a:p>
        </p:txBody>
      </p:sp>
      <p:sp>
        <p:nvSpPr>
          <p:cNvPr id="91" name="テキスト ボックス 28"/>
          <p:cNvSpPr txBox="1">
            <a:spLocks noChangeArrowheads="1"/>
          </p:cNvSpPr>
          <p:nvPr/>
        </p:nvSpPr>
        <p:spPr bwMode="auto">
          <a:xfrm>
            <a:off x="5300065" y="5065798"/>
            <a:ext cx="1550125"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(500</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1000</a:t>
            </a:r>
            <a:r>
              <a:rPr lang="ja-JP" altLang="en-US" sz="1100" dirty="0">
                <a:solidFill>
                  <a:srgbClr val="000000"/>
                </a:solidFill>
                <a:latin typeface="Calibri"/>
                <a:ea typeface="ＭＳ Ｐゴシック"/>
              </a:rPr>
              <a:t>人未満</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92" name="テキスト ボックス 29"/>
          <p:cNvSpPr txBox="1">
            <a:spLocks noChangeArrowheads="1"/>
          </p:cNvSpPr>
          <p:nvPr/>
        </p:nvSpPr>
        <p:spPr bwMode="auto">
          <a:xfrm>
            <a:off x="5975951" y="5608932"/>
            <a:ext cx="1316038" cy="261938"/>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(1,000</a:t>
            </a:r>
            <a:r>
              <a:rPr lang="ja-JP" altLang="en-US" sz="1100" dirty="0">
                <a:solidFill>
                  <a:srgbClr val="000000"/>
                </a:solidFill>
                <a:latin typeface="Calibri"/>
                <a:ea typeface="ＭＳ Ｐゴシック"/>
              </a:rPr>
              <a:t>人以上</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93" name="テキスト ボックス 27"/>
          <p:cNvSpPr txBox="1">
            <a:spLocks noChangeArrowheads="1"/>
          </p:cNvSpPr>
          <p:nvPr/>
        </p:nvSpPr>
        <p:spPr bwMode="auto">
          <a:xfrm>
            <a:off x="5270059" y="4556417"/>
            <a:ext cx="1472498"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(300</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500</a:t>
            </a:r>
            <a:r>
              <a:rPr lang="ja-JP" altLang="en-US" sz="1100" dirty="0">
                <a:solidFill>
                  <a:srgbClr val="000000"/>
                </a:solidFill>
                <a:latin typeface="Calibri"/>
                <a:ea typeface="ＭＳ Ｐゴシック"/>
              </a:rPr>
              <a:t>人未満</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94" name="テキスト ボックス 27"/>
          <p:cNvSpPr txBox="1">
            <a:spLocks noChangeArrowheads="1"/>
          </p:cNvSpPr>
          <p:nvPr/>
        </p:nvSpPr>
        <p:spPr bwMode="auto">
          <a:xfrm>
            <a:off x="5400884" y="4096486"/>
            <a:ext cx="702078" cy="261610"/>
          </a:xfrm>
          <a:prstGeom prst="rect">
            <a:avLst/>
          </a:prstGeom>
          <a:noFill/>
          <a:ln w="9525">
            <a:noFill/>
            <a:miter lim="800000"/>
            <a:headEnd/>
            <a:tailEnd/>
          </a:ln>
        </p:spPr>
        <p:txBody>
          <a:bodyPr wrap="square">
            <a:spAutoFit/>
          </a:bodyPr>
          <a:lstStyle/>
          <a:p>
            <a:pPr fontAlgn="auto">
              <a:spcBef>
                <a:spcPts val="0"/>
              </a:spcBef>
              <a:spcAft>
                <a:spcPts val="0"/>
              </a:spcAft>
            </a:pPr>
            <a:r>
              <a:rPr lang="ja-JP" altLang="en-US" sz="1100" dirty="0">
                <a:solidFill>
                  <a:srgbClr val="000000"/>
                </a:solidFill>
                <a:latin typeface="Calibri"/>
                <a:ea typeface="ＭＳ Ｐゴシック"/>
              </a:rPr>
              <a:t>（全体）</a:t>
            </a:r>
          </a:p>
        </p:txBody>
      </p:sp>
      <p:sp>
        <p:nvSpPr>
          <p:cNvPr id="95" name="テキスト ボックス 27"/>
          <p:cNvSpPr txBox="1">
            <a:spLocks noChangeArrowheads="1"/>
          </p:cNvSpPr>
          <p:nvPr/>
        </p:nvSpPr>
        <p:spPr bwMode="auto">
          <a:xfrm>
            <a:off x="5992094" y="4143280"/>
            <a:ext cx="1716191"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(100</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300</a:t>
            </a:r>
            <a:r>
              <a:rPr lang="ja-JP" altLang="en-US" sz="1100" dirty="0">
                <a:solidFill>
                  <a:srgbClr val="000000"/>
                </a:solidFill>
                <a:latin typeface="Calibri"/>
                <a:ea typeface="ＭＳ Ｐゴシック"/>
              </a:rPr>
              <a:t>人未満</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96" name="テキスト ボックス 27"/>
          <p:cNvSpPr txBox="1">
            <a:spLocks noChangeArrowheads="1"/>
          </p:cNvSpPr>
          <p:nvPr/>
        </p:nvSpPr>
        <p:spPr bwMode="auto">
          <a:xfrm>
            <a:off x="5655078" y="3444327"/>
            <a:ext cx="1482165"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(50</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100</a:t>
            </a:r>
            <a:r>
              <a:rPr lang="ja-JP" altLang="en-US" sz="1100" dirty="0">
                <a:solidFill>
                  <a:srgbClr val="000000"/>
                </a:solidFill>
                <a:latin typeface="Calibri"/>
                <a:ea typeface="ＭＳ Ｐゴシック"/>
              </a:rPr>
              <a:t>人未満</a:t>
            </a:r>
            <a:r>
              <a:rPr lang="en-US" altLang="ja-JP" sz="1100" dirty="0">
                <a:solidFill>
                  <a:srgbClr val="000000"/>
                </a:solidFill>
                <a:latin typeface="Calibri"/>
                <a:ea typeface="ＭＳ Ｐゴシック"/>
              </a:rPr>
              <a:t>)※</a:t>
            </a:r>
            <a:endParaRPr lang="ja-JP" altLang="en-US" sz="1100" dirty="0">
              <a:solidFill>
                <a:srgbClr val="000000"/>
              </a:solidFill>
              <a:latin typeface="Calibri"/>
              <a:ea typeface="ＭＳ Ｐゴシック"/>
            </a:endParaRPr>
          </a:p>
        </p:txBody>
      </p:sp>
      <p:sp>
        <p:nvSpPr>
          <p:cNvPr id="97" name="テキスト ボックス 34"/>
          <p:cNvSpPr txBox="1">
            <a:spLocks noChangeArrowheads="1"/>
          </p:cNvSpPr>
          <p:nvPr/>
        </p:nvSpPr>
        <p:spPr bwMode="auto">
          <a:xfrm>
            <a:off x="9406732" y="3444327"/>
            <a:ext cx="531813" cy="261610"/>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46.5</a:t>
            </a:r>
            <a:endParaRPr lang="ja-JP" altLang="en-US" sz="1100" dirty="0">
              <a:solidFill>
                <a:srgbClr val="000000"/>
              </a:solidFill>
              <a:latin typeface="Calibri"/>
              <a:ea typeface="ＭＳ Ｐゴシック"/>
            </a:endParaRPr>
          </a:p>
        </p:txBody>
      </p:sp>
      <p:sp>
        <p:nvSpPr>
          <p:cNvPr id="98" name="テキスト ボックス 97"/>
          <p:cNvSpPr txBox="1">
            <a:spLocks noChangeArrowheads="1"/>
          </p:cNvSpPr>
          <p:nvPr/>
        </p:nvSpPr>
        <p:spPr bwMode="auto">
          <a:xfrm>
            <a:off x="9400746" y="2666407"/>
            <a:ext cx="531813" cy="261610"/>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54.1</a:t>
            </a:r>
            <a:endParaRPr lang="ja-JP" altLang="en-US" sz="1100" dirty="0">
              <a:solidFill>
                <a:srgbClr val="000000"/>
              </a:solidFill>
              <a:latin typeface="Calibri"/>
              <a:ea typeface="ＭＳ Ｐゴシック"/>
            </a:endParaRPr>
          </a:p>
        </p:txBody>
      </p:sp>
      <p:sp>
        <p:nvSpPr>
          <p:cNvPr id="99" name="テキスト ボックス 98"/>
          <p:cNvSpPr txBox="1">
            <a:spLocks noChangeArrowheads="1"/>
          </p:cNvSpPr>
          <p:nvPr/>
        </p:nvSpPr>
        <p:spPr bwMode="auto">
          <a:xfrm>
            <a:off x="9383453" y="2980254"/>
            <a:ext cx="700517" cy="307777"/>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400" b="1" u="sng" dirty="0">
                <a:solidFill>
                  <a:srgbClr val="000000"/>
                </a:solidFill>
                <a:latin typeface="Calibri"/>
                <a:ea typeface="ＭＳ Ｐゴシック"/>
              </a:rPr>
              <a:t>50.0</a:t>
            </a:r>
            <a:endParaRPr lang="ja-JP" altLang="en-US" sz="1400" b="1" u="sng" dirty="0">
              <a:solidFill>
                <a:srgbClr val="000000"/>
              </a:solidFill>
              <a:latin typeface="Calibri"/>
              <a:ea typeface="ＭＳ Ｐゴシック"/>
            </a:endParaRPr>
          </a:p>
        </p:txBody>
      </p:sp>
      <p:sp>
        <p:nvSpPr>
          <p:cNvPr id="100" name="テキスト ボックス 99"/>
          <p:cNvSpPr txBox="1">
            <a:spLocks noChangeArrowheads="1"/>
          </p:cNvSpPr>
          <p:nvPr/>
        </p:nvSpPr>
        <p:spPr bwMode="auto">
          <a:xfrm>
            <a:off x="9418527" y="3612791"/>
            <a:ext cx="531813" cy="261610"/>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45.8</a:t>
            </a:r>
          </a:p>
        </p:txBody>
      </p:sp>
      <p:sp>
        <p:nvSpPr>
          <p:cNvPr id="101" name="テキスト ボックス 100"/>
          <p:cNvSpPr txBox="1">
            <a:spLocks noChangeArrowheads="1"/>
          </p:cNvSpPr>
          <p:nvPr/>
        </p:nvSpPr>
        <p:spPr bwMode="auto">
          <a:xfrm>
            <a:off x="9406732" y="3254782"/>
            <a:ext cx="531813" cy="261610"/>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48.6</a:t>
            </a:r>
            <a:endParaRPr lang="ja-JP" altLang="en-US" sz="1100" dirty="0">
              <a:solidFill>
                <a:srgbClr val="000000"/>
              </a:solidFill>
              <a:latin typeface="Calibri"/>
              <a:ea typeface="ＭＳ Ｐゴシック"/>
            </a:endParaRPr>
          </a:p>
        </p:txBody>
      </p:sp>
      <p:sp>
        <p:nvSpPr>
          <p:cNvPr id="102" name="テキスト ボックス 101"/>
          <p:cNvSpPr txBox="1">
            <a:spLocks noChangeArrowheads="1"/>
          </p:cNvSpPr>
          <p:nvPr/>
        </p:nvSpPr>
        <p:spPr bwMode="auto">
          <a:xfrm>
            <a:off x="9418527" y="1784680"/>
            <a:ext cx="531813" cy="261610"/>
          </a:xfrm>
          <a:prstGeom prst="rect">
            <a:avLst/>
          </a:prstGeom>
          <a:noFill/>
          <a:ln w="9525">
            <a:noFill/>
            <a:miter lim="800000"/>
            <a:headEnd/>
            <a:tailEnd/>
          </a:ln>
        </p:spPr>
        <p:txBody>
          <a:bodyPr>
            <a:spAutoFit/>
          </a:bodyPr>
          <a:lstStyle/>
          <a:p>
            <a:pPr fontAlgn="auto">
              <a:spcBef>
                <a:spcPts val="0"/>
              </a:spcBef>
              <a:spcAft>
                <a:spcPts val="0"/>
              </a:spcAft>
            </a:pPr>
            <a:r>
              <a:rPr lang="en-US" altLang="ja-JP" sz="1100" dirty="0">
                <a:solidFill>
                  <a:srgbClr val="000000"/>
                </a:solidFill>
                <a:latin typeface="Calibri"/>
                <a:ea typeface="ＭＳ Ｐゴシック"/>
              </a:rPr>
              <a:t>62.0</a:t>
            </a:r>
            <a:endParaRPr lang="ja-JP" altLang="en-US" sz="1100" dirty="0">
              <a:solidFill>
                <a:srgbClr val="000000"/>
              </a:solidFill>
              <a:latin typeface="Calibri"/>
              <a:ea typeface="ＭＳ Ｐゴシック"/>
            </a:endParaRPr>
          </a:p>
        </p:txBody>
      </p:sp>
      <p:sp>
        <p:nvSpPr>
          <p:cNvPr id="103" name="AutoShape 11"/>
          <p:cNvSpPr>
            <a:spLocks noChangeArrowheads="1"/>
          </p:cNvSpPr>
          <p:nvPr/>
        </p:nvSpPr>
        <p:spPr bwMode="auto">
          <a:xfrm>
            <a:off x="728702" y="1915485"/>
            <a:ext cx="1723825" cy="1283154"/>
          </a:xfrm>
          <a:prstGeom prst="roundRect">
            <a:avLst>
              <a:gd name="adj" fmla="val 16667"/>
            </a:avLst>
          </a:prstGeom>
          <a:solidFill>
            <a:sysClr val="window" lastClr="FFFFFF"/>
          </a:solidFill>
          <a:ln w="9525">
            <a:solidFill>
              <a:sysClr val="windowText" lastClr="000000"/>
            </a:solidFill>
            <a:round/>
            <a:headEnd/>
            <a:tailEnd/>
          </a:ln>
        </p:spPr>
        <p:txBody>
          <a:bodyPr wrap="none" anchor="ctr"/>
          <a:lstStyle/>
          <a:p>
            <a:pPr fontAlgn="auto">
              <a:spcBef>
                <a:spcPts val="0"/>
              </a:spcBef>
              <a:spcAft>
                <a:spcPts val="0"/>
              </a:spcAft>
            </a:pPr>
            <a:r>
              <a:rPr kumimoji="0" lang="en-US" altLang="ja-JP" sz="1000" kern="0" dirty="0">
                <a:solidFill>
                  <a:srgbClr val="000000"/>
                </a:solidFill>
                <a:latin typeface="Calibri"/>
                <a:ea typeface="ＭＳ Ｐゴシック"/>
              </a:rPr>
              <a:t>※</a:t>
            </a:r>
            <a:r>
              <a:rPr kumimoji="0" lang="ja-JP" altLang="en-US" sz="1000" kern="0" dirty="0">
                <a:solidFill>
                  <a:srgbClr val="000000"/>
                </a:solidFill>
                <a:latin typeface="Calibri"/>
                <a:ea typeface="ＭＳ Ｐゴシック"/>
              </a:rPr>
              <a:t>平成</a:t>
            </a:r>
            <a:r>
              <a:rPr kumimoji="0" lang="en-US" altLang="ja-JP" sz="1000" kern="0" dirty="0">
                <a:solidFill>
                  <a:srgbClr val="000000"/>
                </a:solidFill>
                <a:latin typeface="Calibri"/>
                <a:ea typeface="ＭＳ Ｐゴシック"/>
              </a:rPr>
              <a:t>29</a:t>
            </a:r>
            <a:r>
              <a:rPr kumimoji="0" lang="ja-JP" altLang="en-US" sz="1000" kern="0" dirty="0">
                <a:solidFill>
                  <a:srgbClr val="000000"/>
                </a:solidFill>
                <a:latin typeface="Calibri"/>
                <a:ea typeface="ＭＳ Ｐゴシック"/>
              </a:rPr>
              <a:t>年</a:t>
            </a:r>
            <a:r>
              <a:rPr kumimoji="0" lang="en-US" altLang="ja-JP" sz="1000" kern="0" dirty="0">
                <a:solidFill>
                  <a:srgbClr val="000000"/>
                </a:solidFill>
                <a:latin typeface="Calibri"/>
                <a:ea typeface="ＭＳ Ｐゴシック"/>
              </a:rPr>
              <a:t>6</a:t>
            </a:r>
            <a:r>
              <a:rPr kumimoji="0" lang="ja-JP" altLang="en-US" sz="1000" kern="0" dirty="0">
                <a:solidFill>
                  <a:srgbClr val="000000"/>
                </a:solidFill>
                <a:latin typeface="Calibri"/>
                <a:ea typeface="ＭＳ Ｐゴシック"/>
              </a:rPr>
              <a:t>月</a:t>
            </a:r>
            <a:r>
              <a:rPr kumimoji="0" lang="en-US" altLang="ja-JP" sz="1000" kern="0" dirty="0">
                <a:solidFill>
                  <a:srgbClr val="000000"/>
                </a:solidFill>
                <a:latin typeface="Calibri"/>
                <a:ea typeface="ＭＳ Ｐゴシック"/>
              </a:rPr>
              <a:t>1</a:t>
            </a:r>
            <a:r>
              <a:rPr kumimoji="0" lang="ja-JP" altLang="en-US" sz="1000" kern="0" dirty="0">
                <a:solidFill>
                  <a:srgbClr val="000000"/>
                </a:solidFill>
                <a:latin typeface="Calibri"/>
                <a:ea typeface="ＭＳ Ｐゴシック"/>
              </a:rPr>
              <a:t>日現在　　</a:t>
            </a:r>
            <a:endParaRPr kumimoji="0" lang="en-US" altLang="ja-JP" sz="1000" kern="0" dirty="0">
              <a:solidFill>
                <a:srgbClr val="000000"/>
              </a:solidFill>
              <a:latin typeface="Calibri"/>
              <a:ea typeface="ＭＳ Ｐゴシック"/>
            </a:endParaRPr>
          </a:p>
          <a:p>
            <a:pPr fontAlgn="auto">
              <a:spcBef>
                <a:spcPts val="0"/>
              </a:spcBef>
              <a:spcAft>
                <a:spcPts val="0"/>
              </a:spcAft>
            </a:pPr>
            <a:r>
              <a:rPr kumimoji="0" lang="ja-JP" altLang="en-US" sz="1000" b="1" u="sng" kern="0" dirty="0">
                <a:solidFill>
                  <a:srgbClr val="000000"/>
                </a:solidFill>
                <a:latin typeface="ＭＳ Ｐゴシック"/>
                <a:ea typeface="ＭＳ Ｐゴシック"/>
              </a:rPr>
              <a:t>全体：</a:t>
            </a:r>
            <a:r>
              <a:rPr kumimoji="0" lang="en-US" altLang="ja-JP" sz="1000" b="1" u="sng" kern="0" dirty="0">
                <a:solidFill>
                  <a:srgbClr val="000000"/>
                </a:solidFill>
                <a:latin typeface="ＭＳ Ｐゴシック"/>
                <a:ea typeface="ＭＳ Ｐゴシック"/>
              </a:rPr>
              <a:t>1.97</a:t>
            </a:r>
            <a:r>
              <a:rPr kumimoji="0" lang="ja-JP" altLang="en-US" sz="1000" b="1" u="sng" kern="0" dirty="0">
                <a:solidFill>
                  <a:srgbClr val="000000"/>
                </a:solidFill>
                <a:latin typeface="ＭＳ Ｐゴシック"/>
                <a:ea typeface="ＭＳ Ｐゴシック"/>
              </a:rPr>
              <a:t>％</a:t>
            </a:r>
            <a:endParaRPr kumimoji="0" lang="ja-JP" altLang="en-US" sz="1000" kern="0" dirty="0">
              <a:solidFill>
                <a:srgbClr val="000000"/>
              </a:solidFill>
              <a:latin typeface="Calibri"/>
              <a:ea typeface="ＭＳ Ｐゴシック"/>
            </a:endParaRPr>
          </a:p>
          <a:p>
            <a:pPr fontAlgn="auto">
              <a:spcBef>
                <a:spcPts val="0"/>
              </a:spcBef>
              <a:spcAft>
                <a:spcPts val="0"/>
              </a:spcAft>
            </a:pPr>
            <a:r>
              <a:rPr kumimoji="0" lang="en-US" altLang="ja-JP" sz="1000" kern="0" dirty="0">
                <a:solidFill>
                  <a:srgbClr val="000000"/>
                </a:solidFill>
                <a:latin typeface="Calibri"/>
                <a:ea typeface="ＭＳ Ｐゴシック"/>
              </a:rPr>
              <a:t>50 </a:t>
            </a:r>
            <a:r>
              <a:rPr kumimoji="0" lang="ja-JP" altLang="en-US" sz="1000" kern="0" dirty="0">
                <a:solidFill>
                  <a:srgbClr val="000000"/>
                </a:solidFill>
                <a:latin typeface="Calibri"/>
                <a:ea typeface="ＭＳ Ｐゴシック"/>
              </a:rPr>
              <a:t>～</a:t>
            </a:r>
            <a:r>
              <a:rPr kumimoji="0" lang="en-US" altLang="ja-JP" sz="1000" kern="0" dirty="0">
                <a:solidFill>
                  <a:srgbClr val="000000"/>
                </a:solidFill>
                <a:latin typeface="Calibri"/>
                <a:ea typeface="ＭＳ Ｐゴシック"/>
              </a:rPr>
              <a:t>100</a:t>
            </a:r>
            <a:r>
              <a:rPr kumimoji="0" lang="ja-JP" altLang="en-US" sz="1000" kern="0" dirty="0">
                <a:solidFill>
                  <a:srgbClr val="000000"/>
                </a:solidFill>
                <a:latin typeface="Calibri"/>
                <a:ea typeface="ＭＳ Ｐゴシック"/>
              </a:rPr>
              <a:t>人未満：</a:t>
            </a:r>
            <a:r>
              <a:rPr kumimoji="0" lang="en-US" altLang="ja-JP" sz="1000" kern="0" dirty="0">
                <a:solidFill>
                  <a:srgbClr val="000000"/>
                </a:solidFill>
                <a:latin typeface="Calibri"/>
                <a:ea typeface="ＭＳ Ｐゴシック"/>
              </a:rPr>
              <a:t>1.60</a:t>
            </a:r>
            <a:r>
              <a:rPr kumimoji="0" lang="ja-JP" altLang="en-US" sz="1000" kern="0" dirty="0">
                <a:solidFill>
                  <a:srgbClr val="000000"/>
                </a:solidFill>
                <a:latin typeface="Calibri"/>
                <a:ea typeface="ＭＳ Ｐゴシック"/>
              </a:rPr>
              <a:t>％</a:t>
            </a:r>
          </a:p>
          <a:p>
            <a:pPr fontAlgn="auto">
              <a:spcBef>
                <a:spcPts val="0"/>
              </a:spcBef>
              <a:spcAft>
                <a:spcPts val="0"/>
              </a:spcAft>
            </a:pPr>
            <a:r>
              <a:rPr kumimoji="0" lang="en-US" altLang="ja-JP" sz="1000" kern="0" dirty="0">
                <a:solidFill>
                  <a:srgbClr val="000000"/>
                </a:solidFill>
                <a:latin typeface="Calibri"/>
                <a:ea typeface="ＭＳ Ｐゴシック"/>
              </a:rPr>
              <a:t>100</a:t>
            </a:r>
            <a:r>
              <a:rPr kumimoji="0" lang="ja-JP" altLang="en-US" sz="1000" kern="0" dirty="0">
                <a:solidFill>
                  <a:srgbClr val="000000"/>
                </a:solidFill>
                <a:latin typeface="Calibri"/>
                <a:ea typeface="ＭＳ Ｐゴシック"/>
              </a:rPr>
              <a:t>～</a:t>
            </a:r>
            <a:r>
              <a:rPr kumimoji="0" lang="en-US" altLang="ja-JP" sz="1000" kern="0" dirty="0">
                <a:solidFill>
                  <a:srgbClr val="000000"/>
                </a:solidFill>
                <a:latin typeface="Calibri"/>
                <a:ea typeface="ＭＳ Ｐゴシック"/>
              </a:rPr>
              <a:t>300</a:t>
            </a:r>
            <a:r>
              <a:rPr kumimoji="0" lang="ja-JP" altLang="en-US" sz="1000" kern="0" dirty="0">
                <a:solidFill>
                  <a:srgbClr val="000000"/>
                </a:solidFill>
                <a:latin typeface="Calibri"/>
                <a:ea typeface="ＭＳ Ｐゴシック"/>
              </a:rPr>
              <a:t>人未満：</a:t>
            </a:r>
            <a:r>
              <a:rPr kumimoji="0" lang="en-US" altLang="ja-JP" sz="1000" kern="0" dirty="0">
                <a:solidFill>
                  <a:srgbClr val="000000"/>
                </a:solidFill>
                <a:latin typeface="Calibri"/>
                <a:ea typeface="ＭＳ Ｐゴシック"/>
              </a:rPr>
              <a:t>1.81</a:t>
            </a:r>
            <a:r>
              <a:rPr kumimoji="0" lang="ja-JP" altLang="en-US" sz="1000" kern="0" dirty="0">
                <a:solidFill>
                  <a:srgbClr val="000000"/>
                </a:solidFill>
                <a:latin typeface="Calibri"/>
                <a:ea typeface="ＭＳ Ｐゴシック"/>
              </a:rPr>
              <a:t>％</a:t>
            </a:r>
          </a:p>
          <a:p>
            <a:pPr fontAlgn="auto">
              <a:spcBef>
                <a:spcPts val="0"/>
              </a:spcBef>
              <a:spcAft>
                <a:spcPts val="0"/>
              </a:spcAft>
            </a:pPr>
            <a:r>
              <a:rPr kumimoji="0" lang="en-US" altLang="ja-JP" sz="1000" kern="0" dirty="0">
                <a:solidFill>
                  <a:srgbClr val="000000"/>
                </a:solidFill>
                <a:latin typeface="Calibri"/>
                <a:ea typeface="ＭＳ Ｐゴシック"/>
              </a:rPr>
              <a:t>300</a:t>
            </a:r>
            <a:r>
              <a:rPr kumimoji="0" lang="ja-JP" altLang="en-US" sz="1000" kern="0" dirty="0">
                <a:solidFill>
                  <a:srgbClr val="000000"/>
                </a:solidFill>
                <a:latin typeface="Calibri"/>
                <a:ea typeface="ＭＳ Ｐゴシック"/>
              </a:rPr>
              <a:t>～</a:t>
            </a:r>
            <a:r>
              <a:rPr kumimoji="0" lang="en-US" altLang="ja-JP" sz="1000" kern="0" dirty="0">
                <a:solidFill>
                  <a:srgbClr val="000000"/>
                </a:solidFill>
                <a:latin typeface="Calibri"/>
                <a:ea typeface="ＭＳ Ｐゴシック"/>
              </a:rPr>
              <a:t>500</a:t>
            </a:r>
            <a:r>
              <a:rPr kumimoji="0" lang="ja-JP" altLang="en-US" sz="1000" kern="0" dirty="0">
                <a:solidFill>
                  <a:srgbClr val="000000"/>
                </a:solidFill>
                <a:latin typeface="Calibri"/>
                <a:ea typeface="ＭＳ Ｐゴシック"/>
              </a:rPr>
              <a:t>人未満：</a:t>
            </a:r>
            <a:r>
              <a:rPr kumimoji="0" lang="en-US" altLang="ja-JP" sz="1000" kern="0" dirty="0">
                <a:solidFill>
                  <a:srgbClr val="000000"/>
                </a:solidFill>
                <a:latin typeface="Calibri"/>
                <a:ea typeface="ＭＳ Ｐゴシック"/>
              </a:rPr>
              <a:t>1.82</a:t>
            </a:r>
            <a:r>
              <a:rPr kumimoji="0" lang="ja-JP" altLang="en-US" sz="1000" kern="0" dirty="0">
                <a:solidFill>
                  <a:srgbClr val="000000"/>
                </a:solidFill>
                <a:latin typeface="Calibri"/>
                <a:ea typeface="ＭＳ Ｐゴシック"/>
              </a:rPr>
              <a:t>％</a:t>
            </a:r>
          </a:p>
          <a:p>
            <a:pPr fontAlgn="auto">
              <a:spcBef>
                <a:spcPts val="0"/>
              </a:spcBef>
              <a:spcAft>
                <a:spcPts val="0"/>
              </a:spcAft>
            </a:pPr>
            <a:r>
              <a:rPr kumimoji="0" lang="en-US" altLang="ja-JP" sz="1000" kern="0" dirty="0">
                <a:solidFill>
                  <a:srgbClr val="000000"/>
                </a:solidFill>
                <a:latin typeface="Calibri"/>
                <a:ea typeface="ＭＳ Ｐゴシック"/>
              </a:rPr>
              <a:t>500</a:t>
            </a:r>
            <a:r>
              <a:rPr kumimoji="0" lang="ja-JP" altLang="en-US" sz="1000" kern="0" dirty="0">
                <a:solidFill>
                  <a:srgbClr val="000000"/>
                </a:solidFill>
                <a:latin typeface="Calibri"/>
                <a:ea typeface="ＭＳ Ｐゴシック"/>
              </a:rPr>
              <a:t>～</a:t>
            </a:r>
            <a:r>
              <a:rPr kumimoji="0" lang="en-US" altLang="ja-JP" sz="1000" kern="0" dirty="0">
                <a:solidFill>
                  <a:srgbClr val="000000"/>
                </a:solidFill>
                <a:latin typeface="Calibri"/>
                <a:ea typeface="ＭＳ Ｐゴシック"/>
              </a:rPr>
              <a:t>1000</a:t>
            </a:r>
            <a:r>
              <a:rPr kumimoji="0" lang="ja-JP" altLang="en-US" sz="1000" kern="0" dirty="0">
                <a:solidFill>
                  <a:srgbClr val="000000"/>
                </a:solidFill>
                <a:latin typeface="Calibri"/>
                <a:ea typeface="ＭＳ Ｐゴシック"/>
              </a:rPr>
              <a:t>人未満：</a:t>
            </a:r>
            <a:r>
              <a:rPr kumimoji="0" lang="en-US" altLang="ja-JP" sz="1000" kern="0" dirty="0">
                <a:solidFill>
                  <a:srgbClr val="000000"/>
                </a:solidFill>
                <a:latin typeface="Calibri"/>
                <a:ea typeface="ＭＳ Ｐゴシック"/>
              </a:rPr>
              <a:t>1.97</a:t>
            </a:r>
            <a:r>
              <a:rPr kumimoji="0" lang="ja-JP" altLang="en-US" sz="1000" kern="0" dirty="0">
                <a:solidFill>
                  <a:srgbClr val="000000"/>
                </a:solidFill>
                <a:latin typeface="Calibri"/>
                <a:ea typeface="ＭＳ Ｐゴシック"/>
              </a:rPr>
              <a:t>％</a:t>
            </a:r>
          </a:p>
          <a:p>
            <a:pPr fontAlgn="auto">
              <a:spcBef>
                <a:spcPts val="0"/>
              </a:spcBef>
              <a:spcAft>
                <a:spcPts val="0"/>
              </a:spcAft>
            </a:pPr>
            <a:r>
              <a:rPr kumimoji="0" lang="en-US" altLang="ja-JP" sz="1000" kern="0" dirty="0">
                <a:solidFill>
                  <a:srgbClr val="000000"/>
                </a:solidFill>
                <a:latin typeface="Calibri"/>
                <a:ea typeface="ＭＳ Ｐゴシック"/>
              </a:rPr>
              <a:t>1,000</a:t>
            </a:r>
            <a:r>
              <a:rPr kumimoji="0" lang="ja-JP" altLang="en-US" sz="1000" kern="0" dirty="0">
                <a:solidFill>
                  <a:srgbClr val="000000"/>
                </a:solidFill>
                <a:latin typeface="Calibri"/>
                <a:ea typeface="ＭＳ Ｐゴシック"/>
              </a:rPr>
              <a:t>人以上：</a:t>
            </a:r>
            <a:r>
              <a:rPr kumimoji="0" lang="en-US" altLang="ja-JP" sz="1000" kern="0" dirty="0">
                <a:solidFill>
                  <a:srgbClr val="000000"/>
                </a:solidFill>
                <a:latin typeface="Calibri"/>
                <a:ea typeface="ＭＳ Ｐゴシック"/>
              </a:rPr>
              <a:t>2.16</a:t>
            </a:r>
            <a:r>
              <a:rPr kumimoji="0" lang="ja-JP" altLang="en-US" sz="1000" kern="0" dirty="0">
                <a:solidFill>
                  <a:srgbClr val="000000"/>
                </a:solidFill>
                <a:latin typeface="Calibri"/>
                <a:ea typeface="ＭＳ Ｐゴシック"/>
              </a:rPr>
              <a:t>％</a:t>
            </a:r>
            <a:endParaRPr kumimoji="0" lang="en-US" altLang="ja-JP" sz="1000" kern="0" dirty="0">
              <a:solidFill>
                <a:srgbClr val="000000"/>
              </a:solidFill>
              <a:latin typeface="Calibri"/>
              <a:ea typeface="ＭＳ Ｐゴシック"/>
            </a:endParaRPr>
          </a:p>
        </p:txBody>
      </p:sp>
      <p:sp>
        <p:nvSpPr>
          <p:cNvPr id="104" name="AutoShape 11"/>
          <p:cNvSpPr>
            <a:spLocks noChangeArrowheads="1"/>
          </p:cNvSpPr>
          <p:nvPr/>
        </p:nvSpPr>
        <p:spPr bwMode="auto">
          <a:xfrm>
            <a:off x="7797513" y="4667562"/>
            <a:ext cx="1764000" cy="1203309"/>
          </a:xfrm>
          <a:prstGeom prst="roundRect">
            <a:avLst>
              <a:gd name="adj" fmla="val 16667"/>
            </a:avLst>
          </a:prstGeom>
          <a:solidFill>
            <a:sysClr val="window" lastClr="FFFFFF"/>
          </a:solidFill>
          <a:ln w="9525">
            <a:solidFill>
              <a:sysClr val="windowText" lastClr="000000"/>
            </a:solidFill>
            <a:round/>
            <a:headEnd/>
            <a:tailEnd/>
          </a:ln>
        </p:spPr>
        <p:txBody>
          <a:bodyPr wrap="none" anchor="ctr"/>
          <a:lstStyle/>
          <a:p>
            <a:pPr fontAlgn="auto">
              <a:spcBef>
                <a:spcPts val="0"/>
              </a:spcBef>
              <a:spcAft>
                <a:spcPts val="0"/>
              </a:spcAft>
            </a:pPr>
            <a:r>
              <a:rPr kumimoji="0" lang="en-US" altLang="ja-JP" sz="1000" kern="0" dirty="0">
                <a:solidFill>
                  <a:srgbClr val="000000"/>
                </a:solidFill>
                <a:latin typeface="Calibri"/>
                <a:ea typeface="ＭＳ Ｐゴシック"/>
              </a:rPr>
              <a:t>※</a:t>
            </a:r>
            <a:r>
              <a:rPr kumimoji="0" lang="ja-JP" altLang="en-US" sz="1000" kern="0" dirty="0">
                <a:solidFill>
                  <a:srgbClr val="000000"/>
                </a:solidFill>
                <a:latin typeface="Calibri"/>
                <a:ea typeface="ＭＳ Ｐゴシック"/>
              </a:rPr>
              <a:t>平成</a:t>
            </a:r>
            <a:r>
              <a:rPr kumimoji="0" lang="en-US" altLang="ja-JP" sz="1000" kern="0" dirty="0">
                <a:solidFill>
                  <a:srgbClr val="000000"/>
                </a:solidFill>
                <a:latin typeface="Calibri"/>
                <a:ea typeface="ＭＳ Ｐゴシック"/>
              </a:rPr>
              <a:t>29</a:t>
            </a:r>
            <a:r>
              <a:rPr kumimoji="0" lang="ja-JP" altLang="en-US" sz="1000" kern="0" dirty="0">
                <a:solidFill>
                  <a:srgbClr val="000000"/>
                </a:solidFill>
                <a:latin typeface="Calibri"/>
                <a:ea typeface="ＭＳ Ｐゴシック"/>
              </a:rPr>
              <a:t>年</a:t>
            </a:r>
            <a:r>
              <a:rPr kumimoji="0" lang="en-US" altLang="ja-JP" sz="1000" kern="0" dirty="0">
                <a:solidFill>
                  <a:srgbClr val="000000"/>
                </a:solidFill>
                <a:latin typeface="Calibri"/>
                <a:ea typeface="ＭＳ Ｐゴシック"/>
              </a:rPr>
              <a:t>6</a:t>
            </a:r>
            <a:r>
              <a:rPr kumimoji="0" lang="ja-JP" altLang="en-US" sz="1000" kern="0" dirty="0">
                <a:solidFill>
                  <a:srgbClr val="000000"/>
                </a:solidFill>
                <a:latin typeface="Calibri"/>
                <a:ea typeface="ＭＳ Ｐゴシック"/>
              </a:rPr>
              <a:t>月</a:t>
            </a:r>
            <a:r>
              <a:rPr kumimoji="0" lang="en-US" altLang="ja-JP" sz="1000" kern="0" dirty="0">
                <a:solidFill>
                  <a:srgbClr val="000000"/>
                </a:solidFill>
                <a:latin typeface="Calibri"/>
                <a:ea typeface="ＭＳ Ｐゴシック"/>
              </a:rPr>
              <a:t>1</a:t>
            </a:r>
            <a:r>
              <a:rPr kumimoji="0" lang="ja-JP" altLang="en-US" sz="1000" kern="0" dirty="0">
                <a:solidFill>
                  <a:srgbClr val="000000"/>
                </a:solidFill>
                <a:latin typeface="Calibri"/>
                <a:ea typeface="ＭＳ Ｐゴシック"/>
              </a:rPr>
              <a:t>日現在</a:t>
            </a:r>
          </a:p>
          <a:p>
            <a:pPr fontAlgn="auto">
              <a:spcBef>
                <a:spcPts val="0"/>
              </a:spcBef>
              <a:spcAft>
                <a:spcPts val="0"/>
              </a:spcAft>
            </a:pPr>
            <a:r>
              <a:rPr kumimoji="0" lang="ja-JP" altLang="en-US" sz="1000" b="1" u="sng" kern="0" dirty="0">
                <a:solidFill>
                  <a:srgbClr val="000000"/>
                </a:solidFill>
                <a:latin typeface="Calibri"/>
                <a:ea typeface="ＭＳ Ｐゴシック"/>
              </a:rPr>
              <a:t>全体：</a:t>
            </a:r>
            <a:r>
              <a:rPr kumimoji="0" lang="en-US" altLang="ja-JP" sz="1000" b="1" u="sng" kern="0" dirty="0">
                <a:solidFill>
                  <a:srgbClr val="000000"/>
                </a:solidFill>
                <a:latin typeface="Calibri"/>
                <a:ea typeface="ＭＳ Ｐゴシック"/>
              </a:rPr>
              <a:t>50.0</a:t>
            </a:r>
            <a:r>
              <a:rPr kumimoji="0" lang="ja-JP" altLang="en-US" sz="1000" b="1" u="sng" kern="0" dirty="0">
                <a:solidFill>
                  <a:srgbClr val="000000"/>
                </a:solidFill>
                <a:latin typeface="Calibri"/>
                <a:ea typeface="ＭＳ Ｐゴシック"/>
              </a:rPr>
              <a:t>％</a:t>
            </a:r>
          </a:p>
          <a:p>
            <a:pPr fontAlgn="auto">
              <a:spcBef>
                <a:spcPts val="0"/>
              </a:spcBef>
              <a:spcAft>
                <a:spcPts val="0"/>
              </a:spcAft>
            </a:pPr>
            <a:r>
              <a:rPr kumimoji="0" lang="en-US" altLang="ja-JP" sz="1000" kern="0" dirty="0">
                <a:solidFill>
                  <a:srgbClr val="000000"/>
                </a:solidFill>
                <a:latin typeface="Calibri"/>
                <a:ea typeface="ＭＳ Ｐゴシック"/>
              </a:rPr>
              <a:t>50</a:t>
            </a:r>
            <a:r>
              <a:rPr kumimoji="0" lang="ja-JP" altLang="en-US" sz="1000" kern="0" dirty="0">
                <a:solidFill>
                  <a:srgbClr val="000000"/>
                </a:solidFill>
                <a:latin typeface="Calibri"/>
                <a:ea typeface="ＭＳ Ｐゴシック"/>
              </a:rPr>
              <a:t>～</a:t>
            </a:r>
            <a:r>
              <a:rPr kumimoji="0" lang="en-US" altLang="ja-JP" sz="1000" kern="0" dirty="0">
                <a:solidFill>
                  <a:srgbClr val="000000"/>
                </a:solidFill>
                <a:latin typeface="Calibri"/>
                <a:ea typeface="ＭＳ Ｐゴシック"/>
              </a:rPr>
              <a:t>100</a:t>
            </a:r>
            <a:r>
              <a:rPr kumimoji="0" lang="ja-JP" altLang="en-US" sz="1000" kern="0" dirty="0">
                <a:solidFill>
                  <a:srgbClr val="000000"/>
                </a:solidFill>
                <a:latin typeface="Calibri"/>
                <a:ea typeface="ＭＳ Ｐゴシック"/>
              </a:rPr>
              <a:t>人未満：</a:t>
            </a:r>
            <a:r>
              <a:rPr kumimoji="0" lang="en-US" altLang="ja-JP" sz="1000" kern="0" dirty="0">
                <a:solidFill>
                  <a:srgbClr val="000000"/>
                </a:solidFill>
                <a:latin typeface="Calibri"/>
                <a:ea typeface="ＭＳ Ｐゴシック"/>
              </a:rPr>
              <a:t>46.5</a:t>
            </a:r>
            <a:r>
              <a:rPr kumimoji="0" lang="ja-JP" altLang="en-US" sz="1000" kern="0" dirty="0">
                <a:solidFill>
                  <a:srgbClr val="000000"/>
                </a:solidFill>
                <a:latin typeface="Calibri"/>
                <a:ea typeface="ＭＳ Ｐゴシック"/>
              </a:rPr>
              <a:t>％</a:t>
            </a:r>
          </a:p>
          <a:p>
            <a:pPr fontAlgn="auto">
              <a:spcBef>
                <a:spcPts val="0"/>
              </a:spcBef>
              <a:spcAft>
                <a:spcPts val="0"/>
              </a:spcAft>
            </a:pPr>
            <a:r>
              <a:rPr kumimoji="0" lang="en-US" altLang="ja-JP" sz="1000" kern="0" dirty="0">
                <a:solidFill>
                  <a:srgbClr val="000000"/>
                </a:solidFill>
                <a:latin typeface="Calibri"/>
                <a:ea typeface="ＭＳ Ｐゴシック"/>
              </a:rPr>
              <a:t>100</a:t>
            </a:r>
            <a:r>
              <a:rPr kumimoji="0" lang="ja-JP" altLang="en-US" sz="1000" kern="0" dirty="0">
                <a:solidFill>
                  <a:srgbClr val="000000"/>
                </a:solidFill>
                <a:latin typeface="Calibri"/>
                <a:ea typeface="ＭＳ Ｐゴシック"/>
              </a:rPr>
              <a:t>～</a:t>
            </a:r>
            <a:r>
              <a:rPr kumimoji="0" lang="en-US" altLang="ja-JP" sz="1000" kern="0" dirty="0">
                <a:solidFill>
                  <a:srgbClr val="000000"/>
                </a:solidFill>
                <a:latin typeface="Calibri"/>
                <a:ea typeface="ＭＳ Ｐゴシック"/>
              </a:rPr>
              <a:t>300</a:t>
            </a:r>
            <a:r>
              <a:rPr kumimoji="0" lang="ja-JP" altLang="en-US" sz="1000" kern="0" dirty="0">
                <a:solidFill>
                  <a:srgbClr val="000000"/>
                </a:solidFill>
                <a:latin typeface="Calibri"/>
                <a:ea typeface="ＭＳ Ｐゴシック"/>
              </a:rPr>
              <a:t>人未満：</a:t>
            </a:r>
            <a:r>
              <a:rPr kumimoji="0" lang="en-US" altLang="ja-JP" sz="1000" kern="0" dirty="0">
                <a:solidFill>
                  <a:srgbClr val="000000"/>
                </a:solidFill>
                <a:latin typeface="Calibri"/>
                <a:ea typeface="ＭＳ Ｐゴシック"/>
              </a:rPr>
              <a:t>54.1</a:t>
            </a:r>
            <a:r>
              <a:rPr kumimoji="0" lang="ja-JP" altLang="en-US" sz="1000" kern="0" dirty="0">
                <a:solidFill>
                  <a:srgbClr val="000000"/>
                </a:solidFill>
                <a:latin typeface="Calibri"/>
                <a:ea typeface="ＭＳ Ｐゴシック"/>
              </a:rPr>
              <a:t>％</a:t>
            </a:r>
          </a:p>
          <a:p>
            <a:pPr fontAlgn="auto">
              <a:spcBef>
                <a:spcPts val="0"/>
              </a:spcBef>
              <a:spcAft>
                <a:spcPts val="0"/>
              </a:spcAft>
            </a:pPr>
            <a:r>
              <a:rPr kumimoji="0" lang="en-US" altLang="ja-JP" sz="1000" kern="0" dirty="0">
                <a:solidFill>
                  <a:srgbClr val="000000"/>
                </a:solidFill>
                <a:latin typeface="Calibri"/>
                <a:ea typeface="ＭＳ Ｐゴシック"/>
              </a:rPr>
              <a:t>300</a:t>
            </a:r>
            <a:r>
              <a:rPr kumimoji="0" lang="ja-JP" altLang="en-US" sz="1000" kern="0" dirty="0">
                <a:solidFill>
                  <a:srgbClr val="000000"/>
                </a:solidFill>
                <a:latin typeface="Calibri"/>
                <a:ea typeface="ＭＳ Ｐゴシック"/>
              </a:rPr>
              <a:t>～</a:t>
            </a:r>
            <a:r>
              <a:rPr kumimoji="0" lang="en-US" altLang="ja-JP" sz="1000" kern="0" dirty="0">
                <a:solidFill>
                  <a:srgbClr val="000000"/>
                </a:solidFill>
                <a:latin typeface="Calibri"/>
                <a:ea typeface="ＭＳ Ｐゴシック"/>
              </a:rPr>
              <a:t>500</a:t>
            </a:r>
            <a:r>
              <a:rPr kumimoji="0" lang="ja-JP" altLang="en-US" sz="1000" kern="0" dirty="0">
                <a:solidFill>
                  <a:srgbClr val="000000"/>
                </a:solidFill>
                <a:latin typeface="Calibri"/>
                <a:ea typeface="ＭＳ Ｐゴシック"/>
              </a:rPr>
              <a:t>人未満：</a:t>
            </a:r>
            <a:r>
              <a:rPr kumimoji="0" lang="en-US" altLang="ja-JP" sz="1000" kern="0" dirty="0">
                <a:solidFill>
                  <a:srgbClr val="000000"/>
                </a:solidFill>
                <a:latin typeface="Calibri"/>
                <a:ea typeface="ＭＳ Ｐゴシック"/>
              </a:rPr>
              <a:t>45.8</a:t>
            </a:r>
            <a:r>
              <a:rPr kumimoji="0" lang="ja-JP" altLang="en-US" sz="1000" kern="0" dirty="0">
                <a:solidFill>
                  <a:srgbClr val="000000"/>
                </a:solidFill>
                <a:latin typeface="Calibri"/>
                <a:ea typeface="ＭＳ Ｐゴシック"/>
              </a:rPr>
              <a:t>％</a:t>
            </a:r>
          </a:p>
          <a:p>
            <a:pPr fontAlgn="auto">
              <a:spcBef>
                <a:spcPts val="0"/>
              </a:spcBef>
              <a:spcAft>
                <a:spcPts val="0"/>
              </a:spcAft>
            </a:pPr>
            <a:r>
              <a:rPr kumimoji="0" lang="en-US" altLang="ja-JP" sz="1000" kern="0" dirty="0">
                <a:solidFill>
                  <a:srgbClr val="000000"/>
                </a:solidFill>
                <a:latin typeface="Calibri"/>
                <a:ea typeface="ＭＳ Ｐゴシック"/>
              </a:rPr>
              <a:t>500</a:t>
            </a:r>
            <a:r>
              <a:rPr kumimoji="0" lang="ja-JP" altLang="en-US" sz="1000" kern="0" dirty="0">
                <a:solidFill>
                  <a:srgbClr val="000000"/>
                </a:solidFill>
                <a:latin typeface="Calibri"/>
                <a:ea typeface="ＭＳ Ｐゴシック"/>
              </a:rPr>
              <a:t>～</a:t>
            </a:r>
            <a:r>
              <a:rPr kumimoji="0" lang="en-US" altLang="ja-JP" sz="1000" kern="0" dirty="0">
                <a:solidFill>
                  <a:srgbClr val="000000"/>
                </a:solidFill>
                <a:latin typeface="Calibri"/>
                <a:ea typeface="ＭＳ Ｐゴシック"/>
              </a:rPr>
              <a:t>1000</a:t>
            </a:r>
            <a:r>
              <a:rPr kumimoji="0" lang="ja-JP" altLang="en-US" sz="1000" kern="0" dirty="0">
                <a:solidFill>
                  <a:srgbClr val="000000"/>
                </a:solidFill>
                <a:latin typeface="Calibri"/>
                <a:ea typeface="ＭＳ Ｐゴシック"/>
              </a:rPr>
              <a:t>人未満：</a:t>
            </a:r>
            <a:r>
              <a:rPr kumimoji="0" lang="en-US" altLang="ja-JP" sz="1000" kern="0" dirty="0">
                <a:solidFill>
                  <a:srgbClr val="000000"/>
                </a:solidFill>
                <a:latin typeface="Calibri"/>
                <a:ea typeface="ＭＳ Ｐゴシック"/>
              </a:rPr>
              <a:t>48.6</a:t>
            </a:r>
            <a:r>
              <a:rPr kumimoji="0" lang="ja-JP" altLang="en-US" sz="1000" kern="0" dirty="0">
                <a:solidFill>
                  <a:srgbClr val="000000"/>
                </a:solidFill>
                <a:latin typeface="Calibri"/>
                <a:ea typeface="ＭＳ Ｐゴシック"/>
              </a:rPr>
              <a:t>％</a:t>
            </a:r>
          </a:p>
          <a:p>
            <a:pPr fontAlgn="auto">
              <a:spcBef>
                <a:spcPts val="0"/>
              </a:spcBef>
              <a:spcAft>
                <a:spcPts val="0"/>
              </a:spcAft>
            </a:pPr>
            <a:r>
              <a:rPr kumimoji="0" lang="en-US" altLang="ja-JP" sz="1000" kern="0" dirty="0">
                <a:solidFill>
                  <a:srgbClr val="000000"/>
                </a:solidFill>
                <a:latin typeface="Calibri"/>
                <a:ea typeface="ＭＳ Ｐゴシック"/>
              </a:rPr>
              <a:t>1,000</a:t>
            </a:r>
            <a:r>
              <a:rPr kumimoji="0" lang="ja-JP" altLang="en-US" sz="1000" kern="0" dirty="0">
                <a:solidFill>
                  <a:srgbClr val="000000"/>
                </a:solidFill>
                <a:latin typeface="Calibri"/>
                <a:ea typeface="ＭＳ Ｐゴシック"/>
              </a:rPr>
              <a:t>人以上：</a:t>
            </a:r>
            <a:r>
              <a:rPr kumimoji="0" lang="en-US" altLang="ja-JP" sz="1000" kern="0" dirty="0">
                <a:solidFill>
                  <a:srgbClr val="000000"/>
                </a:solidFill>
                <a:latin typeface="Calibri"/>
                <a:ea typeface="ＭＳ Ｐゴシック"/>
              </a:rPr>
              <a:t>62.0</a:t>
            </a:r>
            <a:r>
              <a:rPr kumimoji="0" lang="ja-JP" altLang="en-US" sz="1000" kern="0" dirty="0">
                <a:solidFill>
                  <a:srgbClr val="000000"/>
                </a:solidFill>
                <a:latin typeface="Calibri"/>
                <a:ea typeface="ＭＳ Ｐゴシック"/>
              </a:rPr>
              <a:t>％</a:t>
            </a:r>
          </a:p>
        </p:txBody>
      </p:sp>
      <p:sp>
        <p:nvSpPr>
          <p:cNvPr id="69" name="テキスト ボックス 16"/>
          <p:cNvSpPr txBox="1">
            <a:spLocks noChangeArrowheads="1"/>
          </p:cNvSpPr>
          <p:nvPr/>
        </p:nvSpPr>
        <p:spPr bwMode="auto">
          <a:xfrm>
            <a:off x="1265394" y="6571051"/>
            <a:ext cx="2688623"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a:t>
            </a:r>
            <a:r>
              <a:rPr lang="ja-JP" altLang="en-US" sz="1100" dirty="0">
                <a:solidFill>
                  <a:srgbClr val="000000"/>
                </a:solidFill>
                <a:latin typeface="Calibri"/>
                <a:ea typeface="ＭＳ Ｐゴシック"/>
              </a:rPr>
              <a:t>平成</a:t>
            </a:r>
            <a:r>
              <a:rPr lang="en-US" altLang="ja-JP" sz="1100" dirty="0">
                <a:solidFill>
                  <a:srgbClr val="000000"/>
                </a:solidFill>
                <a:latin typeface="Calibri"/>
                <a:ea typeface="ＭＳ Ｐゴシック"/>
              </a:rPr>
              <a:t>24</a:t>
            </a:r>
            <a:r>
              <a:rPr lang="ja-JP" altLang="en-US" sz="1100" dirty="0">
                <a:solidFill>
                  <a:srgbClr val="000000"/>
                </a:solidFill>
                <a:latin typeface="Calibri"/>
                <a:ea typeface="ＭＳ Ｐゴシック"/>
              </a:rPr>
              <a:t>年までは</a:t>
            </a:r>
            <a:r>
              <a:rPr lang="en-US" altLang="ja-JP" sz="1100" dirty="0">
                <a:solidFill>
                  <a:srgbClr val="000000"/>
                </a:solidFill>
                <a:latin typeface="Calibri"/>
                <a:ea typeface="ＭＳ Ｐゴシック"/>
              </a:rPr>
              <a:t>56</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100</a:t>
            </a:r>
            <a:r>
              <a:rPr lang="ja-JP" altLang="en-US" sz="1100" dirty="0">
                <a:solidFill>
                  <a:srgbClr val="000000"/>
                </a:solidFill>
                <a:latin typeface="Calibri"/>
                <a:ea typeface="ＭＳ Ｐゴシック"/>
              </a:rPr>
              <a:t>人未満</a:t>
            </a:r>
          </a:p>
        </p:txBody>
      </p:sp>
      <p:sp>
        <p:nvSpPr>
          <p:cNvPr id="71" name="テキスト ボックス 16"/>
          <p:cNvSpPr txBox="1">
            <a:spLocks noChangeArrowheads="1"/>
          </p:cNvSpPr>
          <p:nvPr/>
        </p:nvSpPr>
        <p:spPr bwMode="auto">
          <a:xfrm>
            <a:off x="6148506" y="6563525"/>
            <a:ext cx="2688623" cy="261610"/>
          </a:xfrm>
          <a:prstGeom prst="rect">
            <a:avLst/>
          </a:prstGeom>
          <a:noFill/>
          <a:ln w="9525">
            <a:noFill/>
            <a:miter lim="800000"/>
            <a:headEnd/>
            <a:tailEnd/>
          </a:ln>
        </p:spPr>
        <p:txBody>
          <a:bodyPr wrap="square">
            <a:spAutoFit/>
          </a:bodyPr>
          <a:lstStyle/>
          <a:p>
            <a:pPr fontAlgn="auto">
              <a:spcBef>
                <a:spcPts val="0"/>
              </a:spcBef>
              <a:spcAft>
                <a:spcPts val="0"/>
              </a:spcAft>
            </a:pPr>
            <a:r>
              <a:rPr lang="en-US" altLang="ja-JP" sz="1100" dirty="0">
                <a:solidFill>
                  <a:srgbClr val="000000"/>
                </a:solidFill>
                <a:latin typeface="Calibri"/>
                <a:ea typeface="ＭＳ Ｐゴシック"/>
              </a:rPr>
              <a:t>※</a:t>
            </a:r>
            <a:r>
              <a:rPr lang="ja-JP" altLang="en-US" sz="1100" dirty="0">
                <a:solidFill>
                  <a:srgbClr val="000000"/>
                </a:solidFill>
                <a:latin typeface="Calibri"/>
                <a:ea typeface="ＭＳ Ｐゴシック"/>
              </a:rPr>
              <a:t>平成</a:t>
            </a:r>
            <a:r>
              <a:rPr lang="en-US" altLang="ja-JP" sz="1100" dirty="0">
                <a:solidFill>
                  <a:srgbClr val="000000"/>
                </a:solidFill>
                <a:latin typeface="Calibri"/>
                <a:ea typeface="ＭＳ Ｐゴシック"/>
              </a:rPr>
              <a:t>24</a:t>
            </a:r>
            <a:r>
              <a:rPr lang="ja-JP" altLang="en-US" sz="1100" dirty="0">
                <a:solidFill>
                  <a:srgbClr val="000000"/>
                </a:solidFill>
                <a:latin typeface="Calibri"/>
                <a:ea typeface="ＭＳ Ｐゴシック"/>
              </a:rPr>
              <a:t>年までは</a:t>
            </a:r>
            <a:r>
              <a:rPr lang="en-US" altLang="ja-JP" sz="1100" dirty="0">
                <a:solidFill>
                  <a:srgbClr val="000000"/>
                </a:solidFill>
                <a:latin typeface="Calibri"/>
                <a:ea typeface="ＭＳ Ｐゴシック"/>
              </a:rPr>
              <a:t>56</a:t>
            </a:r>
            <a:r>
              <a:rPr lang="ja-JP" altLang="en-US" sz="1100" dirty="0">
                <a:solidFill>
                  <a:srgbClr val="000000"/>
                </a:solidFill>
                <a:latin typeface="Calibri"/>
                <a:ea typeface="ＭＳ Ｐゴシック"/>
              </a:rPr>
              <a:t>～</a:t>
            </a:r>
            <a:r>
              <a:rPr lang="en-US" altLang="ja-JP" sz="1100" dirty="0">
                <a:solidFill>
                  <a:srgbClr val="000000"/>
                </a:solidFill>
                <a:latin typeface="Calibri"/>
                <a:ea typeface="ＭＳ Ｐゴシック"/>
              </a:rPr>
              <a:t>100</a:t>
            </a:r>
            <a:r>
              <a:rPr lang="ja-JP" altLang="en-US" sz="1100" dirty="0">
                <a:solidFill>
                  <a:srgbClr val="000000"/>
                </a:solidFill>
                <a:latin typeface="Calibri"/>
                <a:ea typeface="ＭＳ Ｐゴシック"/>
              </a:rPr>
              <a:t>人未満</a:t>
            </a:r>
          </a:p>
        </p:txBody>
      </p:sp>
      <p:sp>
        <p:nvSpPr>
          <p:cNvPr id="105" name="正方形/長方形 104"/>
          <p:cNvSpPr/>
          <p:nvPr/>
        </p:nvSpPr>
        <p:spPr>
          <a:xfrm flipV="1">
            <a:off x="0" y="505765"/>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2342582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スライド番号プレースホルダー 8"/>
          <p:cNvSpPr>
            <a:spLocks noGrp="1"/>
          </p:cNvSpPr>
          <p:nvPr>
            <p:ph type="sldNum" sz="quarter" idx="12"/>
          </p:nvPr>
        </p:nvSpPr>
        <p:spPr>
          <a:xfrm>
            <a:off x="7600419" y="6505999"/>
            <a:ext cx="2311400" cy="365125"/>
          </a:xfrm>
        </p:spPr>
        <p:txBody>
          <a:bodyPr/>
          <a:lstStyle/>
          <a:p>
            <a:fld id="{D2D8002D-B5B0-4BAC-B1F6-782DDCCE6D9C}" type="slidenum">
              <a:rPr lang="ja-JP" altLang="en-US" sz="1800" smtClean="0">
                <a:solidFill>
                  <a:schemeClr val="tx1"/>
                </a:solidFill>
                <a:latin typeface="HGP創英角ｺﾞｼｯｸUB" panose="020B0900000000000000" pitchFamily="50" charset="-128"/>
                <a:ea typeface="HGP創英角ｺﾞｼｯｸUB" panose="020B0900000000000000" pitchFamily="50" charset="-128"/>
              </a:rPr>
              <a:pPr/>
              <a:t>8</a:t>
            </a:fld>
            <a:endParaRPr lang="ja-JP" altLang="en-US" sz="18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7" name="テキスト ボックス 16"/>
          <p:cNvSpPr txBox="1"/>
          <p:nvPr/>
        </p:nvSpPr>
        <p:spPr>
          <a:xfrm>
            <a:off x="0" y="0"/>
            <a:ext cx="9906000" cy="492443"/>
          </a:xfrm>
          <a:prstGeom prst="rect">
            <a:avLst/>
          </a:prstGeom>
          <a:noFill/>
        </p:spPr>
        <p:txBody>
          <a:bodyPr wrap="square" rtlCol="0">
            <a:spAutoFit/>
          </a:bodyPr>
          <a:lstStyle/>
          <a:p>
            <a:pPr algn="ctr"/>
            <a:r>
              <a:rPr kumimoji="1" lang="ja-JP" altLang="en-US" sz="2600" dirty="0">
                <a:latin typeface="+mj-ea"/>
                <a:ea typeface="+mj-ea"/>
              </a:rPr>
              <a:t>ハローワークにおける障害者の職業紹介状況</a:t>
            </a:r>
          </a:p>
        </p:txBody>
      </p:sp>
      <p:sp>
        <p:nvSpPr>
          <p:cNvPr id="20" name="正方形/長方形 19"/>
          <p:cNvSpPr/>
          <p:nvPr/>
        </p:nvSpPr>
        <p:spPr>
          <a:xfrm flipV="1">
            <a:off x="0" y="491910"/>
            <a:ext cx="9906000" cy="54000"/>
          </a:xfrm>
          <a:prstGeom prst="rect">
            <a:avLst/>
          </a:prstGeom>
          <a:gradFill flip="none" rotWithShape="1">
            <a:gsLst>
              <a:gs pos="0">
                <a:schemeClr val="accent1"/>
              </a:gs>
              <a:gs pos="61000">
                <a:srgbClr val="1CA5FF"/>
              </a:gs>
              <a:gs pos="100000">
                <a:srgbClr val="00B0F0">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p:cNvSpPr/>
          <p:nvPr/>
        </p:nvSpPr>
        <p:spPr>
          <a:xfrm>
            <a:off x="273000" y="764704"/>
            <a:ext cx="9360000" cy="785192"/>
          </a:xfrm>
          <a:prstGeom prst="roundRect">
            <a:avLst>
              <a:gd name="adj" fmla="val 22213"/>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ja-JP" altLang="en-US" sz="1600" dirty="0">
                <a:solidFill>
                  <a:sysClr val="windowText" lastClr="000000"/>
                </a:solidFill>
                <a:latin typeface="+mn-ea"/>
              </a:rPr>
              <a:t>　○　</a:t>
            </a:r>
            <a:r>
              <a:rPr lang="en-US" altLang="ja-JP" sz="1600" dirty="0">
                <a:solidFill>
                  <a:sysClr val="windowText" lastClr="000000"/>
                </a:solidFill>
                <a:latin typeface="+mn-ea"/>
              </a:rPr>
              <a:t>2016</a:t>
            </a:r>
            <a:r>
              <a:rPr lang="ja-JP" altLang="en-US" sz="1600" dirty="0">
                <a:solidFill>
                  <a:sysClr val="windowText" lastClr="000000"/>
                </a:solidFill>
                <a:latin typeface="+mn-ea"/>
              </a:rPr>
              <a:t>年度の就職件数・新規求職者数は、</a:t>
            </a:r>
            <a:r>
              <a:rPr lang="ja-JP" altLang="en-US" sz="1600" b="1" dirty="0">
                <a:solidFill>
                  <a:schemeClr val="accent2"/>
                </a:solidFill>
                <a:latin typeface="+mn-ea"/>
              </a:rPr>
              <a:t>前年度から更に増加</a:t>
            </a:r>
            <a:r>
              <a:rPr lang="ja-JP" altLang="en-US" sz="1600" dirty="0">
                <a:solidFill>
                  <a:sysClr val="windowText" lastClr="000000"/>
                </a:solidFill>
                <a:latin typeface="+mn-ea"/>
              </a:rPr>
              <a:t>。</a:t>
            </a:r>
            <a:endParaRPr lang="en-US" altLang="ja-JP" sz="1600" dirty="0">
              <a:solidFill>
                <a:sysClr val="windowText" lastClr="000000"/>
              </a:solidFill>
              <a:latin typeface="+mn-ea"/>
            </a:endParaRPr>
          </a:p>
          <a:p>
            <a:pPr fontAlgn="auto">
              <a:lnSpc>
                <a:spcPts val="200"/>
              </a:lnSpc>
              <a:spcBef>
                <a:spcPts val="0"/>
              </a:spcBef>
              <a:spcAft>
                <a:spcPts val="0"/>
              </a:spcAft>
              <a:defRPr/>
            </a:pPr>
            <a:r>
              <a:rPr lang="ja-JP" altLang="en-US" sz="1600" dirty="0">
                <a:solidFill>
                  <a:sysClr val="windowText" lastClr="000000"/>
                </a:solidFill>
                <a:latin typeface="+mn-ea"/>
              </a:rPr>
              <a:t>　</a:t>
            </a:r>
            <a:endParaRPr lang="en-US" altLang="ja-JP" sz="1600" dirty="0">
              <a:solidFill>
                <a:sysClr val="windowText" lastClr="000000"/>
              </a:solidFill>
              <a:latin typeface="+mn-ea"/>
            </a:endParaRPr>
          </a:p>
          <a:p>
            <a:pPr fontAlgn="auto">
              <a:spcBef>
                <a:spcPts val="0"/>
              </a:spcBef>
              <a:spcAft>
                <a:spcPts val="0"/>
              </a:spcAft>
              <a:defRPr/>
            </a:pPr>
            <a:r>
              <a:rPr lang="ja-JP" altLang="en-US" sz="1600" dirty="0">
                <a:solidFill>
                  <a:sysClr val="windowText" lastClr="000000"/>
                </a:solidFill>
                <a:latin typeface="+mn-ea"/>
              </a:rPr>
              <a:t>　○　就職件数は</a:t>
            </a:r>
            <a:r>
              <a:rPr lang="en-US" altLang="ja-JP" sz="1600" dirty="0">
                <a:solidFill>
                  <a:sysClr val="windowText" lastClr="000000"/>
                </a:solidFill>
                <a:latin typeface="+mn-ea"/>
              </a:rPr>
              <a:t>93,229</a:t>
            </a:r>
            <a:r>
              <a:rPr lang="ja-JP" altLang="en-US" sz="1600" dirty="0">
                <a:solidFill>
                  <a:sysClr val="windowText" lastClr="000000"/>
                </a:solidFill>
                <a:latin typeface="+mn-ea"/>
              </a:rPr>
              <a:t>件と</a:t>
            </a:r>
            <a:r>
              <a:rPr lang="ja-JP" altLang="en-US" sz="1600" b="1" dirty="0">
                <a:solidFill>
                  <a:schemeClr val="accent2"/>
                </a:solidFill>
                <a:latin typeface="+mn-ea"/>
              </a:rPr>
              <a:t>８年連続で増加</a:t>
            </a:r>
            <a:r>
              <a:rPr lang="ja-JP" altLang="en-US" sz="1600" dirty="0">
                <a:solidFill>
                  <a:srgbClr val="000000"/>
                </a:solidFill>
                <a:latin typeface="+mn-ea"/>
              </a:rPr>
              <a:t>。</a:t>
            </a:r>
          </a:p>
        </p:txBody>
      </p:sp>
      <p:graphicFrame>
        <p:nvGraphicFramePr>
          <p:cNvPr id="28" name="コンテンツ プレースホルダ 3"/>
          <p:cNvGraphicFramePr>
            <a:graphicFrameLocks/>
          </p:cNvGraphicFramePr>
          <p:nvPr>
            <p:extLst>
              <p:ext uri="{D42A27DB-BD31-4B8C-83A1-F6EECF244321}">
                <p14:modId xmlns:p14="http://schemas.microsoft.com/office/powerpoint/2010/main" val="499975387"/>
              </p:ext>
            </p:extLst>
          </p:nvPr>
        </p:nvGraphicFramePr>
        <p:xfrm>
          <a:off x="135846" y="1736834"/>
          <a:ext cx="10199752" cy="4724400"/>
        </p:xfrm>
        <a:graphic>
          <a:graphicData uri="http://schemas.openxmlformats.org/drawingml/2006/chart">
            <c:chart xmlns:c="http://schemas.openxmlformats.org/drawingml/2006/chart" xmlns:r="http://schemas.openxmlformats.org/officeDocument/2006/relationships" r:id="rId3"/>
          </a:graphicData>
        </a:graphic>
      </p:graphicFrame>
      <p:grpSp>
        <p:nvGrpSpPr>
          <p:cNvPr id="29" name="グループ化 28"/>
          <p:cNvGrpSpPr/>
          <p:nvPr/>
        </p:nvGrpSpPr>
        <p:grpSpPr>
          <a:xfrm>
            <a:off x="2249934" y="4098712"/>
            <a:ext cx="2559050" cy="1449026"/>
            <a:chOff x="2864013" y="4241034"/>
            <a:chExt cx="2362200" cy="1449026"/>
          </a:xfrm>
        </p:grpSpPr>
        <p:cxnSp>
          <p:nvCxnSpPr>
            <p:cNvPr id="30" name="直線矢印コネクタ 29"/>
            <p:cNvCxnSpPr/>
            <p:nvPr/>
          </p:nvCxnSpPr>
          <p:spPr bwMode="auto">
            <a:xfrm>
              <a:off x="4078758" y="4322060"/>
              <a:ext cx="0" cy="1368000"/>
            </a:xfrm>
            <a:prstGeom prst="straightConnector1">
              <a:avLst/>
            </a:prstGeom>
            <a:solidFill>
              <a:schemeClr val="accent1"/>
            </a:solidFill>
            <a:ln w="38100" cap="flat" cmpd="sng" algn="ctr">
              <a:solidFill>
                <a:schemeClr val="accent6"/>
              </a:solidFill>
              <a:prstDash val="solid"/>
              <a:round/>
              <a:headEnd type="none" w="med" len="med"/>
              <a:tailEnd type="arrow"/>
            </a:ln>
            <a:effectLst/>
          </p:spPr>
        </p:cxnSp>
        <p:sp>
          <p:nvSpPr>
            <p:cNvPr id="31" name="テキスト ボックス 30"/>
            <p:cNvSpPr txBox="1"/>
            <p:nvPr/>
          </p:nvSpPr>
          <p:spPr>
            <a:xfrm>
              <a:off x="2864013" y="4241034"/>
              <a:ext cx="2362200" cy="338400"/>
            </a:xfrm>
            <a:prstGeom prst="roundRect">
              <a:avLst>
                <a:gd name="adj" fmla="val 27926"/>
              </a:avLst>
            </a:prstGeom>
            <a:solidFill>
              <a:schemeClr val="accent6"/>
            </a:solidFill>
          </p:spPr>
          <p:txBody>
            <a:bodyPr wrap="square" rtlCol="0">
              <a:spAutoFit/>
            </a:bodyPr>
            <a:lstStyle/>
            <a:p>
              <a:pPr algn="ctr"/>
              <a:r>
                <a:rPr lang="ja-JP" altLang="en-US" sz="1400" dirty="0">
                  <a:solidFill>
                    <a:schemeClr val="bg1"/>
                  </a:solidFill>
                </a:rPr>
                <a:t>就職件数の前年度比（％）</a:t>
              </a:r>
            </a:p>
          </p:txBody>
        </p:sp>
      </p:grpSp>
      <p:sp>
        <p:nvSpPr>
          <p:cNvPr id="34" name="テキスト ボックス 33"/>
          <p:cNvSpPr txBox="1"/>
          <p:nvPr/>
        </p:nvSpPr>
        <p:spPr>
          <a:xfrm>
            <a:off x="660400" y="1600202"/>
            <a:ext cx="660400" cy="307777"/>
          </a:xfrm>
          <a:prstGeom prst="rect">
            <a:avLst/>
          </a:prstGeom>
          <a:noFill/>
        </p:spPr>
        <p:txBody>
          <a:bodyPr wrap="square" rtlCol="0">
            <a:spAutoFit/>
          </a:bodyPr>
          <a:lstStyle/>
          <a:p>
            <a:pPr algn="ctr"/>
            <a:r>
              <a:rPr lang="ja-JP" altLang="en-US" sz="1400" dirty="0">
                <a:solidFill>
                  <a:srgbClr val="000000"/>
                </a:solidFill>
              </a:rPr>
              <a:t>（件）</a:t>
            </a:r>
          </a:p>
        </p:txBody>
      </p:sp>
      <p:sp>
        <p:nvSpPr>
          <p:cNvPr id="35" name="角丸四角形 34"/>
          <p:cNvSpPr/>
          <p:nvPr/>
        </p:nvSpPr>
        <p:spPr>
          <a:xfrm>
            <a:off x="1856656" y="2353642"/>
            <a:ext cx="2520000" cy="336963"/>
          </a:xfrm>
          <a:prstGeom prst="roundRect">
            <a:avLst>
              <a:gd name="adj" fmla="val 35301"/>
            </a:avLst>
          </a:prstGeom>
          <a:solidFill>
            <a:schemeClr val="accent2"/>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TW" altLang="en-US" sz="1400" dirty="0">
                <a:solidFill>
                  <a:prstClr val="white"/>
                </a:solidFill>
                <a:latin typeface="ＭＳ Ｐゴシック" panose="020B0600070205080204" pitchFamily="50" charset="-128"/>
                <a:ea typeface="ＭＳ Ｐゴシック" panose="020B0600070205080204" pitchFamily="50" charset="-128"/>
                <a:cs typeface="メイリオ" panose="020B0604030504040204" pitchFamily="50" charset="-128"/>
              </a:rPr>
              <a:t>新規求職申込件数（件）</a:t>
            </a:r>
          </a:p>
        </p:txBody>
      </p:sp>
      <p:sp>
        <p:nvSpPr>
          <p:cNvPr id="36" name="角丸四角形 35"/>
          <p:cNvSpPr/>
          <p:nvPr/>
        </p:nvSpPr>
        <p:spPr>
          <a:xfrm>
            <a:off x="6082410" y="3525473"/>
            <a:ext cx="1908000" cy="336963"/>
          </a:xfrm>
          <a:prstGeom prst="roundRect">
            <a:avLst>
              <a:gd name="adj" fmla="val 35301"/>
            </a:avLst>
          </a:prstGeom>
          <a:solidFill>
            <a:schemeClr val="accent1">
              <a:lumMod val="60000"/>
              <a:lumOff val="40000"/>
            </a:schemeClr>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TW" altLang="en-US" sz="1400"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就職件数（件）</a:t>
            </a:r>
          </a:p>
        </p:txBody>
      </p:sp>
    </p:spTree>
    <p:extLst>
      <p:ext uri="{BB962C8B-B14F-4D97-AF65-F5344CB8AC3E}">
        <p14:creationId xmlns:p14="http://schemas.microsoft.com/office/powerpoint/2010/main" val="3037368968"/>
      </p:ext>
    </p:extLst>
  </p:cSld>
  <p:clrMapOvr>
    <a:masterClrMapping/>
  </p:clrMapOvr>
</p:sld>
</file>

<file path=ppt/theme/theme1.xml><?xml version="1.0" encoding="utf-8"?>
<a:theme xmlns:a="http://schemas.openxmlformats.org/drawingml/2006/main" name="標準デザイン">
  <a:themeElements>
    <a:clrScheme name="テスト">
      <a:dk1>
        <a:sysClr val="windowText" lastClr="000000"/>
      </a:dk1>
      <a:lt1>
        <a:sysClr val="window" lastClr="FFFFFF"/>
      </a:lt1>
      <a:dk2>
        <a:srgbClr val="1F497D"/>
      </a:dk2>
      <a:lt2>
        <a:srgbClr val="EEECE1"/>
      </a:lt2>
      <a:accent1>
        <a:srgbClr val="2A7FFF"/>
      </a:accent1>
      <a:accent2>
        <a:srgbClr val="FF5555"/>
      </a:accent2>
      <a:accent3>
        <a:srgbClr val="94FF2A"/>
      </a:accent3>
      <a:accent4>
        <a:srgbClr val="FF80A6"/>
      </a:accent4>
      <a:accent5>
        <a:srgbClr val="55CCFF"/>
      </a:accent5>
      <a:accent6>
        <a:srgbClr val="FFAA2A"/>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2DA299AC048A4B8EA9C1D19079C1A322002E6060AAD1FB574BB3FF0E3F6A2A62DB" ma:contentTypeVersion="11" ma:contentTypeDescription="" ma:contentTypeScope="" ma:versionID="11e04dbb6fdfe7d9b07e31bc3ee6c3f0">
  <xsd:schema xmlns:xsd="http://www.w3.org/2001/XMLSchema" xmlns:p="http://schemas.microsoft.com/office/2006/metadata/properties" xmlns:ns2="8B97BE19-CDDD-400E-817A-CFDD13F7EC12" xmlns:ns3="75f01009-dcc4-4ee6-9deb-343c0d47766a" targetNamespace="http://schemas.microsoft.com/office/2006/metadata/properties" ma:root="true" ma:fieldsID="b848c53f670473e37d7d54cd1051c5a1" ns2:_="" ns3:_="">
    <xsd:import namespace="8B97BE19-CDDD-400E-817A-CFDD13F7EC12"/>
    <xsd:import namespace="75f01009-dcc4-4ee6-9deb-343c0d47766a"/>
    <xsd:element name="properties">
      <xsd:complexType>
        <xsd:sequence>
          <xsd:element name="documentManagement">
            <xsd:complexType>
              <xsd:all>
                <xsd:element ref="ns2:ClassLarge" minOccurs="0"/>
                <xsd:element ref="ns2:ClassMedium" minOccurs="0"/>
                <xsd:element ref="ns2:ClassSmall" minOccurs="0"/>
                <xsd:element ref="ns2:GyoseiFile" minOccurs="0"/>
                <xsd:element ref="ns2:CreatedBy" minOccurs="0"/>
                <xsd:element ref="ns2:PreservationPeriod" minOccurs="0"/>
                <xsd:element ref="ns2:PreservationPeriodExpire" minOccurs="0"/>
                <xsd:element ref="ns2:CreatedDate" minOccurs="0"/>
                <xsd:element ref="ns2:FixationStatus" minOccurs="0"/>
                <xsd:element ref="ns2:EditorWithSpace" minOccurs="0"/>
                <xsd:element ref="ns3:DaibunruiID" minOccurs="0"/>
                <xsd:element ref="ns3:ChuubunruiID" minOccurs="0"/>
                <xsd:element ref="ns3:SyoubunruiID" minOccurs="0"/>
                <xsd:element ref="ns3:GyouseibunsyoID" minOccurs="0"/>
                <xsd:element ref="ns3:Renkei" minOccurs="0"/>
                <xsd:element ref="ns3:Flag01" minOccurs="0"/>
                <xsd:element ref="ns3:Yobi01" minOccurs="0"/>
                <xsd:element ref="ns3:Yobi02" minOccurs="0"/>
                <xsd:element ref="ns3:Yobi03" minOccurs="0"/>
              </xsd:all>
            </xsd:complexType>
          </xsd:element>
        </xsd:sequence>
      </xsd:complexType>
    </xsd:element>
  </xsd:schema>
  <xsd:schema xmlns:xsd="http://www.w3.org/2001/XMLSchema" xmlns:dms="http://schemas.microsoft.com/office/2006/documentManagement/types" targetNamespace="8B97BE19-CDDD-400E-817A-CFDD13F7EC12" elementFormDefault="qualified">
    <xsd:import namespace="http://schemas.microsoft.com/office/2006/documentManagement/types"/>
    <xsd:element name="ClassLarge" ma:index="8" nillable="true" ma:displayName="大分類" ma:hidden="true" ma:internalName="ClassLarge" ma:readOnly="true">
      <xsd:simpleType>
        <xsd:restriction base="dms:Unknown"/>
      </xsd:simpleType>
    </xsd:element>
    <xsd:element name="ClassMedium" ma:index="9" nillable="true" ma:displayName="中分類" ma:hidden="true" ma:internalName="ClassMedium" ma:readOnly="true">
      <xsd:simpleType>
        <xsd:restriction base="dms:Unknown"/>
      </xsd:simpleType>
    </xsd:element>
    <xsd:element name="ClassSmall" ma:index="10" nillable="true" ma:displayName="小分類" ma:hidden="true" ma:internalName="ClassSmall" ma:readOnly="true">
      <xsd:simpleType>
        <xsd:restriction base="dms:Unknown"/>
      </xsd:simpleType>
    </xsd:element>
    <xsd:element name="GyoseiFile" ma:index="11" nillable="true" ma:displayName="行政文書ファイル名" ma:hidden="true" ma:internalName="GyoseiFile" ma:readOnly="true">
      <xsd:simpleType>
        <xsd:restriction base="dms:Unknown"/>
      </xsd:simpleType>
    </xsd:element>
    <xsd:element name="CreatedBy" ma:index="12" nillable="true" ma:displayName="作成課/係・作成者" ma:hidden="true" ma:internalName="CreatedBy" ma:readOnly="true">
      <xsd:simpleType>
        <xsd:restriction base="dms:Unknown"/>
      </xsd:simpleType>
    </xsd:element>
    <xsd:element name="PreservationPeriod" ma:index="13" nillable="true" ma:displayName="保存期間" ma:hidden="true" ma:internalName="PreservationPeriod" ma:readOnly="true">
      <xsd:simpleType>
        <xsd:restriction base="dms:Unknown"/>
      </xsd:simpleType>
    </xsd:element>
    <xsd:element name="PreservationPeriodExpire" ma:index="14" nillable="true" ma:displayName="保存期間満了時期" ma:format="DateOnly" ma:hidden="true" ma:internalName="PreservationPeriodExpire" ma:readOnly="true">
      <xsd:simpleType>
        <xsd:restriction base="dms:Unknown"/>
      </xsd:simpleType>
    </xsd:element>
    <xsd:element name="CreatedDate" ma:index="15" nillable="true" ma:displayName="作成年月日" ma:hidden="true" ma:internalName="CreatedDate" ma:readOnly="true">
      <xsd:simpleType>
        <xsd:restriction base="dms:Unknown"/>
      </xsd:simpleType>
    </xsd:element>
    <xsd:element name="FixationStatus" ma:index="16" nillable="true" ma:displayName="確定状況" ma:hidden="true" ma:internalName="FixationStatus" ma:readOnly="true">
      <xsd:simpleType>
        <xsd:restriction base="dms:Unknown"/>
      </xsd:simpleType>
    </xsd:element>
    <xsd:element name="EditorWithSpace" ma:index="18" nillable="true" ma:displayName="更新者　　　　　　" ma:hidden="true" ma:internalName="EditorWithSpace"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75f01009-dcc4-4ee6-9deb-343c0d47766a" elementFormDefault="qualified">
    <xsd:import namespace="http://schemas.microsoft.com/office/2006/documentManagement/types"/>
    <xsd:element name="DaibunruiID" ma:index="19" nillable="true" ma:displayName="大分類ID" ma:description="" ma:hidden="true" ma:internalName="DaibunruiID" ma:readOnly="true">
      <xsd:simpleType>
        <xsd:restriction base="dms:Text"/>
      </xsd:simpleType>
    </xsd:element>
    <xsd:element name="ChuubunruiID" ma:index="20" nillable="true" ma:displayName="中分類ID" ma:description="" ma:hidden="true" ma:internalName="ChuubunruiID" ma:readOnly="true">
      <xsd:simpleType>
        <xsd:restriction base="dms:Text"/>
      </xsd:simpleType>
    </xsd:element>
    <xsd:element name="SyoubunruiID" ma:index="21" nillable="true" ma:displayName="小分類ID" ma:description="" ma:hidden="true" ma:internalName="SyoubunruiID" ma:readOnly="true">
      <xsd:simpleType>
        <xsd:restriction base="dms:Text"/>
      </xsd:simpleType>
    </xsd:element>
    <xsd:element name="GyouseibunsyoID" ma:index="22" nillable="true" ma:displayName="行政文書ファイル名ID" ma:description="" ma:hidden="true" ma:internalName="GyouseibunsyoID" ma:readOnly="true">
      <xsd:simpleType>
        <xsd:restriction base="dms:Text"/>
      </xsd:simpleType>
    </xsd:element>
    <xsd:element name="Renkei" ma:index="23" nillable="true" ma:displayName="行政文書連携フラグ" ma:description="" ma:hidden="true" ma:internalName="Renkei" ma:readOnly="true">
      <xsd:simpleType>
        <xsd:restriction base="dms:Text"/>
      </xsd:simpleType>
    </xsd:element>
    <xsd:element name="Flag01" ma:index="24" nillable="true" ma:displayName="予備フラグ" ma:description="" ma:hidden="true" ma:internalName="Flag01" ma:readOnly="true">
      <xsd:simpleType>
        <xsd:restriction base="dms:Text"/>
      </xsd:simpleType>
    </xsd:element>
    <xsd:element name="Yobi01" ma:index="25" nillable="true" ma:displayName="予備列01" ma:description="" ma:hidden="true" ma:internalName="Yobi01" ma:readOnly="true">
      <xsd:simpleType>
        <xsd:restriction base="dms:Text"/>
      </xsd:simpleType>
    </xsd:element>
    <xsd:element name="Yobi02" ma:index="26" nillable="true" ma:displayName="予備列02" ma:description="" ma:hidden="true" ma:internalName="Yobi02" ma:readOnly="true">
      <xsd:simpleType>
        <xsd:restriction base="dms:Text"/>
      </xsd:simpleType>
    </xsd:element>
    <xsd:element name="Yobi03" ma:index="27" nillable="true" ma:displayName="予備列03" ma:description="" ma:hidden="true" ma:internalName="Yobi03"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ma:readOnly="true"/>
        <xsd:element ref="dc:title" minOccurs="0" maxOccurs="1" ma:index="17" ma:displayName="タイトル" ma:readOnly="tru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B83AFF2-47EC-49B0-949D-259EEAE0AC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97BE19-CDDD-400E-817A-CFDD13F7EC12"/>
    <ds:schemaRef ds:uri="75f01009-dcc4-4ee6-9deb-343c0d47766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BE48EF66-2218-44A4-88CA-F58428CC48B3}">
  <ds:schemaRefs>
    <ds:schemaRef ds:uri="http://schemas.microsoft.com/office/2006/documentManagement/types"/>
    <ds:schemaRef ds:uri="http://purl.org/dc/terms/"/>
    <ds:schemaRef ds:uri="8B97BE19-CDDD-400E-817A-CFDD13F7EC12"/>
    <ds:schemaRef ds:uri="75f01009-dcc4-4ee6-9deb-343c0d47766a"/>
    <ds:schemaRef ds:uri="http://purl.org/dc/elements/1.1/"/>
    <ds:schemaRef ds:uri="http://www.w3.org/XML/1998/namespace"/>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ED917CFC-236E-4ABB-A27F-25C40062AB8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10641</TotalTime>
  <Words>3288</Words>
  <Application>Microsoft Office PowerPoint</Application>
  <PresentationFormat>A4 210 x 297 mm</PresentationFormat>
  <Paragraphs>746</Paragraphs>
  <Slides>29</Slides>
  <Notes>22</Notes>
  <HiddenSlides>0</HiddenSlides>
  <MMClips>0</MMClips>
  <ScaleCrop>false</ScaleCrop>
  <HeadingPairs>
    <vt:vector size="8" baseType="variant">
      <vt:variant>
        <vt:lpstr>使用されているフォント</vt:lpstr>
      </vt:variant>
      <vt:variant>
        <vt:i4>21</vt:i4>
      </vt:variant>
      <vt:variant>
        <vt:lpstr>テーマ</vt:lpstr>
      </vt:variant>
      <vt:variant>
        <vt:i4>1</vt:i4>
      </vt:variant>
      <vt:variant>
        <vt:lpstr>埋め込まれた OLE サーバー</vt:lpstr>
      </vt:variant>
      <vt:variant>
        <vt:i4>3</vt:i4>
      </vt:variant>
      <vt:variant>
        <vt:lpstr>スライド タイトル</vt:lpstr>
      </vt:variant>
      <vt:variant>
        <vt:i4>29</vt:i4>
      </vt:variant>
    </vt:vector>
  </HeadingPairs>
  <TitlesOfParts>
    <vt:vector size="54" baseType="lpstr">
      <vt:lpstr>Arial Unicode MS</vt:lpstr>
      <vt:lpstr>ＤＦ特太ゴシック体</vt:lpstr>
      <vt:lpstr>ＤＨＰ特太ゴシック体</vt:lpstr>
      <vt:lpstr>HGPｺﾞｼｯｸE</vt:lpstr>
      <vt:lpstr>HGPｺﾞｼｯｸM</vt:lpstr>
      <vt:lpstr>HGP創英角ｺﾞｼｯｸUB</vt:lpstr>
      <vt:lpstr>HGP創英角ｺﾞｼｯｸUB</vt:lpstr>
      <vt:lpstr>HGSｺﾞｼｯｸE</vt:lpstr>
      <vt:lpstr>HGSMinchoE</vt:lpstr>
      <vt:lpstr>HG丸ｺﾞｼｯｸM-PRO</vt:lpstr>
      <vt:lpstr>Meiryo UI</vt:lpstr>
      <vt:lpstr>ＭＳ Ｐゴシック</vt:lpstr>
      <vt:lpstr>ＭＳ Ｐ明朝</vt:lpstr>
      <vt:lpstr>ＭＳ ゴシック</vt:lpstr>
      <vt:lpstr>ＭＳ ゴシック</vt:lpstr>
      <vt:lpstr>ＭＳ 明朝</vt:lpstr>
      <vt:lpstr>メイリオ</vt:lpstr>
      <vt:lpstr>Yu Gothic Light</vt:lpstr>
      <vt:lpstr>Arial</vt:lpstr>
      <vt:lpstr>Calibri</vt:lpstr>
      <vt:lpstr>Times New Roman</vt:lpstr>
      <vt:lpstr>標準デザイン</vt:lpstr>
      <vt:lpstr>ピクチャ</vt:lpstr>
      <vt:lpstr>ワークシート</vt:lpstr>
      <vt:lpstr>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障害者雇用ゼロ企業に対する提案型雇用支援の推進</vt:lpstr>
      <vt:lpstr>PowerPoint プレゼンテーション</vt:lpstr>
      <vt:lpstr>PowerPoint プレゼンテーション</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障害者雇用促進法制の整備について</dc:title>
  <dc:creator>厚生労働省ネットワークシステム</dc:creator>
  <cp:lastModifiedBy>fvp荒木</cp:lastModifiedBy>
  <cp:revision>1034</cp:revision>
  <cp:lastPrinted>2018-02-09T01:05:58Z</cp:lastPrinted>
  <dcterms:created xsi:type="dcterms:W3CDTF">2007-04-03T13:44:26Z</dcterms:created>
  <dcterms:modified xsi:type="dcterms:W3CDTF">2018-02-21T02:52:55Z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0x0101002DA299AC048A4B8EA9C1D19079C1A322002E6060AAD1FB574BB3FF0E3F6A2A62DB</vt:lpwstr>
  </property>
</Properties>
</file>