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8" r:id="rId4"/>
    <p:sldId id="257" r:id="rId5"/>
    <p:sldId id="259" r:id="rId6"/>
    <p:sldId id="260" r:id="rId7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19279-B7BA-4B66-94A6-8D0EA8EB584C}" type="datetimeFigureOut">
              <a:rPr kumimoji="1" lang="ja-JP" altLang="en-US" smtClean="0"/>
              <a:t>2018/2/20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85ABC-8D95-4FAD-BF83-27AB94F0AC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0135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19279-B7BA-4B66-94A6-8D0EA8EB584C}" type="datetimeFigureOut">
              <a:rPr kumimoji="1" lang="ja-JP" altLang="en-US" smtClean="0"/>
              <a:t>2018/2/20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85ABC-8D95-4FAD-BF83-27AB94F0AC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0495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19279-B7BA-4B66-94A6-8D0EA8EB584C}" type="datetimeFigureOut">
              <a:rPr kumimoji="1" lang="ja-JP" altLang="en-US" smtClean="0"/>
              <a:t>2018/2/20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85ABC-8D95-4FAD-BF83-27AB94F0AC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7712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19279-B7BA-4B66-94A6-8D0EA8EB584C}" type="datetimeFigureOut">
              <a:rPr kumimoji="1" lang="ja-JP" altLang="en-US" smtClean="0"/>
              <a:t>2018/2/20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85ABC-8D95-4FAD-BF83-27AB94F0AC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59076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19279-B7BA-4B66-94A6-8D0EA8EB584C}" type="datetimeFigureOut">
              <a:rPr kumimoji="1" lang="ja-JP" altLang="en-US" smtClean="0"/>
              <a:t>2018/2/20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85ABC-8D95-4FAD-BF83-27AB94F0AC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1821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19279-B7BA-4B66-94A6-8D0EA8EB584C}" type="datetimeFigureOut">
              <a:rPr kumimoji="1" lang="ja-JP" altLang="en-US" smtClean="0"/>
              <a:t>2018/2/20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85ABC-8D95-4FAD-BF83-27AB94F0AC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0080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19279-B7BA-4B66-94A6-8D0EA8EB584C}" type="datetimeFigureOut">
              <a:rPr kumimoji="1" lang="ja-JP" altLang="en-US" smtClean="0"/>
              <a:t>2018/2/20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85ABC-8D95-4FAD-BF83-27AB94F0AC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52225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19279-B7BA-4B66-94A6-8D0EA8EB584C}" type="datetimeFigureOut">
              <a:rPr kumimoji="1" lang="ja-JP" altLang="en-US" smtClean="0"/>
              <a:t>2018/2/20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85ABC-8D95-4FAD-BF83-27AB94F0AC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5098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19279-B7BA-4B66-94A6-8D0EA8EB584C}" type="datetimeFigureOut">
              <a:rPr kumimoji="1" lang="ja-JP" altLang="en-US" smtClean="0"/>
              <a:t>2018/2/20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85ABC-8D95-4FAD-BF83-27AB94F0AC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12754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19279-B7BA-4B66-94A6-8D0EA8EB584C}" type="datetimeFigureOut">
              <a:rPr kumimoji="1" lang="ja-JP" altLang="en-US" smtClean="0"/>
              <a:t>2018/2/20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85ABC-8D95-4FAD-BF83-27AB94F0AC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75328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19279-B7BA-4B66-94A6-8D0EA8EB584C}" type="datetimeFigureOut">
              <a:rPr kumimoji="1" lang="ja-JP" altLang="en-US" smtClean="0"/>
              <a:t>2018/2/20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85ABC-8D95-4FAD-BF83-27AB94F0AC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5955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A19279-B7BA-4B66-94A6-8D0EA8EB584C}" type="datetimeFigureOut">
              <a:rPr kumimoji="1" lang="ja-JP" altLang="en-US" smtClean="0"/>
              <a:t>2018/2/20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785ABC-8D95-4FAD-BF83-27AB94F0AC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1430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752950"/>
            <a:ext cx="8229600" cy="2506290"/>
          </a:xfrm>
        </p:spPr>
        <p:txBody>
          <a:bodyPr>
            <a:normAutofit fontScale="90000"/>
          </a:bodyPr>
          <a:lstStyle/>
          <a:p>
            <a:r>
              <a:rPr kumimoji="1" lang="ja-JP" altLang="en-US" dirty="0" smtClean="0"/>
              <a:t>みなし雇用と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労働行政と福祉行政の一体的展開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ja-JP" altLang="en-US" dirty="0" smtClean="0"/>
              <a:t>（私見）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39552" y="4221089"/>
            <a:ext cx="8147248" cy="1368152"/>
          </a:xfrm>
        </p:spPr>
        <p:txBody>
          <a:bodyPr/>
          <a:lstStyle/>
          <a:p>
            <a:pPr marL="0" indent="0" algn="ctr">
              <a:buNone/>
            </a:pPr>
            <a:r>
              <a:rPr kumimoji="1" lang="ja-JP" altLang="en-US" b="1" dirty="0" smtClean="0"/>
              <a:t>全　</a:t>
            </a:r>
            <a:r>
              <a:rPr kumimoji="1" lang="en-US" altLang="ja-JP" b="1" dirty="0" smtClean="0"/>
              <a:t>A</a:t>
            </a:r>
            <a:r>
              <a:rPr kumimoji="1" lang="ja-JP" altLang="en-US" b="1" dirty="0" smtClean="0"/>
              <a:t>　ネ　ッ　ト</a:t>
            </a:r>
            <a:r>
              <a:rPr kumimoji="1" lang="ja-JP" altLang="en-US" dirty="0" smtClean="0"/>
              <a:t>　　</a:t>
            </a:r>
            <a:endParaRPr kumimoji="1" lang="en-US" altLang="ja-JP" dirty="0" smtClean="0"/>
          </a:p>
          <a:p>
            <a:pPr marL="0" indent="0" algn="ctr">
              <a:buNone/>
            </a:pPr>
            <a:r>
              <a:rPr kumimoji="1" lang="ja-JP" altLang="en-US" dirty="0" smtClean="0"/>
              <a:t>久保寺一男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091961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601" y="691029"/>
            <a:ext cx="8310535" cy="58002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48057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021全Aネット\〇全Ａネット業務\研修会\平成28年度研修会　参議院会館　29.2\201702231708_00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-110351"/>
            <a:ext cx="9577064" cy="7283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52704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59216" cy="706090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kumimoji="1" lang="ja-JP" altLang="en-US" sz="3600" dirty="0" smtClean="0"/>
              <a:t>みなし雇用への私見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82352" y="1196752"/>
            <a:ext cx="8538120" cy="5001419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kumimoji="1" lang="ja-JP" altLang="en-US" dirty="0" smtClean="0"/>
              <a:t>①在宅就業障害者支援制度が</a:t>
            </a:r>
            <a:r>
              <a:rPr lang="ja-JP" altLang="en-US" dirty="0" smtClean="0"/>
              <a:t>障害者</a:t>
            </a:r>
            <a:r>
              <a:rPr lang="ja-JP" altLang="en-US" dirty="0"/>
              <a:t>雇用納付金</a:t>
            </a:r>
            <a:r>
              <a:rPr lang="ja-JP" altLang="en-US" dirty="0" smtClean="0"/>
              <a:t>制度の中で、特例として発注枠として認められている。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（法定雇用率には換算不可、</a:t>
            </a:r>
            <a:r>
              <a:rPr lang="en-US" altLang="ja-JP" dirty="0" smtClean="0"/>
              <a:t>A</a:t>
            </a:r>
            <a:r>
              <a:rPr lang="ja-JP" altLang="en-US" dirty="0" smtClean="0"/>
              <a:t>型非該当）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②採用されない理由：</a:t>
            </a:r>
            <a:endParaRPr lang="en-US" altLang="ja-JP" dirty="0" smtClean="0"/>
          </a:p>
          <a:p>
            <a:pPr marL="0" indent="0">
              <a:buNone/>
            </a:pPr>
            <a:r>
              <a:rPr lang="en-US" altLang="ja-JP" dirty="0" smtClean="0"/>
              <a:t>※</a:t>
            </a:r>
            <a:r>
              <a:rPr lang="ja-JP" altLang="en-US" dirty="0" smtClean="0"/>
              <a:t>直接雇用をせず、みなし分を安易に選択する。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ja-JP" altLang="en-US" dirty="0" smtClean="0"/>
              <a:t>③</a:t>
            </a:r>
            <a:r>
              <a:rPr lang="ja-JP" altLang="en-US" u="sng" dirty="0" smtClean="0"/>
              <a:t>福祉的就労分野の良質な仕事の確保</a:t>
            </a:r>
            <a:r>
              <a:rPr lang="ja-JP" altLang="en-US" dirty="0" smtClean="0"/>
              <a:t>、および</a:t>
            </a:r>
            <a:r>
              <a:rPr lang="ja-JP" altLang="en-US" u="sng" dirty="0" smtClean="0"/>
              <a:t>法定</a:t>
            </a:r>
            <a:r>
              <a:rPr lang="ja-JP" altLang="en-US" u="sng" dirty="0" smtClean="0"/>
              <a:t>雇用率で苦戦している中小企業の救済</a:t>
            </a:r>
            <a:endParaRPr lang="en-US" altLang="ja-JP" u="sng" dirty="0" smtClean="0"/>
          </a:p>
          <a:p>
            <a:pPr marL="0" indent="0">
              <a:buNone/>
            </a:pPr>
            <a:r>
              <a:rPr lang="en-US" altLang="ja-JP" dirty="0" smtClean="0"/>
              <a:t>※</a:t>
            </a:r>
            <a:r>
              <a:rPr lang="ja-JP" altLang="en-US" dirty="0" smtClean="0"/>
              <a:t>法定雇用率を上回る分について、認める。</a:t>
            </a:r>
            <a:endParaRPr lang="en-US" altLang="ja-JP" dirty="0" smtClean="0"/>
          </a:p>
          <a:p>
            <a:pPr marL="0" indent="0">
              <a:buNone/>
            </a:pPr>
            <a:r>
              <a:rPr lang="en-US" altLang="ja-JP" dirty="0" smtClean="0"/>
              <a:t>※</a:t>
            </a:r>
            <a:r>
              <a:rPr lang="ja-JP" altLang="en-US" dirty="0" smtClean="0"/>
              <a:t>中小企業については、大幅に認める。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sz="2800" dirty="0" smtClean="0"/>
          </a:p>
          <a:p>
            <a:pPr marL="0" indent="0">
              <a:buNone/>
            </a:pPr>
            <a:endParaRPr lang="en-US" altLang="ja-JP" sz="2800" dirty="0" smtClean="0"/>
          </a:p>
          <a:p>
            <a:pPr marL="0" indent="0">
              <a:buNone/>
            </a:pPr>
            <a:endParaRPr kumimoji="1" lang="ja-JP" altLang="en-US" dirty="0"/>
          </a:p>
        </p:txBody>
      </p:sp>
      <p:sp>
        <p:nvSpPr>
          <p:cNvPr id="4" name="下矢印 3"/>
          <p:cNvSpPr/>
          <p:nvPr/>
        </p:nvSpPr>
        <p:spPr>
          <a:xfrm>
            <a:off x="3678100" y="3501008"/>
            <a:ext cx="1173592" cy="638393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33246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512" y="485658"/>
            <a:ext cx="8712968" cy="850106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ja-JP" altLang="en-US" sz="3600" dirty="0"/>
              <a:t>労働行政</a:t>
            </a:r>
            <a:r>
              <a:rPr lang="ja-JP" altLang="en-US" sz="3600" dirty="0" smtClean="0"/>
              <a:t>と福祉行政の一体的展開（課題）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38976" y="1778544"/>
            <a:ext cx="8825512" cy="471338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ja-JP" altLang="en-US" dirty="0" smtClean="0"/>
              <a:t>〇障害者総合支援法と障害者雇用促進法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　 ⇒就労と雇用及び障害者の定義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/>
              <a:t>〇</a:t>
            </a:r>
            <a:r>
              <a:rPr lang="ja-JP" altLang="en-US" dirty="0" smtClean="0"/>
              <a:t>就労と雇用のハザマに</a:t>
            </a:r>
            <a:r>
              <a:rPr lang="en-US" altLang="ja-JP" dirty="0" smtClean="0"/>
              <a:t>A</a:t>
            </a:r>
            <a:r>
              <a:rPr lang="ja-JP" altLang="en-US" dirty="0" smtClean="0"/>
              <a:t>型事業がある。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lang="ja-JP" altLang="en-US" dirty="0" smtClean="0"/>
              <a:t> </a:t>
            </a:r>
            <a:r>
              <a:rPr lang="en-US" altLang="ja-JP" dirty="0" smtClean="0"/>
              <a:t>※A</a:t>
            </a:r>
            <a:r>
              <a:rPr lang="ja-JP" altLang="en-US" dirty="0" smtClean="0"/>
              <a:t>型利用者（労働者）の雇用率に関する貢献？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lang="ja-JP" altLang="en-US" dirty="0" smtClean="0"/>
              <a:t>　  </a:t>
            </a:r>
            <a:r>
              <a:rPr lang="en-US" altLang="ja-JP" dirty="0" smtClean="0"/>
              <a:t>50</a:t>
            </a:r>
            <a:r>
              <a:rPr lang="ja-JP" altLang="en-US" dirty="0" smtClean="0"/>
              <a:t>人以下の事業所について調査は</a:t>
            </a:r>
            <a:endParaRPr lang="en-US" altLang="ja-JP" dirty="0" smtClean="0"/>
          </a:p>
          <a:p>
            <a:pPr marL="0" indent="0">
              <a:buNone/>
            </a:pPr>
            <a:r>
              <a:rPr kumimoji="1" lang="ja-JP" altLang="en-US" dirty="0" smtClean="0"/>
              <a:t> </a:t>
            </a:r>
            <a:r>
              <a:rPr kumimoji="1" lang="ja-JP" altLang="en-US" dirty="0"/>
              <a:t>　</a:t>
            </a:r>
            <a:r>
              <a:rPr kumimoji="1" lang="en-US" altLang="ja-JP" dirty="0" smtClean="0"/>
              <a:t>※</a:t>
            </a:r>
            <a:r>
              <a:rPr kumimoji="1" lang="ja-JP" altLang="en-US" dirty="0" smtClean="0"/>
              <a:t>法定雇用率にグループ適用で認められる。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〇障害者就業・生活支援センターの充実？</a:t>
            </a:r>
            <a:endParaRPr lang="en-US" altLang="ja-JP" dirty="0" smtClean="0"/>
          </a:p>
          <a:p>
            <a:pPr marL="0" indent="0">
              <a:buNone/>
            </a:pPr>
            <a:r>
              <a:rPr kumimoji="1" lang="ja-JP" altLang="en-US" dirty="0" smtClean="0"/>
              <a:t>〇福祉的サービス提供とハローワーク・地域職業セン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dirty="0"/>
              <a:t>　 </a:t>
            </a:r>
            <a:r>
              <a:rPr lang="ja-JP" altLang="en-US" dirty="0" smtClean="0"/>
              <a:t> </a:t>
            </a:r>
            <a:r>
              <a:rPr kumimoji="1" lang="ja-JP" altLang="en-US" dirty="0" smtClean="0"/>
              <a:t>ターなどの連携？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464020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850106"/>
          </a:xfrm>
          <a:noFill/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ja-JP" altLang="en-US" sz="3600" dirty="0" smtClean="0"/>
              <a:t>労働行政と福祉行政の一体的展開（私見）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1520" y="1484784"/>
            <a:ext cx="8640960" cy="4824536"/>
          </a:xfrm>
        </p:spPr>
        <p:txBody>
          <a:bodyPr>
            <a:normAutofit fontScale="92500" lnSpcReduction="10000"/>
          </a:bodyPr>
          <a:lstStyle/>
          <a:p>
            <a:r>
              <a:rPr kumimoji="1" lang="ja-JP" altLang="en-US" dirty="0" smtClean="0"/>
              <a:t>障害者権利条約でドイツが、障害者作業所（日本の</a:t>
            </a:r>
            <a:r>
              <a:rPr kumimoji="1" lang="en-US" altLang="ja-JP" dirty="0" smtClean="0"/>
              <a:t>A</a:t>
            </a:r>
            <a:r>
              <a:rPr kumimoji="1" lang="ja-JP" altLang="en-US" dirty="0" smtClean="0"/>
              <a:t>型と</a:t>
            </a:r>
            <a:r>
              <a:rPr kumimoji="1" lang="en-US" altLang="ja-JP" dirty="0" smtClean="0"/>
              <a:t>B</a:t>
            </a:r>
            <a:r>
              <a:rPr kumimoji="1" lang="ja-JP" altLang="en-US" dirty="0" smtClean="0"/>
              <a:t>型の中間）で勧告を受ける。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ヨーロッパはじめ、世界的に福祉的就労から一般雇用への統合の動き。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r>
              <a:rPr kumimoji="1" lang="ja-JP" altLang="en-US" dirty="0" smtClean="0"/>
              <a:t>対象者は「働きづらさ」による判断</a:t>
            </a:r>
            <a:endParaRPr kumimoji="1" lang="en-US" altLang="ja-JP" dirty="0" smtClean="0"/>
          </a:p>
          <a:p>
            <a:r>
              <a:rPr lang="ja-JP" altLang="en-US" dirty="0" smtClean="0"/>
              <a:t>インクルーシブ企業～賃金補填は事業所へ、日本でいう給付費に当たる。福祉会計や就労会計の区分無し。</a:t>
            </a:r>
            <a:r>
              <a:rPr lang="en-US" altLang="ja-JP" dirty="0" smtClean="0"/>
              <a:t>A</a:t>
            </a:r>
            <a:r>
              <a:rPr lang="ja-JP" altLang="en-US" dirty="0" smtClean="0"/>
              <a:t>型事業所の将来像のヒント。</a:t>
            </a:r>
            <a:endParaRPr kumimoji="1" lang="en-US" altLang="ja-JP" dirty="0" smtClean="0"/>
          </a:p>
          <a:p>
            <a:endParaRPr kumimoji="1" lang="ja-JP" alt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7313" y="3451108"/>
            <a:ext cx="1347787" cy="643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019604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222</Words>
  <Application>Microsoft Office PowerPoint</Application>
  <PresentationFormat>画面に合わせる (4:3)</PresentationFormat>
  <Paragraphs>31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みなし雇用と 労働行政と福祉行政の一体的展開 （私見）</vt:lpstr>
      <vt:lpstr>PowerPoint プレゼンテーション</vt:lpstr>
      <vt:lpstr>PowerPoint プレゼンテーション</vt:lpstr>
      <vt:lpstr>みなし雇用への私見</vt:lpstr>
      <vt:lpstr>労働行政と福祉行政の一体的展開（課題）</vt:lpstr>
      <vt:lpstr>労働行政と福祉行政の一体的展開（私見）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kubodera</dc:creator>
  <cp:lastModifiedBy>kubodera</cp:lastModifiedBy>
  <cp:revision>10</cp:revision>
  <dcterms:created xsi:type="dcterms:W3CDTF">2018-02-12T07:00:09Z</dcterms:created>
  <dcterms:modified xsi:type="dcterms:W3CDTF">2018-02-19T22:55:36Z</dcterms:modified>
</cp:coreProperties>
</file>