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9.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0.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notesSlides/notesSlide4.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notesSlides/notesSlide5.xml" ContentType="application/vnd.openxmlformats-officedocument.presentationml.notesSlide+xml"/>
  <Override PartName="/ppt/charts/chart9.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661" r:id="rId2"/>
    <p:sldMasterId id="2147483674" r:id="rId3"/>
    <p:sldMasterId id="2147485173" r:id="rId4"/>
    <p:sldMasterId id="2147485185" r:id="rId5"/>
    <p:sldMasterId id="2147485458" r:id="rId6"/>
    <p:sldMasterId id="2147485486" r:id="rId7"/>
    <p:sldMasterId id="2147485523" r:id="rId8"/>
    <p:sldMasterId id="2147485571" r:id="rId9"/>
    <p:sldMasterId id="2147485577" r:id="rId10"/>
    <p:sldMasterId id="2147485591" r:id="rId11"/>
  </p:sldMasterIdLst>
  <p:notesMasterIdLst>
    <p:notesMasterId r:id="rId27"/>
  </p:notesMasterIdLst>
  <p:handoutMasterIdLst>
    <p:handoutMasterId r:id="rId28"/>
  </p:handoutMasterIdLst>
  <p:sldIdLst>
    <p:sldId id="1803" r:id="rId12"/>
    <p:sldId id="2371" r:id="rId13"/>
    <p:sldId id="2337" r:id="rId14"/>
    <p:sldId id="2359" r:id="rId15"/>
    <p:sldId id="2416" r:id="rId16"/>
    <p:sldId id="2417" r:id="rId17"/>
    <p:sldId id="2352" r:id="rId18"/>
    <p:sldId id="2288" r:id="rId19"/>
    <p:sldId id="2287" r:id="rId20"/>
    <p:sldId id="2396" r:id="rId21"/>
    <p:sldId id="2373" r:id="rId22"/>
    <p:sldId id="2383" r:id="rId23"/>
    <p:sldId id="2347" r:id="rId24"/>
    <p:sldId id="2348" r:id="rId25"/>
    <p:sldId id="2418" r:id="rId26"/>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147" algn="l" rtl="0" fontAlgn="base">
      <a:spcBef>
        <a:spcPct val="0"/>
      </a:spcBef>
      <a:spcAft>
        <a:spcPct val="0"/>
      </a:spcAft>
      <a:defRPr kumimoji="1" kern="1200">
        <a:solidFill>
          <a:schemeClr val="tx1"/>
        </a:solidFill>
        <a:latin typeface="Arial" charset="0"/>
        <a:ea typeface="ＭＳ Ｐゴシック" charset="-128"/>
        <a:cs typeface="+mn-cs"/>
      </a:defRPr>
    </a:lvl2pPr>
    <a:lvl3pPr marL="914293" algn="l" rtl="0" fontAlgn="base">
      <a:spcBef>
        <a:spcPct val="0"/>
      </a:spcBef>
      <a:spcAft>
        <a:spcPct val="0"/>
      </a:spcAft>
      <a:defRPr kumimoji="1" kern="1200">
        <a:solidFill>
          <a:schemeClr val="tx1"/>
        </a:solidFill>
        <a:latin typeface="Arial" charset="0"/>
        <a:ea typeface="ＭＳ Ｐゴシック" charset="-128"/>
        <a:cs typeface="+mn-cs"/>
      </a:defRPr>
    </a:lvl3pPr>
    <a:lvl4pPr marL="1371440" algn="l" rtl="0" fontAlgn="base">
      <a:spcBef>
        <a:spcPct val="0"/>
      </a:spcBef>
      <a:spcAft>
        <a:spcPct val="0"/>
      </a:spcAft>
      <a:defRPr kumimoji="1" kern="1200">
        <a:solidFill>
          <a:schemeClr val="tx1"/>
        </a:solidFill>
        <a:latin typeface="Arial" charset="0"/>
        <a:ea typeface="ＭＳ Ｐゴシック" charset="-128"/>
        <a:cs typeface="+mn-cs"/>
      </a:defRPr>
    </a:lvl4pPr>
    <a:lvl5pPr marL="1828587" algn="l" rtl="0" fontAlgn="base">
      <a:spcBef>
        <a:spcPct val="0"/>
      </a:spcBef>
      <a:spcAft>
        <a:spcPct val="0"/>
      </a:spcAft>
      <a:defRPr kumimoji="1" kern="1200">
        <a:solidFill>
          <a:schemeClr val="tx1"/>
        </a:solidFill>
        <a:latin typeface="Arial" charset="0"/>
        <a:ea typeface="ＭＳ Ｐゴシック" charset="-128"/>
        <a:cs typeface="+mn-cs"/>
      </a:defRPr>
    </a:lvl5pPr>
    <a:lvl6pPr marL="2285733" algn="l" defTabSz="914293" rtl="0" eaLnBrk="1" latinLnBrk="0" hangingPunct="1">
      <a:defRPr kumimoji="1" kern="1200">
        <a:solidFill>
          <a:schemeClr val="tx1"/>
        </a:solidFill>
        <a:latin typeface="Arial" charset="0"/>
        <a:ea typeface="ＭＳ Ｐゴシック" charset="-128"/>
        <a:cs typeface="+mn-cs"/>
      </a:defRPr>
    </a:lvl6pPr>
    <a:lvl7pPr marL="2742879" algn="l" defTabSz="914293" rtl="0" eaLnBrk="1" latinLnBrk="0" hangingPunct="1">
      <a:defRPr kumimoji="1" kern="1200">
        <a:solidFill>
          <a:schemeClr val="tx1"/>
        </a:solidFill>
        <a:latin typeface="Arial" charset="0"/>
        <a:ea typeface="ＭＳ Ｐゴシック" charset="-128"/>
        <a:cs typeface="+mn-cs"/>
      </a:defRPr>
    </a:lvl7pPr>
    <a:lvl8pPr marL="3200026" algn="l" defTabSz="914293" rtl="0" eaLnBrk="1" latinLnBrk="0" hangingPunct="1">
      <a:defRPr kumimoji="1" kern="1200">
        <a:solidFill>
          <a:schemeClr val="tx1"/>
        </a:solidFill>
        <a:latin typeface="Arial" charset="0"/>
        <a:ea typeface="ＭＳ Ｐゴシック" charset="-128"/>
        <a:cs typeface="+mn-cs"/>
      </a:defRPr>
    </a:lvl8pPr>
    <a:lvl9pPr marL="3657173" algn="l" defTabSz="914293"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CCFF"/>
    <a:srgbClr val="81FFFF"/>
    <a:srgbClr val="CCFFFF"/>
    <a:srgbClr val="00FFFF"/>
    <a:srgbClr val="3B8289"/>
    <a:srgbClr val="FCEE9C"/>
    <a:srgbClr val="FFFF99"/>
    <a:srgbClr val="436BED"/>
    <a:srgbClr val="D6EC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60" autoAdjust="0"/>
    <p:restoredTop sz="85249" autoAdjust="0"/>
  </p:normalViewPr>
  <p:slideViewPr>
    <p:cSldViewPr snapToObjects="1">
      <p:cViewPr varScale="1">
        <p:scale>
          <a:sx n="58" d="100"/>
          <a:sy n="58" d="100"/>
        </p:scale>
        <p:origin x="1704" y="60"/>
      </p:cViewPr>
      <p:guideLst>
        <p:guide orient="horz" pos="2160"/>
        <p:guide pos="3121"/>
      </p:guideLst>
    </p:cSldViewPr>
  </p:slideViewPr>
  <p:notesTextViewPr>
    <p:cViewPr>
      <p:scale>
        <a:sx n="100" d="100"/>
        <a:sy n="100" d="100"/>
      </p:scale>
      <p:origin x="0" y="0"/>
    </p:cViewPr>
  </p:notesTextViewPr>
  <p:sorterViewPr>
    <p:cViewPr>
      <p:scale>
        <a:sx n="100" d="100"/>
        <a:sy n="100" d="100"/>
      </p:scale>
      <p:origin x="0" y="101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file:///\\dfckhpwg4file2h.mhlwds.mhlw.go.jp\&#35506;&#23460;&#38936;&#22495;3\12203000_&#31038;&#20250;&#12539;&#25588;&#35703;&#23616;&#38556;&#23475;&#20445;&#20581;&#31119;&#31049;&#37096;&#12288;&#38556;&#23475;&#31119;&#31049;&#35506;\05%20&#23601;&#21172;&#25903;&#25588;&#20418;\H27&#24180;&#24230;\03%20&#27010;&#35201;&#12506;&#12540;&#12497;&#12540;\&#22522;&#30990;&#12487;&#12540;&#12479;\&#21033;&#29992;&#32773;&#12289;&#20107;&#26989;&#25152;&#25968;&#31561;&#38598;&#35336;&#3492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fckhpwg4file2h.mhlwds.mhlw.go.jp\&#35506;&#23460;&#38936;&#22495;3\12203000_&#31038;&#20250;&#12539;&#25588;&#35703;&#23616;&#38556;&#23475;&#20445;&#20581;&#31119;&#31049;&#37096;&#12288;&#38556;&#23475;&#31119;&#31049;&#35506;\05%20&#23601;&#21172;&#25903;&#25588;&#20418;\H27&#24180;&#24230;\03%20&#27010;&#35201;&#12506;&#12540;&#12497;&#12540;\&#22522;&#30990;&#12487;&#12540;&#12479;\&#21033;&#29992;&#32773;&#12289;&#20107;&#26989;&#25152;&#25968;&#31561;&#38598;&#35336;&#34920;.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fckhpwg4file2h.mhlwds.mhlw.go.jp\&#35506;&#23460;&#38936;&#22495;3\12203000_&#31038;&#20250;&#12539;&#25588;&#35703;&#23616;&#38556;&#23475;&#20445;&#20581;&#31119;&#31049;&#37096;&#12288;&#38556;&#23475;&#31119;&#31049;&#35506;\05%20&#23601;&#21172;&#25903;&#25588;&#20418;\H27&#24180;&#24230;\03%20&#27010;&#35201;&#12506;&#12540;&#12497;&#12540;\&#22522;&#30990;&#12487;&#12540;&#12479;\&#21033;&#29992;&#32773;&#12289;&#20107;&#26989;&#25152;&#25968;&#31561;&#38598;&#35336;&#34920;.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912137610593707E-2"/>
          <c:y val="0.14398350938864135"/>
          <c:w val="0.71906012673019848"/>
          <c:h val="0.68704460889645536"/>
        </c:manualLayout>
      </c:layout>
      <c:pieChart>
        <c:varyColors val="1"/>
        <c:ser>
          <c:idx val="3"/>
          <c:order val="0"/>
          <c:tx>
            <c:strRef>
              <c:f>Sheet2!$S$36</c:f>
              <c:strCache>
                <c:ptCount val="1"/>
                <c:pt idx="0">
                  <c:v>平成27年度</c:v>
                </c:pt>
              </c:strCache>
            </c:strRef>
          </c:tx>
          <c:dPt>
            <c:idx val="0"/>
            <c:bubble3D val="0"/>
            <c:spPr>
              <a:solidFill>
                <a:schemeClr val="accent5">
                  <a:lumMod val="20000"/>
                  <a:lumOff val="80000"/>
                </a:schemeClr>
              </a:solidFill>
              <a:ln>
                <a:solidFill>
                  <a:schemeClr val="accent5">
                    <a:lumMod val="20000"/>
                    <a:lumOff val="80000"/>
                  </a:schemeClr>
                </a:solidFill>
              </a:ln>
            </c:spPr>
            <c:extLst>
              <c:ext xmlns:c16="http://schemas.microsoft.com/office/drawing/2014/chart" uri="{C3380CC4-5D6E-409C-BE32-E72D297353CC}">
                <c16:uniqueId val="{00000001-0EBD-4A18-9D6A-CA1DCF03A50D}"/>
              </c:ext>
            </c:extLst>
          </c:dPt>
          <c:dPt>
            <c:idx val="1"/>
            <c:bubble3D val="0"/>
            <c:spPr>
              <a:solidFill>
                <a:schemeClr val="accent6">
                  <a:lumMod val="40000"/>
                  <a:lumOff val="60000"/>
                </a:schemeClr>
              </a:solidFill>
            </c:spPr>
            <c:extLst>
              <c:ext xmlns:c16="http://schemas.microsoft.com/office/drawing/2014/chart" uri="{C3380CC4-5D6E-409C-BE32-E72D297353CC}">
                <c16:uniqueId val="{00000003-0EBD-4A18-9D6A-CA1DCF03A50D}"/>
              </c:ext>
            </c:extLst>
          </c:dPt>
          <c:dPt>
            <c:idx val="2"/>
            <c:bubble3D val="0"/>
            <c:spPr>
              <a:solidFill>
                <a:srgbClr val="FFC000"/>
              </a:solidFill>
            </c:spPr>
            <c:extLst>
              <c:ext xmlns:c16="http://schemas.microsoft.com/office/drawing/2014/chart" uri="{C3380CC4-5D6E-409C-BE32-E72D297353CC}">
                <c16:uniqueId val="{00000005-0EBD-4A18-9D6A-CA1DCF03A50D}"/>
              </c:ext>
            </c:extLst>
          </c:dPt>
          <c:dPt>
            <c:idx val="4"/>
            <c:bubble3D val="0"/>
            <c:spPr>
              <a:solidFill>
                <a:schemeClr val="tx2">
                  <a:lumMod val="60000"/>
                  <a:lumOff val="40000"/>
                </a:schemeClr>
              </a:solidFill>
            </c:spPr>
            <c:extLst>
              <c:ext xmlns:c16="http://schemas.microsoft.com/office/drawing/2014/chart" uri="{C3380CC4-5D6E-409C-BE32-E72D297353CC}">
                <c16:uniqueId val="{00000007-0EBD-4A18-9D6A-CA1DCF03A50D}"/>
              </c:ext>
            </c:extLst>
          </c:dPt>
          <c:dPt>
            <c:idx val="5"/>
            <c:bubble3D val="0"/>
            <c:spPr>
              <a:solidFill>
                <a:srgbClr val="FFCCFF"/>
              </a:solidFill>
              <a:ln>
                <a:solidFill>
                  <a:srgbClr val="FFCCFF"/>
                </a:solidFill>
              </a:ln>
            </c:spPr>
            <c:extLst>
              <c:ext xmlns:c16="http://schemas.microsoft.com/office/drawing/2014/chart" uri="{C3380CC4-5D6E-409C-BE32-E72D297353CC}">
                <c16:uniqueId val="{00000009-0EBD-4A18-9D6A-CA1DCF03A50D}"/>
              </c:ext>
            </c:extLst>
          </c:dPt>
          <c:dPt>
            <c:idx val="6"/>
            <c:bubble3D val="0"/>
            <c:spPr>
              <a:solidFill>
                <a:srgbClr val="CCFFFF"/>
              </a:solidFill>
              <a:ln>
                <a:noFill/>
              </a:ln>
            </c:spPr>
            <c:extLst>
              <c:ext xmlns:c16="http://schemas.microsoft.com/office/drawing/2014/chart" uri="{C3380CC4-5D6E-409C-BE32-E72D297353CC}">
                <c16:uniqueId val="{0000000B-0EBD-4A18-9D6A-CA1DCF03A50D}"/>
              </c:ext>
            </c:extLst>
          </c:dPt>
          <c:dPt>
            <c:idx val="8"/>
            <c:bubble3D val="0"/>
            <c:spPr>
              <a:solidFill>
                <a:srgbClr val="9999FF"/>
              </a:solidFill>
              <a:ln>
                <a:noFill/>
              </a:ln>
            </c:spPr>
            <c:extLst>
              <c:ext xmlns:c16="http://schemas.microsoft.com/office/drawing/2014/chart" uri="{C3380CC4-5D6E-409C-BE32-E72D297353CC}">
                <c16:uniqueId val="{0000000D-0EBD-4A18-9D6A-CA1DCF03A50D}"/>
              </c:ext>
            </c:extLst>
          </c:dPt>
          <c:dPt>
            <c:idx val="15"/>
            <c:bubble3D val="0"/>
            <c:spPr>
              <a:solidFill>
                <a:srgbClr val="3399FF"/>
              </a:solidFill>
              <a:ln>
                <a:noFill/>
              </a:ln>
            </c:spPr>
            <c:extLst>
              <c:ext xmlns:c16="http://schemas.microsoft.com/office/drawing/2014/chart" uri="{C3380CC4-5D6E-409C-BE32-E72D297353CC}">
                <c16:uniqueId val="{0000000F-0EBD-4A18-9D6A-CA1DCF03A50D}"/>
              </c:ext>
            </c:extLst>
          </c:dPt>
          <c:dPt>
            <c:idx val="17"/>
            <c:bubble3D val="0"/>
            <c:extLst>
              <c:ext xmlns:c16="http://schemas.microsoft.com/office/drawing/2014/chart" uri="{C3380CC4-5D6E-409C-BE32-E72D297353CC}">
                <c16:uniqueId val="{00000010-0EBD-4A18-9D6A-CA1DCF03A50D}"/>
              </c:ext>
            </c:extLst>
          </c:dPt>
          <c:dLbls>
            <c:dLbl>
              <c:idx val="0"/>
              <c:layout>
                <c:manualLayout>
                  <c:x val="-6.6566730165707078E-2"/>
                  <c:y val="0.12662097920683593"/>
                </c:manualLayout>
              </c:layout>
              <c:tx>
                <c:rich>
                  <a:bodyPr/>
                  <a:lstStyle/>
                  <a:p>
                    <a:pPr>
                      <a:defRPr sz="1000">
                        <a:latin typeface="ＭＳ ゴシック" panose="020B0609070205080204" pitchFamily="49" charset="-128"/>
                        <a:ea typeface="ＭＳ ゴシック" panose="020B0609070205080204" pitchFamily="49" charset="-128"/>
                      </a:defRPr>
                    </a:pPr>
                    <a:r>
                      <a:rPr lang="ja-JP" altLang="en-US" sz="1000"/>
                      <a:t>居宅介護</a:t>
                    </a:r>
                  </a:p>
                  <a:p>
                    <a:pPr>
                      <a:defRPr sz="1000">
                        <a:latin typeface="ＭＳ ゴシック" panose="020B0609070205080204" pitchFamily="49" charset="-128"/>
                        <a:ea typeface="ＭＳ ゴシック" panose="020B0609070205080204" pitchFamily="49" charset="-128"/>
                      </a:defRPr>
                    </a:pPr>
                    <a:r>
                      <a:rPr lang="ja-JP" altLang="en-US" sz="1000"/>
                      <a:t> </a:t>
                    </a:r>
                    <a:r>
                      <a:rPr lang="en-US" altLang="ja-JP" sz="1000"/>
                      <a:t>7.5%</a:t>
                    </a:r>
                  </a:p>
                </c:rich>
              </c:tx>
              <c:sp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EBD-4A18-9D6A-CA1DCF03A50D}"/>
                </c:ext>
              </c:extLst>
            </c:dLbl>
            <c:dLbl>
              <c:idx val="1"/>
              <c:layout>
                <c:manualLayout>
                  <c:x val="-5.5476692297363885E-2"/>
                  <c:y val="8.566461401137819E-2"/>
                </c:manualLayout>
              </c:layout>
              <c:tx>
                <c:rich>
                  <a:bodyPr/>
                  <a:lstStyle/>
                  <a:p>
                    <a:pPr>
                      <a:defRPr sz="900">
                        <a:latin typeface="ＭＳ ゴシック" panose="020B0609070205080204" pitchFamily="49" charset="-128"/>
                        <a:ea typeface="ＭＳ ゴシック" panose="020B0609070205080204" pitchFamily="49" charset="-128"/>
                      </a:defRPr>
                    </a:pPr>
                    <a:r>
                      <a:rPr lang="ja-JP" altLang="en-US" sz="900" dirty="0"/>
                      <a:t>重度</a:t>
                    </a:r>
                  </a:p>
                  <a:p>
                    <a:pPr>
                      <a:defRPr sz="900">
                        <a:latin typeface="ＭＳ ゴシック" panose="020B0609070205080204" pitchFamily="49" charset="-128"/>
                        <a:ea typeface="ＭＳ ゴシック" panose="020B0609070205080204" pitchFamily="49" charset="-128"/>
                      </a:defRPr>
                    </a:pPr>
                    <a:r>
                      <a:rPr lang="ja-JP" altLang="en-US" sz="900" dirty="0"/>
                      <a:t>訪問</a:t>
                    </a:r>
                  </a:p>
                  <a:p>
                    <a:pPr>
                      <a:defRPr sz="900">
                        <a:latin typeface="ＭＳ ゴシック" panose="020B0609070205080204" pitchFamily="49" charset="-128"/>
                        <a:ea typeface="ＭＳ ゴシック" panose="020B0609070205080204" pitchFamily="49" charset="-128"/>
                      </a:defRPr>
                    </a:pPr>
                    <a:r>
                      <a:rPr lang="en-US" altLang="ja-JP" sz="900" dirty="0"/>
                      <a:t>3.4%</a:t>
                    </a:r>
                  </a:p>
                </c:rich>
              </c:tx>
              <c:sp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EBD-4A18-9D6A-CA1DCF03A50D}"/>
                </c:ext>
              </c:extLst>
            </c:dLbl>
            <c:dLbl>
              <c:idx val="2"/>
              <c:layout>
                <c:manualLayout>
                  <c:x val="1.235843408937508E-2"/>
                  <c:y val="-3.9587371155345705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0EBD-4A18-9D6A-CA1DCF03A50D}"/>
                </c:ext>
              </c:extLst>
            </c:dLbl>
            <c:dLbl>
              <c:idx val="3"/>
              <c:layout>
                <c:manualLayout>
                  <c:x val="3.5868868685953417E-2"/>
                  <c:y val="1.6983142066980414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1-0EBD-4A18-9D6A-CA1DCF03A50D}"/>
                </c:ext>
              </c:extLst>
            </c:dLbl>
            <c:dLbl>
              <c:idx val="4"/>
              <c:layout>
                <c:manualLayout>
                  <c:x val="-9.7823879489986929E-2"/>
                  <c:y val="6.9611999257834734E-2"/>
                </c:manualLayout>
              </c:layout>
              <c:tx>
                <c:rich>
                  <a:bodyPr/>
                  <a:lstStyle/>
                  <a:p>
                    <a:pPr>
                      <a:defRPr sz="900">
                        <a:latin typeface="ＭＳ ゴシック" panose="020B0609070205080204" pitchFamily="49" charset="-128"/>
                        <a:ea typeface="ＭＳ ゴシック" panose="020B0609070205080204" pitchFamily="49" charset="-128"/>
                      </a:defRPr>
                    </a:pPr>
                    <a:r>
                      <a:rPr lang="ja-JP" altLang="en-US" sz="900" dirty="0"/>
                      <a:t>療養介護
</a:t>
                    </a:r>
                    <a:r>
                      <a:rPr lang="en-US" altLang="ja-JP" sz="900" dirty="0"/>
                      <a:t>3.0%</a:t>
                    </a:r>
                    <a:endParaRPr lang="ja-JP" altLang="en-US" sz="900" dirty="0"/>
                  </a:p>
                </c:rich>
              </c:tx>
              <c:sp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0EBD-4A18-9D6A-CA1DCF03A50D}"/>
                </c:ext>
              </c:extLst>
            </c:dLbl>
            <c:dLbl>
              <c:idx val="5"/>
              <c:layout>
                <c:manualLayout>
                  <c:x val="-0.21798059051015262"/>
                  <c:y val="-7.6906562395789718E-2"/>
                </c:manualLayout>
              </c:layout>
              <c:spPr/>
              <c:txPr>
                <a:bodyPr/>
                <a:lstStyle/>
                <a:p>
                  <a:pPr>
                    <a:defRPr sz="10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0EBD-4A18-9D6A-CA1DCF03A50D}"/>
                </c:ext>
              </c:extLst>
            </c:dLbl>
            <c:dLbl>
              <c:idx val="6"/>
              <c:layout>
                <c:manualLayout>
                  <c:x val="6.6504215546811171E-2"/>
                  <c:y val="9.7609776523005874E-3"/>
                </c:manualLayout>
              </c:layout>
              <c:spPr/>
              <c:txPr>
                <a:bodyPr/>
                <a:lstStyle/>
                <a:p>
                  <a:pPr>
                    <a:defRPr sz="10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B-0EBD-4A18-9D6A-CA1DCF03A50D}"/>
                </c:ext>
              </c:extLst>
            </c:dLbl>
            <c:dLbl>
              <c:idx val="7"/>
              <c:delete val="1"/>
              <c:extLst>
                <c:ext xmlns:c15="http://schemas.microsoft.com/office/drawing/2012/chart" uri="{CE6537A1-D6FC-4f65-9D91-7224C49458BB}"/>
                <c:ext xmlns:c16="http://schemas.microsoft.com/office/drawing/2014/chart" uri="{C3380CC4-5D6E-409C-BE32-E72D297353CC}">
                  <c16:uniqueId val="{00000012-0EBD-4A18-9D6A-CA1DCF03A50D}"/>
                </c:ext>
              </c:extLst>
            </c:dLbl>
            <c:dLbl>
              <c:idx val="8"/>
              <c:layout>
                <c:manualLayout>
                  <c:x val="5.6586199588162842E-2"/>
                  <c:y val="-0.12219588148423025"/>
                </c:manualLayout>
              </c:layout>
              <c:spPr/>
              <c:txPr>
                <a:bodyPr/>
                <a:lstStyle/>
                <a:p>
                  <a:pPr>
                    <a:defRPr sz="10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0EBD-4A18-9D6A-CA1DCF03A50D}"/>
                </c:ext>
              </c:extLst>
            </c:dLbl>
            <c:dLbl>
              <c:idx val="9"/>
              <c:layout>
                <c:manualLayout>
                  <c:x val="0.21494068990607279"/>
                  <c:y val="2.2868437416161652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3-0EBD-4A18-9D6A-CA1DCF03A50D}"/>
                </c:ext>
              </c:extLst>
            </c:dLbl>
            <c:dLbl>
              <c:idx val="10"/>
              <c:layout>
                <c:manualLayout>
                  <c:x val="0.25513572419291852"/>
                  <c:y val="8.4173074946155405E-2"/>
                </c:manualLayout>
              </c:layout>
              <c:spPr/>
              <c:txPr>
                <a:bodyPr/>
                <a:lstStyle/>
                <a:p>
                  <a:pPr>
                    <a:defRPr sz="9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4-0EBD-4A18-9D6A-CA1DCF03A50D}"/>
                </c:ext>
              </c:extLst>
            </c:dLbl>
            <c:dLbl>
              <c:idx val="11"/>
              <c:layout>
                <c:manualLayout>
                  <c:x val="0.17809309803480283"/>
                  <c:y val="0.1547010277484561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5-0EBD-4A18-9D6A-CA1DCF03A50D}"/>
                </c:ext>
              </c:extLst>
            </c:dLbl>
            <c:dLbl>
              <c:idx val="12"/>
              <c:layout>
                <c:manualLayout>
                  <c:x val="3.5409132680640984E-2"/>
                  <c:y val="9.8529177625723052E-2"/>
                </c:manualLayout>
              </c:layout>
              <c:spPr/>
              <c:txPr>
                <a:bodyPr/>
                <a:lstStyle/>
                <a:p>
                  <a:pPr>
                    <a:defRPr sz="9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6-0EBD-4A18-9D6A-CA1DCF03A50D}"/>
                </c:ext>
              </c:extLst>
            </c:dLbl>
            <c:dLbl>
              <c:idx val="13"/>
              <c:delete val="1"/>
              <c:extLst>
                <c:ext xmlns:c15="http://schemas.microsoft.com/office/drawing/2012/chart" uri="{CE6537A1-D6FC-4f65-9D91-7224C49458BB}"/>
                <c:ext xmlns:c16="http://schemas.microsoft.com/office/drawing/2014/chart" uri="{C3380CC4-5D6E-409C-BE32-E72D297353CC}">
                  <c16:uniqueId val="{00000017-0EBD-4A18-9D6A-CA1DCF03A50D}"/>
                </c:ext>
              </c:extLst>
            </c:dLbl>
            <c:dLbl>
              <c:idx val="14"/>
              <c:layout>
                <c:manualLayout>
                  <c:x val="1.2646889388015031E-2"/>
                  <c:y val="5.6128912351786339E-2"/>
                </c:manualLayout>
              </c:layout>
              <c:tx>
                <c:rich>
                  <a:bodyPr/>
                  <a:lstStyle/>
                  <a:p>
                    <a:pPr>
                      <a:defRPr sz="1000" b="1">
                        <a:solidFill>
                          <a:srgbClr val="FF0000"/>
                        </a:solidFill>
                        <a:latin typeface="ＭＳ ゴシック" panose="020B0609070205080204" pitchFamily="49" charset="-128"/>
                        <a:ea typeface="ＭＳ ゴシック" panose="020B0609070205080204" pitchFamily="49" charset="-128"/>
                      </a:defRPr>
                    </a:pPr>
                    <a:r>
                      <a:rPr lang="ja-JP" altLang="en-US" sz="1000" b="1" dirty="0">
                        <a:solidFill>
                          <a:srgbClr val="FF0000"/>
                        </a:solidFill>
                      </a:rPr>
                      <a:t>就労継続</a:t>
                    </a:r>
                  </a:p>
                  <a:p>
                    <a:pPr>
                      <a:defRPr sz="1000" b="1">
                        <a:solidFill>
                          <a:srgbClr val="FF0000"/>
                        </a:solidFill>
                        <a:latin typeface="ＭＳ ゴシック" panose="020B0609070205080204" pitchFamily="49" charset="-128"/>
                        <a:ea typeface="ＭＳ ゴシック" panose="020B0609070205080204" pitchFamily="49" charset="-128"/>
                      </a:defRPr>
                    </a:pPr>
                    <a:r>
                      <a:rPr lang="ja-JP" altLang="en-US" sz="1000" b="1" dirty="0">
                        <a:solidFill>
                          <a:srgbClr val="FF0000"/>
                        </a:solidFill>
                      </a:rPr>
                      <a:t>支援</a:t>
                    </a:r>
                    <a:r>
                      <a:rPr lang="en-US" altLang="en-US" sz="1000" b="1" dirty="0">
                        <a:solidFill>
                          <a:srgbClr val="FF0000"/>
                        </a:solidFill>
                      </a:rPr>
                      <a:t>A</a:t>
                    </a:r>
                    <a:r>
                      <a:rPr lang="ja-JP" altLang="en-US" sz="1000" b="1" dirty="0">
                        <a:solidFill>
                          <a:srgbClr val="FF0000"/>
                        </a:solidFill>
                      </a:rPr>
                      <a:t>型
</a:t>
                    </a:r>
                    <a:r>
                      <a:rPr lang="en-US" altLang="ja-JP" sz="1000" b="1" dirty="0">
                        <a:solidFill>
                          <a:srgbClr val="FF0000"/>
                        </a:solidFill>
                      </a:rPr>
                      <a:t>3.9%</a:t>
                    </a:r>
                  </a:p>
                </c:rich>
              </c:tx>
              <c:spPr>
                <a:ln w="38100">
                  <a:solidFill>
                    <a:srgbClr val="FF0000"/>
                  </a:solidFill>
                </a:ln>
              </c:sp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8-0EBD-4A18-9D6A-CA1DCF03A50D}"/>
                </c:ext>
              </c:extLst>
            </c:dLbl>
            <c:dLbl>
              <c:idx val="15"/>
              <c:layout>
                <c:manualLayout>
                  <c:x val="5.0587557552060125E-2"/>
                  <c:y val="-2.9753838072576741E-2"/>
                </c:manualLayout>
              </c:layout>
              <c:spPr/>
              <c:txPr>
                <a:bodyPr/>
                <a:lstStyle/>
                <a:p>
                  <a:pPr>
                    <a:defRPr sz="10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F-0EBD-4A18-9D6A-CA1DCF03A50D}"/>
                </c:ext>
              </c:extLst>
            </c:dLbl>
            <c:dLbl>
              <c:idx val="16"/>
              <c:layout>
                <c:manualLayout>
                  <c:x val="3.5857577365366593E-2"/>
                  <c:y val="7.5070267505447139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9-0EBD-4A18-9D6A-CA1DCF03A50D}"/>
                </c:ext>
              </c:extLst>
            </c:dLbl>
            <c:dLbl>
              <c:idx val="17"/>
              <c:layout>
                <c:manualLayout>
                  <c:x val="0"/>
                  <c:y val="-7.4650448934767188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0-0EBD-4A18-9D6A-CA1DCF03A50D}"/>
                </c:ext>
              </c:extLst>
            </c:dLbl>
            <c:dLbl>
              <c:idx val="18"/>
              <c:layout>
                <c:manualLayout>
                  <c:x val="0.17367979835348124"/>
                  <c:y val="-0.14540844789673874"/>
                </c:manualLayout>
              </c:layout>
              <c:spPr/>
              <c:txPr>
                <a:bodyPr/>
                <a:lstStyle/>
                <a:p>
                  <a:pPr>
                    <a:defRPr sz="9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A-0EBD-4A18-9D6A-CA1DCF03A50D}"/>
                </c:ext>
              </c:extLst>
            </c:dLbl>
            <c:dLbl>
              <c:idx val="19"/>
              <c:delete val="1"/>
              <c:extLst>
                <c:ext xmlns:c15="http://schemas.microsoft.com/office/drawing/2012/chart" uri="{CE6537A1-D6FC-4f65-9D91-7224C49458BB}"/>
                <c:ext xmlns:c16="http://schemas.microsoft.com/office/drawing/2014/chart" uri="{C3380CC4-5D6E-409C-BE32-E72D297353CC}">
                  <c16:uniqueId val="{0000001B-0EBD-4A18-9D6A-CA1DCF03A50D}"/>
                </c:ext>
              </c:extLst>
            </c:dLbl>
            <c:dLbl>
              <c:idx val="20"/>
              <c:delete val="1"/>
              <c:extLst>
                <c:ext xmlns:c15="http://schemas.microsoft.com/office/drawing/2012/chart" uri="{CE6537A1-D6FC-4f65-9D91-7224C49458BB}"/>
                <c:ext xmlns:c16="http://schemas.microsoft.com/office/drawing/2014/chart" uri="{C3380CC4-5D6E-409C-BE32-E72D297353CC}">
                  <c16:uniqueId val="{0000001C-0EBD-4A18-9D6A-CA1DCF03A50D}"/>
                </c:ext>
              </c:extLst>
            </c:dLbl>
            <c:dLbl>
              <c:idx val="21"/>
              <c:layout>
                <c:manualLayout>
                  <c:x val="0.24366771742069185"/>
                  <c:y val="-8.0836622094962049E-2"/>
                </c:manualLayout>
              </c:layout>
              <c:spPr/>
              <c:txPr>
                <a:bodyPr/>
                <a:lstStyle/>
                <a:p>
                  <a:pPr>
                    <a:defRPr sz="9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D-0EBD-4A18-9D6A-CA1DCF03A50D}"/>
                </c:ext>
              </c:extLst>
            </c:dLbl>
            <c:dLbl>
              <c:idx val="22"/>
              <c:delete val="1"/>
              <c:extLst>
                <c:ext xmlns:c15="http://schemas.microsoft.com/office/drawing/2012/chart" uri="{CE6537A1-D6FC-4f65-9D91-7224C49458BB}"/>
                <c:ext xmlns:c16="http://schemas.microsoft.com/office/drawing/2014/chart" uri="{C3380CC4-5D6E-409C-BE32-E72D297353CC}">
                  <c16:uniqueId val="{0000001E-0EBD-4A18-9D6A-CA1DCF03A50D}"/>
                </c:ext>
              </c:extLst>
            </c:dLbl>
            <c:dLbl>
              <c:idx val="23"/>
              <c:layout>
                <c:manualLayout>
                  <c:x val="7.5365843857964424E-2"/>
                  <c:y val="0.11739374625469808"/>
                </c:manualLayout>
              </c:layout>
              <c:tx>
                <c:rich>
                  <a:bodyPr/>
                  <a:lstStyle/>
                  <a:p>
                    <a:pPr>
                      <a:defRPr sz="900">
                        <a:latin typeface="ＭＳ ゴシック" panose="020B0609070205080204" pitchFamily="49" charset="-128"/>
                        <a:ea typeface="ＭＳ ゴシック" panose="020B0609070205080204" pitchFamily="49" charset="-128"/>
                      </a:defRPr>
                    </a:pPr>
                    <a:r>
                      <a:rPr lang="ja-JP" altLang="en-US" sz="900" dirty="0"/>
                      <a:t>放課後等</a:t>
                    </a:r>
                  </a:p>
                  <a:p>
                    <a:pPr>
                      <a:defRPr sz="900">
                        <a:latin typeface="ＭＳ ゴシック" panose="020B0609070205080204" pitchFamily="49" charset="-128"/>
                        <a:ea typeface="ＭＳ ゴシック" panose="020B0609070205080204" pitchFamily="49" charset="-128"/>
                      </a:defRPr>
                    </a:pPr>
                    <a:r>
                      <a:rPr lang="ja-JP" altLang="en-US" sz="900" dirty="0"/>
                      <a:t>デイサービス
</a:t>
                    </a:r>
                    <a:r>
                      <a:rPr lang="en-US" altLang="ja-JP" sz="900" dirty="0"/>
                      <a:t>7.1%</a:t>
                    </a:r>
                  </a:p>
                </c:rich>
              </c:tx>
              <c:sp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1F-0EBD-4A18-9D6A-CA1DCF03A50D}"/>
                </c:ext>
              </c:extLst>
            </c:dLbl>
            <c:dLbl>
              <c:idx val="24"/>
              <c:delete val="1"/>
              <c:extLst>
                <c:ext xmlns:c15="http://schemas.microsoft.com/office/drawing/2012/chart" uri="{CE6537A1-D6FC-4f65-9D91-7224C49458BB}"/>
                <c:ext xmlns:c16="http://schemas.microsoft.com/office/drawing/2014/chart" uri="{C3380CC4-5D6E-409C-BE32-E72D297353CC}">
                  <c16:uniqueId val="{00000020-0EBD-4A18-9D6A-CA1DCF03A50D}"/>
                </c:ext>
              </c:extLst>
            </c:dLbl>
            <c:dLbl>
              <c:idx val="25"/>
              <c:layout>
                <c:manualLayout>
                  <c:x val="0.19079376159816849"/>
                  <c:y val="-6.1391610022239883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21-0EBD-4A18-9D6A-CA1DCF03A50D}"/>
                </c:ext>
              </c:extLst>
            </c:dLbl>
            <c:dLbl>
              <c:idx val="26"/>
              <c:layout>
                <c:manualLayout>
                  <c:x val="0.20422618546746271"/>
                  <c:y val="-1.5435188412192572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22-0EBD-4A18-9D6A-CA1DCF03A50D}"/>
                </c:ext>
              </c:extLst>
            </c:dLbl>
            <c:dLbl>
              <c:idx val="27"/>
              <c:layout>
                <c:manualLayout>
                  <c:x val="0.16721793494884898"/>
                  <c:y val="3.5905378943066397E-2"/>
                </c:manualLayout>
              </c:layout>
              <c:spPr/>
              <c:txPr>
                <a:bodyPr/>
                <a:lstStyle/>
                <a:p>
                  <a:pPr>
                    <a:defRPr sz="8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23-0EBD-4A18-9D6A-CA1DCF03A50D}"/>
                </c:ext>
              </c:extLst>
            </c:dLbl>
            <c:spPr>
              <a:noFill/>
              <a:ln>
                <a:noFill/>
              </a:ln>
              <a:effectLst/>
            </c:spPr>
            <c:txPr>
              <a:bodyPr/>
              <a:lstStyle/>
              <a:p>
                <a:pPr>
                  <a:defRPr sz="700">
                    <a:latin typeface="ＭＳ ゴシック" panose="020B0609070205080204" pitchFamily="49" charset="-128"/>
                    <a:ea typeface="ＭＳ ゴシック" panose="020B0609070205080204" pitchFamily="49" charset="-128"/>
                  </a:defRPr>
                </a:pPr>
                <a:endParaRPr lang="ja-JP"/>
              </a:p>
            </c:txPr>
            <c:showLegendKey val="0"/>
            <c:showVal val="1"/>
            <c:showCatName val="1"/>
            <c:showSerName val="0"/>
            <c:showPercent val="0"/>
            <c:showBubbleSize val="0"/>
            <c:showLeaderLines val="1"/>
            <c:extLst>
              <c:ext xmlns:c15="http://schemas.microsoft.com/office/drawing/2012/chart" uri="{CE6537A1-D6FC-4f65-9D91-7224C49458BB}"/>
            </c:extLst>
          </c:dLbls>
          <c:cat>
            <c:strRef>
              <c:f>Sheet2!$O$37:$O$64</c:f>
              <c:strCache>
                <c:ptCount val="28"/>
                <c:pt idx="0">
                  <c:v>居宅介護</c:v>
                </c:pt>
                <c:pt idx="1">
                  <c:v>重度訪問介護</c:v>
                </c:pt>
                <c:pt idx="2">
                  <c:v>同行援護</c:v>
                </c:pt>
                <c:pt idx="3">
                  <c:v>行動援護</c:v>
                </c:pt>
                <c:pt idx="4">
                  <c:v>療養介護</c:v>
                </c:pt>
                <c:pt idx="5">
                  <c:v>生活介護</c:v>
                </c:pt>
                <c:pt idx="6">
                  <c:v>短期入所</c:v>
                </c:pt>
                <c:pt idx="7">
                  <c:v>重度障害者等包括支援</c:v>
                </c:pt>
                <c:pt idx="8">
                  <c:v>施設入所支援</c:v>
                </c:pt>
                <c:pt idx="9">
                  <c:v>自立訓練(機能訓練)</c:v>
                </c:pt>
                <c:pt idx="10">
                  <c:v>自立訓練(生活訓練)</c:v>
                </c:pt>
                <c:pt idx="11">
                  <c:v>宿泊型自立訓練</c:v>
                </c:pt>
                <c:pt idx="12">
                  <c:v>就労移行支援</c:v>
                </c:pt>
                <c:pt idx="13">
                  <c:v>就労移行支援（養成施設）</c:v>
                </c:pt>
                <c:pt idx="14">
                  <c:v>就労継続支援A型</c:v>
                </c:pt>
                <c:pt idx="15">
                  <c:v>就労継続支援B型</c:v>
                </c:pt>
                <c:pt idx="16">
                  <c:v>共同生活援助
（介護サービス包括型)</c:v>
                </c:pt>
                <c:pt idx="17">
                  <c:v>共同生活援助
（外部サービス利用型)</c:v>
                </c:pt>
                <c:pt idx="18">
                  <c:v>計画相談支援</c:v>
                </c:pt>
                <c:pt idx="19">
                  <c:v>地域移行支援</c:v>
                </c:pt>
                <c:pt idx="20">
                  <c:v>地域定着支援</c:v>
                </c:pt>
                <c:pt idx="21">
                  <c:v>児童発達支援</c:v>
                </c:pt>
                <c:pt idx="22">
                  <c:v>医療型児童発達支援</c:v>
                </c:pt>
                <c:pt idx="23">
                  <c:v>放課後等デイサービス</c:v>
                </c:pt>
                <c:pt idx="24">
                  <c:v>保育所等訪問支援</c:v>
                </c:pt>
                <c:pt idx="25">
                  <c:v>福祉型障害児入所施設</c:v>
                </c:pt>
                <c:pt idx="26">
                  <c:v>医療型障害児入所施設</c:v>
                </c:pt>
                <c:pt idx="27">
                  <c:v>障害児相談支援</c:v>
                </c:pt>
              </c:strCache>
            </c:strRef>
          </c:cat>
          <c:val>
            <c:numRef>
              <c:f>Sheet2!$S$37:$S$64</c:f>
              <c:numCache>
                <c:formatCode>0.0%</c:formatCode>
                <c:ptCount val="28"/>
                <c:pt idx="0">
                  <c:v>7.482940389138612E-2</c:v>
                </c:pt>
                <c:pt idx="1">
                  <c:v>3.4202288591111747E-2</c:v>
                </c:pt>
                <c:pt idx="2">
                  <c:v>7.3548789671228259E-3</c:v>
                </c:pt>
                <c:pt idx="3">
                  <c:v>4.9939010129707922E-3</c:v>
                </c:pt>
                <c:pt idx="4">
                  <c:v>2.954658839921739E-2</c:v>
                </c:pt>
                <c:pt idx="5">
                  <c:v>0.31738416498266719</c:v>
                </c:pt>
                <c:pt idx="6">
                  <c:v>1.7341197656129865E-2</c:v>
                </c:pt>
                <c:pt idx="7">
                  <c:v>1.2954475895033145E-4</c:v>
                </c:pt>
                <c:pt idx="8">
                  <c:v>8.8919126986991628E-2</c:v>
                </c:pt>
                <c:pt idx="9">
                  <c:v>1.3127531870730153E-3</c:v>
                </c:pt>
                <c:pt idx="10">
                  <c:v>7.9635415559314443E-3</c:v>
                </c:pt>
                <c:pt idx="11">
                  <c:v>2.3347723349750578E-3</c:v>
                </c:pt>
                <c:pt idx="12">
                  <c:v>2.9250909903597931E-2</c:v>
                </c:pt>
                <c:pt idx="13">
                  <c:v>8.4055759624260867E-5</c:v>
                </c:pt>
                <c:pt idx="14">
                  <c:v>3.8638949362338172E-2</c:v>
                </c:pt>
                <c:pt idx="15">
                  <c:v>0.14264806298446403</c:v>
                </c:pt>
                <c:pt idx="16">
                  <c:v>7.3520111823827033E-2</c:v>
                </c:pt>
                <c:pt idx="17">
                  <c:v>6.7837942473227006E-3</c:v>
                </c:pt>
                <c:pt idx="18">
                  <c:v>9.8196905066930632E-3</c:v>
                </c:pt>
                <c:pt idx="19">
                  <c:v>8.7022433493352428E-5</c:v>
                </c:pt>
                <c:pt idx="20">
                  <c:v>8.3561313979412275E-5</c:v>
                </c:pt>
                <c:pt idx="21">
                  <c:v>3.2947879990130866E-2</c:v>
                </c:pt>
                <c:pt idx="22">
                  <c:v>5.389457528849667E-4</c:v>
                </c:pt>
                <c:pt idx="23">
                  <c:v>7.148991800607872E-2</c:v>
                </c:pt>
                <c:pt idx="24">
                  <c:v>2.0915050777095496E-4</c:v>
                </c:pt>
                <c:pt idx="25">
                  <c:v>2.5187061148587344E-3</c:v>
                </c:pt>
                <c:pt idx="26">
                  <c:v>2.4677782134393295E-3</c:v>
                </c:pt>
                <c:pt idx="27">
                  <c:v>2.5993007549690553E-3</c:v>
                </c:pt>
              </c:numCache>
            </c:numRef>
          </c:val>
          <c:extLst>
            <c:ext xmlns:c16="http://schemas.microsoft.com/office/drawing/2014/chart" uri="{C3380CC4-5D6E-409C-BE32-E72D297353CC}">
              <c16:uniqueId val="{00000024-0EBD-4A18-9D6A-CA1DCF03A50D}"/>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73898911521067279"/>
          <c:y val="2.8362121489445457E-2"/>
          <c:w val="0.25880558400734643"/>
          <c:h val="0.93974106957047188"/>
        </c:manualLayout>
      </c:layout>
      <c:overlay val="0"/>
      <c:txPr>
        <a:bodyPr/>
        <a:lstStyle/>
        <a:p>
          <a:pPr>
            <a:defRPr sz="700">
              <a:latin typeface="ＭＳ ゴシック" panose="020B0609070205080204" pitchFamily="49" charset="-128"/>
              <a:ea typeface="ＭＳ ゴシック" panose="020B0609070205080204" pitchFamily="49" charset="-128"/>
            </a:defRPr>
          </a:pPr>
          <a:endParaRPr lang="ja-JP"/>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424213748341204"/>
          <c:y val="2.6591736798635669E-2"/>
          <c:w val="0.79323107482605038"/>
          <c:h val="0.79380690968879719"/>
        </c:manualLayout>
      </c:layout>
      <c:barChart>
        <c:barDir val="col"/>
        <c:grouping val="clustered"/>
        <c:varyColors val="0"/>
        <c:ser>
          <c:idx val="0"/>
          <c:order val="0"/>
          <c:spPr>
            <a:solidFill>
              <a:srgbClr val="4F81BD">
                <a:lumMod val="60000"/>
                <a:lumOff val="40000"/>
              </a:srgbClr>
            </a:solidFill>
          </c:spPr>
          <c:invertIfNegative val="0"/>
          <c:dLbls>
            <c:spPr>
              <a:noFill/>
              <a:ln>
                <a:noFill/>
              </a:ln>
              <a:effectLst/>
            </c:spPr>
            <c:txPr>
              <a:bodyPr/>
              <a:lstStyle/>
              <a:p>
                <a:pPr>
                  <a:defRPr sz="1200" b="1"/>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費用額!$B$19:$B$23</c:f>
              <c:strCache>
                <c:ptCount val="5"/>
                <c:pt idx="0">
                  <c:v>平成24年度</c:v>
                </c:pt>
                <c:pt idx="1">
                  <c:v>平成25年度</c:v>
                </c:pt>
                <c:pt idx="2">
                  <c:v>平成26年度</c:v>
                </c:pt>
                <c:pt idx="3">
                  <c:v>平成27年度</c:v>
                </c:pt>
                <c:pt idx="4">
                  <c:v>平成28年度</c:v>
                </c:pt>
              </c:strCache>
            </c:strRef>
          </c:cat>
          <c:val>
            <c:numRef>
              <c:f>費用額!$C$19:$C$23</c:f>
              <c:numCache>
                <c:formatCode>#,##0_);[Red]\(#,##0\)</c:formatCode>
                <c:ptCount val="5"/>
                <c:pt idx="0">
                  <c:v>33632836089</c:v>
                </c:pt>
                <c:pt idx="1">
                  <c:v>46388416952</c:v>
                </c:pt>
                <c:pt idx="2">
                  <c:v>62480346325</c:v>
                </c:pt>
                <c:pt idx="3">
                  <c:v>78145802548</c:v>
                </c:pt>
                <c:pt idx="4">
                  <c:v>92033970879</c:v>
                </c:pt>
              </c:numCache>
            </c:numRef>
          </c:val>
          <c:extLst>
            <c:ext xmlns:c16="http://schemas.microsoft.com/office/drawing/2014/chart" uri="{C3380CC4-5D6E-409C-BE32-E72D297353CC}">
              <c16:uniqueId val="{00000000-D7FE-43F7-8ABC-F29BCEB99919}"/>
            </c:ext>
          </c:extLst>
        </c:ser>
        <c:dLbls>
          <c:dLblPos val="outEnd"/>
          <c:showLegendKey val="0"/>
          <c:showVal val="1"/>
          <c:showCatName val="0"/>
          <c:showSerName val="0"/>
          <c:showPercent val="0"/>
          <c:showBubbleSize val="0"/>
        </c:dLbls>
        <c:gapWidth val="150"/>
        <c:axId val="96803840"/>
        <c:axId val="96811648"/>
      </c:barChart>
      <c:catAx>
        <c:axId val="96803840"/>
        <c:scaling>
          <c:orientation val="minMax"/>
        </c:scaling>
        <c:delete val="0"/>
        <c:axPos val="b"/>
        <c:numFmt formatCode="General" sourceLinked="0"/>
        <c:majorTickMark val="out"/>
        <c:minorTickMark val="none"/>
        <c:tickLblPos val="nextTo"/>
        <c:crossAx val="96811648"/>
        <c:crosses val="autoZero"/>
        <c:auto val="1"/>
        <c:lblAlgn val="ctr"/>
        <c:lblOffset val="100"/>
        <c:noMultiLvlLbl val="0"/>
      </c:catAx>
      <c:valAx>
        <c:axId val="96811648"/>
        <c:scaling>
          <c:orientation val="minMax"/>
        </c:scaling>
        <c:delete val="0"/>
        <c:axPos val="l"/>
        <c:majorGridlines/>
        <c:numFmt formatCode="#,##0_);[Red]\(#,##0\)" sourceLinked="1"/>
        <c:majorTickMark val="out"/>
        <c:minorTickMark val="none"/>
        <c:tickLblPos val="nextTo"/>
        <c:crossAx val="96803840"/>
        <c:crosses val="autoZero"/>
        <c:crossBetween val="between"/>
        <c:dispUnits>
          <c:builtInUnit val="millions"/>
        </c:dispUnits>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4F81BD">
                <a:lumMod val="60000"/>
                <a:lumOff val="40000"/>
              </a:srgbClr>
            </a:solidFill>
          </c:spPr>
          <c:invertIfNegative val="0"/>
          <c:dLbls>
            <c:spPr>
              <a:noFill/>
              <a:ln>
                <a:noFill/>
              </a:ln>
              <a:effectLst/>
            </c:spPr>
            <c:txPr>
              <a:bodyPr/>
              <a:lstStyle/>
              <a:p>
                <a:pPr>
                  <a:defRPr sz="1200" b="1"/>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事業所数!$B$22:$B$26</c:f>
              <c:strCache>
                <c:ptCount val="5"/>
                <c:pt idx="0">
                  <c:v>平成24年度</c:v>
                </c:pt>
                <c:pt idx="1">
                  <c:v>平成25年度</c:v>
                </c:pt>
                <c:pt idx="2">
                  <c:v>平成26年度</c:v>
                </c:pt>
                <c:pt idx="3">
                  <c:v>平成27年度</c:v>
                </c:pt>
                <c:pt idx="4">
                  <c:v>平成28年度</c:v>
                </c:pt>
              </c:strCache>
            </c:strRef>
          </c:cat>
          <c:val>
            <c:numRef>
              <c:f>事業所数!$C$22:$C$26</c:f>
              <c:numCache>
                <c:formatCode>#,##0_);[Red]\(#,##0\)</c:formatCode>
                <c:ptCount val="5"/>
                <c:pt idx="0">
                  <c:v>1527</c:v>
                </c:pt>
                <c:pt idx="1">
                  <c:v>2054</c:v>
                </c:pt>
                <c:pt idx="2">
                  <c:v>2668</c:v>
                </c:pt>
                <c:pt idx="3">
                  <c:v>3158</c:v>
                </c:pt>
                <c:pt idx="4">
                  <c:v>3596</c:v>
                </c:pt>
              </c:numCache>
            </c:numRef>
          </c:val>
          <c:extLst>
            <c:ext xmlns:c16="http://schemas.microsoft.com/office/drawing/2014/chart" uri="{C3380CC4-5D6E-409C-BE32-E72D297353CC}">
              <c16:uniqueId val="{00000000-419A-49CE-9DBB-4169B526678F}"/>
            </c:ext>
          </c:extLst>
        </c:ser>
        <c:dLbls>
          <c:dLblPos val="outEnd"/>
          <c:showLegendKey val="0"/>
          <c:showVal val="1"/>
          <c:showCatName val="0"/>
          <c:showSerName val="0"/>
          <c:showPercent val="0"/>
          <c:showBubbleSize val="0"/>
        </c:dLbls>
        <c:gapWidth val="150"/>
        <c:axId val="98563584"/>
        <c:axId val="113779072"/>
      </c:barChart>
      <c:catAx>
        <c:axId val="98563584"/>
        <c:scaling>
          <c:orientation val="minMax"/>
        </c:scaling>
        <c:delete val="0"/>
        <c:axPos val="b"/>
        <c:numFmt formatCode="General" sourceLinked="0"/>
        <c:majorTickMark val="out"/>
        <c:minorTickMark val="none"/>
        <c:tickLblPos val="nextTo"/>
        <c:crossAx val="113779072"/>
        <c:crosses val="autoZero"/>
        <c:auto val="1"/>
        <c:lblAlgn val="ctr"/>
        <c:lblOffset val="100"/>
        <c:noMultiLvlLbl val="0"/>
      </c:catAx>
      <c:valAx>
        <c:axId val="113779072"/>
        <c:scaling>
          <c:orientation val="minMax"/>
        </c:scaling>
        <c:delete val="0"/>
        <c:axPos val="l"/>
        <c:majorGridlines/>
        <c:numFmt formatCode="#,##0_);[Red]\(#,##0\)" sourceLinked="1"/>
        <c:majorTickMark val="out"/>
        <c:minorTickMark val="none"/>
        <c:tickLblPos val="nextTo"/>
        <c:crossAx val="98563584"/>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4F81BD">
                <a:lumMod val="60000"/>
                <a:lumOff val="40000"/>
              </a:srgbClr>
            </a:solidFill>
          </c:spPr>
          <c:invertIfNegative val="0"/>
          <c:dLbls>
            <c:spPr>
              <a:noFill/>
              <a:ln>
                <a:noFill/>
              </a:ln>
              <a:effectLst/>
            </c:spPr>
            <c:txPr>
              <a:bodyPr/>
              <a:lstStyle/>
              <a:p>
                <a:pPr>
                  <a:defRPr sz="1200" b="1"/>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利用者数!$B$18:$B$22</c:f>
              <c:strCache>
                <c:ptCount val="5"/>
                <c:pt idx="0">
                  <c:v>平成24年度</c:v>
                </c:pt>
                <c:pt idx="1">
                  <c:v>平成25年度</c:v>
                </c:pt>
                <c:pt idx="2">
                  <c:v>平成26年度</c:v>
                </c:pt>
                <c:pt idx="3">
                  <c:v>平成27年度</c:v>
                </c:pt>
                <c:pt idx="4">
                  <c:v>平成28年度</c:v>
                </c:pt>
              </c:strCache>
            </c:strRef>
          </c:cat>
          <c:val>
            <c:numRef>
              <c:f>利用者数!$C$18:$C$22</c:f>
              <c:numCache>
                <c:formatCode>#,##0_);[Red]\(#,##0\)</c:formatCode>
                <c:ptCount val="5"/>
                <c:pt idx="0">
                  <c:v>27404</c:v>
                </c:pt>
                <c:pt idx="1">
                  <c:v>36730</c:v>
                </c:pt>
                <c:pt idx="2">
                  <c:v>47733</c:v>
                </c:pt>
                <c:pt idx="3">
                  <c:v>57527</c:v>
                </c:pt>
                <c:pt idx="4">
                  <c:v>66025</c:v>
                </c:pt>
              </c:numCache>
            </c:numRef>
          </c:val>
          <c:extLst>
            <c:ext xmlns:c16="http://schemas.microsoft.com/office/drawing/2014/chart" uri="{C3380CC4-5D6E-409C-BE32-E72D297353CC}">
              <c16:uniqueId val="{00000000-2DE3-4F10-AA59-F8A9A383023D}"/>
            </c:ext>
          </c:extLst>
        </c:ser>
        <c:dLbls>
          <c:dLblPos val="outEnd"/>
          <c:showLegendKey val="0"/>
          <c:showVal val="1"/>
          <c:showCatName val="0"/>
          <c:showSerName val="0"/>
          <c:showPercent val="0"/>
          <c:showBubbleSize val="0"/>
        </c:dLbls>
        <c:gapWidth val="150"/>
        <c:axId val="113789568"/>
        <c:axId val="113804800"/>
      </c:barChart>
      <c:catAx>
        <c:axId val="113789568"/>
        <c:scaling>
          <c:orientation val="minMax"/>
        </c:scaling>
        <c:delete val="0"/>
        <c:axPos val="b"/>
        <c:numFmt formatCode="General" sourceLinked="0"/>
        <c:majorTickMark val="out"/>
        <c:minorTickMark val="none"/>
        <c:tickLblPos val="nextTo"/>
        <c:crossAx val="113804800"/>
        <c:crosses val="autoZero"/>
        <c:auto val="1"/>
        <c:lblAlgn val="ctr"/>
        <c:lblOffset val="100"/>
        <c:noMultiLvlLbl val="0"/>
      </c:catAx>
      <c:valAx>
        <c:axId val="113804800"/>
        <c:scaling>
          <c:orientation val="minMax"/>
        </c:scaling>
        <c:delete val="0"/>
        <c:axPos val="l"/>
        <c:majorGridlines/>
        <c:numFmt formatCode="#,##0_);[Red]\(#,##0\)" sourceLinked="1"/>
        <c:majorTickMark val="out"/>
        <c:minorTickMark val="none"/>
        <c:tickLblPos val="nextTo"/>
        <c:crossAx val="11378956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9.7222248375415918E-2"/>
          <c:y val="2.0091195211009598E-2"/>
          <c:w val="0.88081044900026451"/>
          <c:h val="0.86250879449194828"/>
        </c:manualLayout>
      </c:layout>
      <c:barChart>
        <c:barDir val="col"/>
        <c:grouping val="stacked"/>
        <c:varyColors val="0"/>
        <c:ser>
          <c:idx val="0"/>
          <c:order val="0"/>
          <c:tx>
            <c:strRef>
              <c:f>Sheet1!$B$1</c:f>
              <c:strCache>
                <c:ptCount val="1"/>
                <c:pt idx="0">
                  <c:v>社会福祉法人</c:v>
                </c:pt>
              </c:strCache>
            </c:strRef>
          </c:tx>
          <c:spPr>
            <a:solidFill>
              <a:schemeClr val="accent5">
                <a:lumMod val="60000"/>
                <a:lumOff val="40000"/>
              </a:schemeClr>
            </a:solidFill>
            <a:scene3d>
              <a:camera prst="orthographicFront"/>
              <a:lightRig rig="threePt" dir="t"/>
            </a:scene3d>
            <a:sp3d>
              <a:bevelT/>
            </a:sp3d>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Ｈ22年</c:v>
                </c:pt>
                <c:pt idx="1">
                  <c:v>Ｈ23年</c:v>
                </c:pt>
                <c:pt idx="2">
                  <c:v>Ｈ24年</c:v>
                </c:pt>
                <c:pt idx="3">
                  <c:v>Ｈ25年</c:v>
                </c:pt>
                <c:pt idx="4">
                  <c:v>Ｈ26年</c:v>
                </c:pt>
                <c:pt idx="5">
                  <c:v>Ｈ27年</c:v>
                </c:pt>
                <c:pt idx="6">
                  <c:v>Ｈ28年</c:v>
                </c:pt>
              </c:strCache>
            </c:strRef>
          </c:cat>
          <c:val>
            <c:numRef>
              <c:f>Sheet1!$B$2:$B$8</c:f>
              <c:numCache>
                <c:formatCode>#,##0_);[Red]\(#,##0\)</c:formatCode>
                <c:ptCount val="7"/>
                <c:pt idx="0">
                  <c:v>306</c:v>
                </c:pt>
                <c:pt idx="1">
                  <c:v>371</c:v>
                </c:pt>
                <c:pt idx="2">
                  <c:v>431</c:v>
                </c:pt>
                <c:pt idx="3">
                  <c:v>466</c:v>
                </c:pt>
                <c:pt idx="4">
                  <c:v>502</c:v>
                </c:pt>
                <c:pt idx="5">
                  <c:v>530</c:v>
                </c:pt>
                <c:pt idx="6">
                  <c:v>564</c:v>
                </c:pt>
              </c:numCache>
            </c:numRef>
          </c:val>
          <c:extLst>
            <c:ext xmlns:c16="http://schemas.microsoft.com/office/drawing/2014/chart" uri="{C3380CC4-5D6E-409C-BE32-E72D297353CC}">
              <c16:uniqueId val="{00000000-D4B5-4737-AB2D-4C1088524F1A}"/>
            </c:ext>
          </c:extLst>
        </c:ser>
        <c:ser>
          <c:idx val="1"/>
          <c:order val="1"/>
          <c:tx>
            <c:strRef>
              <c:f>Sheet1!$C$1</c:f>
              <c:strCache>
                <c:ptCount val="1"/>
                <c:pt idx="0">
                  <c:v>営利法人</c:v>
                </c:pt>
              </c:strCache>
            </c:strRef>
          </c:tx>
          <c:spPr>
            <a:solidFill>
              <a:srgbClr val="FF5050"/>
            </a:solidFill>
            <a:scene3d>
              <a:camera prst="orthographicFront"/>
              <a:lightRig rig="threePt" dir="t"/>
            </a:scene3d>
            <a:sp3d>
              <a:bevelT/>
            </a:sp3d>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Ｈ22年</c:v>
                </c:pt>
                <c:pt idx="1">
                  <c:v>Ｈ23年</c:v>
                </c:pt>
                <c:pt idx="2">
                  <c:v>Ｈ24年</c:v>
                </c:pt>
                <c:pt idx="3">
                  <c:v>Ｈ25年</c:v>
                </c:pt>
                <c:pt idx="4">
                  <c:v>Ｈ26年</c:v>
                </c:pt>
                <c:pt idx="5">
                  <c:v>Ｈ27年</c:v>
                </c:pt>
                <c:pt idx="6">
                  <c:v>Ｈ28年</c:v>
                </c:pt>
              </c:strCache>
            </c:strRef>
          </c:cat>
          <c:val>
            <c:numRef>
              <c:f>Sheet1!$C$2:$C$8</c:f>
              <c:numCache>
                <c:formatCode>#,##0_);[Red]\(#,##0\)</c:formatCode>
                <c:ptCount val="7"/>
                <c:pt idx="0">
                  <c:v>174</c:v>
                </c:pt>
                <c:pt idx="1">
                  <c:v>333</c:v>
                </c:pt>
                <c:pt idx="2">
                  <c:v>583</c:v>
                </c:pt>
                <c:pt idx="3">
                  <c:v>919</c:v>
                </c:pt>
                <c:pt idx="4">
                  <c:v>1335</c:v>
                </c:pt>
                <c:pt idx="5">
                  <c:v>1690</c:v>
                </c:pt>
                <c:pt idx="6">
                  <c:v>1994</c:v>
                </c:pt>
              </c:numCache>
            </c:numRef>
          </c:val>
          <c:extLst>
            <c:ext xmlns:c16="http://schemas.microsoft.com/office/drawing/2014/chart" uri="{C3380CC4-5D6E-409C-BE32-E72D297353CC}">
              <c16:uniqueId val="{00000001-D4B5-4737-AB2D-4C1088524F1A}"/>
            </c:ext>
          </c:extLst>
        </c:ser>
        <c:ser>
          <c:idx val="2"/>
          <c:order val="2"/>
          <c:tx>
            <c:strRef>
              <c:f>Sheet1!$D$1</c:f>
              <c:strCache>
                <c:ptCount val="1"/>
                <c:pt idx="0">
                  <c:v>NPO法人</c:v>
                </c:pt>
              </c:strCache>
            </c:strRef>
          </c:tx>
          <c:spPr>
            <a:solidFill>
              <a:schemeClr val="accent2">
                <a:lumMod val="60000"/>
                <a:lumOff val="40000"/>
              </a:schemeClr>
            </a:solidFill>
            <a:scene3d>
              <a:camera prst="orthographicFront"/>
              <a:lightRig rig="threePt" dir="t"/>
            </a:scene3d>
            <a:sp3d>
              <a:bevelT/>
            </a:sp3d>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Sheet1!$A$2:$A$8</c:f>
              <c:strCache>
                <c:ptCount val="7"/>
                <c:pt idx="0">
                  <c:v>Ｈ22年</c:v>
                </c:pt>
                <c:pt idx="1">
                  <c:v>Ｈ23年</c:v>
                </c:pt>
                <c:pt idx="2">
                  <c:v>Ｈ24年</c:v>
                </c:pt>
                <c:pt idx="3">
                  <c:v>Ｈ25年</c:v>
                </c:pt>
                <c:pt idx="4">
                  <c:v>Ｈ26年</c:v>
                </c:pt>
                <c:pt idx="5">
                  <c:v>Ｈ27年</c:v>
                </c:pt>
                <c:pt idx="6">
                  <c:v>Ｈ28年</c:v>
                </c:pt>
              </c:strCache>
            </c:strRef>
          </c:cat>
          <c:val>
            <c:numRef>
              <c:f>Sheet1!$D$2:$D$8</c:f>
              <c:numCache>
                <c:formatCode>#,##0_);[Red]\(#,##0\)</c:formatCode>
                <c:ptCount val="7"/>
                <c:pt idx="0">
                  <c:v>190</c:v>
                </c:pt>
                <c:pt idx="1">
                  <c:v>281</c:v>
                </c:pt>
                <c:pt idx="2">
                  <c:v>375</c:v>
                </c:pt>
                <c:pt idx="3">
                  <c:v>446</c:v>
                </c:pt>
                <c:pt idx="4">
                  <c:v>509</c:v>
                </c:pt>
                <c:pt idx="5">
                  <c:v>532</c:v>
                </c:pt>
                <c:pt idx="6">
                  <c:v>572</c:v>
                </c:pt>
              </c:numCache>
            </c:numRef>
          </c:val>
          <c:extLst>
            <c:ext xmlns:c16="http://schemas.microsoft.com/office/drawing/2014/chart" uri="{C3380CC4-5D6E-409C-BE32-E72D297353CC}">
              <c16:uniqueId val="{00000002-D4B5-4737-AB2D-4C1088524F1A}"/>
            </c:ext>
          </c:extLst>
        </c:ser>
        <c:ser>
          <c:idx val="3"/>
          <c:order val="3"/>
          <c:tx>
            <c:strRef>
              <c:f>Sheet1!$E$1</c:f>
              <c:strCache>
                <c:ptCount val="1"/>
                <c:pt idx="0">
                  <c:v>その他</c:v>
                </c:pt>
              </c:strCache>
            </c:strRef>
          </c:tx>
          <c:spPr>
            <a:solidFill>
              <a:schemeClr val="accent4">
                <a:lumMod val="60000"/>
                <a:lumOff val="40000"/>
              </a:schemeClr>
            </a:solidFill>
            <a:scene3d>
              <a:camera prst="orthographicFront"/>
              <a:lightRig rig="threePt" dir="t"/>
            </a:scene3d>
            <a:sp3d>
              <a:bevelT/>
            </a:sp3d>
          </c:spPr>
          <c:invertIfNegative val="0"/>
          <c:dLbls>
            <c:spPr>
              <a:noFill/>
              <a:ln>
                <a:noFill/>
              </a:ln>
              <a:effectLst/>
            </c:spPr>
            <c:txPr>
              <a:bodyPr/>
              <a:lstStyle/>
              <a:p>
                <a:pPr>
                  <a:defRPr sz="1400"/>
                </a:pPr>
                <a:endParaRPr lang="ja-JP"/>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Ｈ22年</c:v>
                </c:pt>
                <c:pt idx="1">
                  <c:v>Ｈ23年</c:v>
                </c:pt>
                <c:pt idx="2">
                  <c:v>Ｈ24年</c:v>
                </c:pt>
                <c:pt idx="3">
                  <c:v>Ｈ25年</c:v>
                </c:pt>
                <c:pt idx="4">
                  <c:v>Ｈ26年</c:v>
                </c:pt>
                <c:pt idx="5">
                  <c:v>Ｈ27年</c:v>
                </c:pt>
                <c:pt idx="6">
                  <c:v>Ｈ28年</c:v>
                </c:pt>
              </c:strCache>
            </c:strRef>
          </c:cat>
          <c:val>
            <c:numRef>
              <c:f>Sheet1!$E$2:$E$8</c:f>
              <c:numCache>
                <c:formatCode>#,##0_);[Red]\(#,##0\)</c:formatCode>
                <c:ptCount val="7"/>
                <c:pt idx="0">
                  <c:v>37</c:v>
                </c:pt>
                <c:pt idx="1">
                  <c:v>73</c:v>
                </c:pt>
                <c:pt idx="2">
                  <c:v>138</c:v>
                </c:pt>
                <c:pt idx="3">
                  <c:v>223</c:v>
                </c:pt>
                <c:pt idx="4">
                  <c:v>322</c:v>
                </c:pt>
                <c:pt idx="5">
                  <c:v>406</c:v>
                </c:pt>
                <c:pt idx="6">
                  <c:v>466</c:v>
                </c:pt>
              </c:numCache>
            </c:numRef>
          </c:val>
          <c:extLst>
            <c:ext xmlns:c16="http://schemas.microsoft.com/office/drawing/2014/chart" uri="{C3380CC4-5D6E-409C-BE32-E72D297353CC}">
              <c16:uniqueId val="{00000003-D4B5-4737-AB2D-4C1088524F1A}"/>
            </c:ext>
          </c:extLst>
        </c:ser>
        <c:dLbls>
          <c:showLegendKey val="0"/>
          <c:showVal val="0"/>
          <c:showCatName val="0"/>
          <c:showSerName val="0"/>
          <c:showPercent val="0"/>
          <c:showBubbleSize val="0"/>
        </c:dLbls>
        <c:gapWidth val="95"/>
        <c:overlap val="100"/>
        <c:serLines/>
        <c:axId val="32403840"/>
        <c:axId val="32405376"/>
      </c:barChart>
      <c:catAx>
        <c:axId val="32403840"/>
        <c:scaling>
          <c:orientation val="minMax"/>
        </c:scaling>
        <c:delete val="0"/>
        <c:axPos val="b"/>
        <c:numFmt formatCode="General" sourceLinked="0"/>
        <c:majorTickMark val="out"/>
        <c:minorTickMark val="none"/>
        <c:tickLblPos val="nextTo"/>
        <c:txPr>
          <a:bodyPr/>
          <a:lstStyle/>
          <a:p>
            <a:pPr>
              <a:defRPr sz="1200"/>
            </a:pPr>
            <a:endParaRPr lang="ja-JP"/>
          </a:p>
        </c:txPr>
        <c:crossAx val="32405376"/>
        <c:crosses val="autoZero"/>
        <c:auto val="1"/>
        <c:lblAlgn val="ctr"/>
        <c:lblOffset val="100"/>
        <c:noMultiLvlLbl val="0"/>
      </c:catAx>
      <c:valAx>
        <c:axId val="32405376"/>
        <c:scaling>
          <c:orientation val="minMax"/>
          <c:min val="0"/>
        </c:scaling>
        <c:delete val="0"/>
        <c:axPos val="l"/>
        <c:numFmt formatCode="#,##0_);[Red]\(#,##0\)" sourceLinked="1"/>
        <c:majorTickMark val="out"/>
        <c:minorTickMark val="none"/>
        <c:tickLblPos val="nextTo"/>
        <c:txPr>
          <a:bodyPr/>
          <a:lstStyle/>
          <a:p>
            <a:pPr>
              <a:defRPr sz="1200"/>
            </a:pPr>
            <a:endParaRPr lang="ja-JP"/>
          </a:p>
        </c:txPr>
        <c:crossAx val="32403840"/>
        <c:crosses val="autoZero"/>
        <c:crossBetween val="between"/>
      </c:valAx>
      <c:spPr>
        <a:solidFill>
          <a:schemeClr val="bg1"/>
        </a:solidFill>
        <a:ln>
          <a:noFill/>
        </a:ln>
      </c:spPr>
    </c:plotArea>
    <c:legend>
      <c:legendPos val="b"/>
      <c:layout>
        <c:manualLayout>
          <c:xMode val="edge"/>
          <c:yMode val="edge"/>
          <c:x val="4.9999908935437043E-2"/>
          <c:y val="0.95070483360927371"/>
          <c:w val="0.94717740437598286"/>
          <c:h val="3.6390096222370959E-2"/>
        </c:manualLayout>
      </c:layout>
      <c:overlay val="0"/>
      <c:txPr>
        <a:bodyPr/>
        <a:lstStyle/>
        <a:p>
          <a:pPr>
            <a:defRPr sz="1200">
              <a:latin typeface="ＭＳ ゴシック" panose="020B0609070205080204" pitchFamily="49" charset="-128"/>
              <a:ea typeface="ＭＳ ゴシック" panose="020B0609070205080204" pitchFamily="49" charset="-128"/>
            </a:defRPr>
          </a:pPr>
          <a:endParaRPr lang="ja-JP"/>
        </a:p>
      </c:txPr>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306431418276354"/>
          <c:y val="4.0614144975697826E-2"/>
          <c:w val="0.81253156451011688"/>
          <c:h val="0.85031228126410541"/>
        </c:manualLayout>
      </c:layout>
      <c:barChart>
        <c:barDir val="bar"/>
        <c:grouping val="percentStacked"/>
        <c:varyColors val="0"/>
        <c:ser>
          <c:idx val="0"/>
          <c:order val="0"/>
          <c:tx>
            <c:strRef>
              <c:f>Sheet1!$B$1</c:f>
              <c:strCache>
                <c:ptCount val="1"/>
                <c:pt idx="0">
                  <c:v>社会福祉法人</c:v>
                </c:pt>
              </c:strCache>
            </c:strRef>
          </c:tx>
          <c:spPr>
            <a:solidFill>
              <a:schemeClr val="accent5">
                <a:lumMod val="60000"/>
                <a:lumOff val="40000"/>
              </a:schemeClr>
            </a:solidFill>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Ｈ28年</c:v>
                </c:pt>
                <c:pt idx="1">
                  <c:v>Ｈ27年</c:v>
                </c:pt>
                <c:pt idx="2">
                  <c:v>Ｈ26年</c:v>
                </c:pt>
                <c:pt idx="3">
                  <c:v>Ｈ25年</c:v>
                </c:pt>
                <c:pt idx="4">
                  <c:v>Ｈ24年</c:v>
                </c:pt>
                <c:pt idx="5">
                  <c:v>Ｈ23年</c:v>
                </c:pt>
                <c:pt idx="6">
                  <c:v>Ｈ22年</c:v>
                </c:pt>
              </c:strCache>
            </c:strRef>
          </c:cat>
          <c:val>
            <c:numRef>
              <c:f>Sheet1!$B$2:$B$8</c:f>
              <c:numCache>
                <c:formatCode>0.0%</c:formatCode>
                <c:ptCount val="7"/>
                <c:pt idx="0">
                  <c:v>0.15684093437152391</c:v>
                </c:pt>
                <c:pt idx="1">
                  <c:v>0.16782773907536416</c:v>
                </c:pt>
                <c:pt idx="2">
                  <c:v>0.18815592203898052</c:v>
                </c:pt>
                <c:pt idx="3">
                  <c:v>0.22687439143135346</c:v>
                </c:pt>
                <c:pt idx="4">
                  <c:v>0.2822527832351015</c:v>
                </c:pt>
                <c:pt idx="5">
                  <c:v>0.35066162570888471</c:v>
                </c:pt>
                <c:pt idx="6">
                  <c:v>0.43281471004243283</c:v>
                </c:pt>
              </c:numCache>
            </c:numRef>
          </c:val>
          <c:extLst>
            <c:ext xmlns:c16="http://schemas.microsoft.com/office/drawing/2014/chart" uri="{C3380CC4-5D6E-409C-BE32-E72D297353CC}">
              <c16:uniqueId val="{00000000-687A-42E9-A2B6-C9A1BCB8AD65}"/>
            </c:ext>
          </c:extLst>
        </c:ser>
        <c:ser>
          <c:idx val="1"/>
          <c:order val="1"/>
          <c:tx>
            <c:strRef>
              <c:f>Sheet1!$C$1</c:f>
              <c:strCache>
                <c:ptCount val="1"/>
                <c:pt idx="0">
                  <c:v>営利法人</c:v>
                </c:pt>
              </c:strCache>
            </c:strRef>
          </c:tx>
          <c:spPr>
            <a:solidFill>
              <a:srgbClr val="FF5050"/>
            </a:solidFill>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Ｈ28年</c:v>
                </c:pt>
                <c:pt idx="1">
                  <c:v>Ｈ27年</c:v>
                </c:pt>
                <c:pt idx="2">
                  <c:v>Ｈ26年</c:v>
                </c:pt>
                <c:pt idx="3">
                  <c:v>Ｈ25年</c:v>
                </c:pt>
                <c:pt idx="4">
                  <c:v>Ｈ24年</c:v>
                </c:pt>
                <c:pt idx="5">
                  <c:v>Ｈ23年</c:v>
                </c:pt>
                <c:pt idx="6">
                  <c:v>Ｈ22年</c:v>
                </c:pt>
              </c:strCache>
            </c:strRef>
          </c:cat>
          <c:val>
            <c:numRef>
              <c:f>Sheet1!$C$2:$C$8</c:f>
              <c:numCache>
                <c:formatCode>0.0%</c:formatCode>
                <c:ptCount val="7"/>
                <c:pt idx="0">
                  <c:v>0.55450500556173521</c:v>
                </c:pt>
                <c:pt idx="1">
                  <c:v>0.53514882837238764</c:v>
                </c:pt>
                <c:pt idx="2">
                  <c:v>0.5003748125937032</c:v>
                </c:pt>
                <c:pt idx="3">
                  <c:v>0.44741966893865626</c:v>
                </c:pt>
                <c:pt idx="4">
                  <c:v>0.38179436804191225</c:v>
                </c:pt>
                <c:pt idx="5">
                  <c:v>0.31474480151228734</c:v>
                </c:pt>
                <c:pt idx="6">
                  <c:v>0.24611032531824611</c:v>
                </c:pt>
              </c:numCache>
            </c:numRef>
          </c:val>
          <c:extLst>
            <c:ext xmlns:c16="http://schemas.microsoft.com/office/drawing/2014/chart" uri="{C3380CC4-5D6E-409C-BE32-E72D297353CC}">
              <c16:uniqueId val="{00000001-687A-42E9-A2B6-C9A1BCB8AD65}"/>
            </c:ext>
          </c:extLst>
        </c:ser>
        <c:ser>
          <c:idx val="2"/>
          <c:order val="2"/>
          <c:tx>
            <c:strRef>
              <c:f>Sheet1!$D$1</c:f>
              <c:strCache>
                <c:ptCount val="1"/>
                <c:pt idx="0">
                  <c:v>NPO法人</c:v>
                </c:pt>
              </c:strCache>
            </c:strRef>
          </c:tx>
          <c:spPr>
            <a:solidFill>
              <a:schemeClr val="accent2">
                <a:lumMod val="60000"/>
                <a:lumOff val="40000"/>
              </a:schemeClr>
            </a:solidFill>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Ｈ28年</c:v>
                </c:pt>
                <c:pt idx="1">
                  <c:v>Ｈ27年</c:v>
                </c:pt>
                <c:pt idx="2">
                  <c:v>Ｈ26年</c:v>
                </c:pt>
                <c:pt idx="3">
                  <c:v>Ｈ25年</c:v>
                </c:pt>
                <c:pt idx="4">
                  <c:v>Ｈ24年</c:v>
                </c:pt>
                <c:pt idx="5">
                  <c:v>Ｈ23年</c:v>
                </c:pt>
                <c:pt idx="6">
                  <c:v>Ｈ22年</c:v>
                </c:pt>
              </c:strCache>
            </c:strRef>
          </c:cat>
          <c:val>
            <c:numRef>
              <c:f>Sheet1!$D$2:$D$8</c:f>
              <c:numCache>
                <c:formatCode>0.0%</c:formatCode>
                <c:ptCount val="7"/>
                <c:pt idx="0">
                  <c:v>0.15906562847608455</c:v>
                </c:pt>
                <c:pt idx="1">
                  <c:v>0.16846105129829006</c:v>
                </c:pt>
                <c:pt idx="2">
                  <c:v>0.19077961019490255</c:v>
                </c:pt>
                <c:pt idx="3">
                  <c:v>0.21713729308666019</c:v>
                </c:pt>
                <c:pt idx="4">
                  <c:v>0.24557956777996071</c:v>
                </c:pt>
                <c:pt idx="5">
                  <c:v>0.2655954631379962</c:v>
                </c:pt>
                <c:pt idx="6">
                  <c:v>0.26874115983026875</c:v>
                </c:pt>
              </c:numCache>
            </c:numRef>
          </c:val>
          <c:extLst>
            <c:ext xmlns:c16="http://schemas.microsoft.com/office/drawing/2014/chart" uri="{C3380CC4-5D6E-409C-BE32-E72D297353CC}">
              <c16:uniqueId val="{00000002-687A-42E9-A2B6-C9A1BCB8AD65}"/>
            </c:ext>
          </c:extLst>
        </c:ser>
        <c:ser>
          <c:idx val="3"/>
          <c:order val="3"/>
          <c:tx>
            <c:strRef>
              <c:f>Sheet1!$E$1</c:f>
              <c:strCache>
                <c:ptCount val="1"/>
                <c:pt idx="0">
                  <c:v>その他</c:v>
                </c:pt>
              </c:strCache>
            </c:strRef>
          </c:tx>
          <c:spPr>
            <a:solidFill>
              <a:schemeClr val="accent4">
                <a:lumMod val="60000"/>
                <a:lumOff val="40000"/>
              </a:schemeClr>
            </a:solidFill>
          </c:spPr>
          <c:invertIfNegative val="0"/>
          <c:dLbls>
            <c:spPr>
              <a:noFill/>
              <a:ln>
                <a:noFill/>
              </a:ln>
              <a:effectLst/>
            </c:spPr>
            <c:txPr>
              <a:bodyPr/>
              <a:lstStyle/>
              <a:p>
                <a:pPr>
                  <a:defRPr sz="1400"/>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Ｈ28年</c:v>
                </c:pt>
                <c:pt idx="1">
                  <c:v>Ｈ27年</c:v>
                </c:pt>
                <c:pt idx="2">
                  <c:v>Ｈ26年</c:v>
                </c:pt>
                <c:pt idx="3">
                  <c:v>Ｈ25年</c:v>
                </c:pt>
                <c:pt idx="4">
                  <c:v>Ｈ24年</c:v>
                </c:pt>
                <c:pt idx="5">
                  <c:v>Ｈ23年</c:v>
                </c:pt>
                <c:pt idx="6">
                  <c:v>Ｈ22年</c:v>
                </c:pt>
              </c:strCache>
            </c:strRef>
          </c:cat>
          <c:val>
            <c:numRef>
              <c:f>Sheet1!$E$2:$E$8</c:f>
              <c:numCache>
                <c:formatCode>0.0%</c:formatCode>
                <c:ptCount val="7"/>
                <c:pt idx="0">
                  <c:v>0.12958843159065628</c:v>
                </c:pt>
                <c:pt idx="1">
                  <c:v>0.12856238125395819</c:v>
                </c:pt>
                <c:pt idx="2">
                  <c:v>0.1206896551724138</c:v>
                </c:pt>
                <c:pt idx="3">
                  <c:v>0.10856864654333009</c:v>
                </c:pt>
                <c:pt idx="4">
                  <c:v>9.0373280943025547E-2</c:v>
                </c:pt>
                <c:pt idx="5">
                  <c:v>6.8998109640831765E-2</c:v>
                </c:pt>
                <c:pt idx="6">
                  <c:v>5.2333804809052337E-2</c:v>
                </c:pt>
              </c:numCache>
            </c:numRef>
          </c:val>
          <c:extLst>
            <c:ext xmlns:c16="http://schemas.microsoft.com/office/drawing/2014/chart" uri="{C3380CC4-5D6E-409C-BE32-E72D297353CC}">
              <c16:uniqueId val="{00000003-687A-42E9-A2B6-C9A1BCB8AD65}"/>
            </c:ext>
          </c:extLst>
        </c:ser>
        <c:dLbls>
          <c:dLblPos val="ctr"/>
          <c:showLegendKey val="0"/>
          <c:showVal val="1"/>
          <c:showCatName val="0"/>
          <c:showSerName val="0"/>
          <c:showPercent val="0"/>
          <c:showBubbleSize val="0"/>
        </c:dLbls>
        <c:gapWidth val="95"/>
        <c:overlap val="100"/>
        <c:serLines/>
        <c:axId val="127302272"/>
        <c:axId val="127312256"/>
      </c:barChart>
      <c:catAx>
        <c:axId val="127302272"/>
        <c:scaling>
          <c:orientation val="minMax"/>
        </c:scaling>
        <c:delete val="0"/>
        <c:axPos val="l"/>
        <c:numFmt formatCode="General" sourceLinked="0"/>
        <c:majorTickMark val="out"/>
        <c:minorTickMark val="none"/>
        <c:tickLblPos val="nextTo"/>
        <c:txPr>
          <a:bodyPr/>
          <a:lstStyle/>
          <a:p>
            <a:pPr>
              <a:defRPr sz="1200"/>
            </a:pPr>
            <a:endParaRPr lang="ja-JP"/>
          </a:p>
        </c:txPr>
        <c:crossAx val="127312256"/>
        <c:crosses val="autoZero"/>
        <c:auto val="1"/>
        <c:lblAlgn val="ctr"/>
        <c:lblOffset val="100"/>
        <c:noMultiLvlLbl val="0"/>
      </c:catAx>
      <c:valAx>
        <c:axId val="127312256"/>
        <c:scaling>
          <c:orientation val="minMax"/>
        </c:scaling>
        <c:delete val="0"/>
        <c:axPos val="b"/>
        <c:majorGridlines>
          <c:spPr>
            <a:ln>
              <a:noFill/>
            </a:ln>
          </c:spPr>
        </c:majorGridlines>
        <c:numFmt formatCode="0%" sourceLinked="1"/>
        <c:majorTickMark val="out"/>
        <c:minorTickMark val="none"/>
        <c:tickLblPos val="nextTo"/>
        <c:txPr>
          <a:bodyPr/>
          <a:lstStyle/>
          <a:p>
            <a:pPr>
              <a:defRPr sz="1200"/>
            </a:pPr>
            <a:endParaRPr lang="ja-JP"/>
          </a:p>
        </c:txPr>
        <c:crossAx val="127302272"/>
        <c:crosses val="autoZero"/>
        <c:crossBetween val="between"/>
      </c:valAx>
    </c:plotArea>
    <c:legend>
      <c:legendPos val="b"/>
      <c:layout>
        <c:manualLayout>
          <c:xMode val="edge"/>
          <c:yMode val="edge"/>
          <c:x val="3.9701045269112695E-2"/>
          <c:y val="0.93857735263419495"/>
          <c:w val="0.9266451178171623"/>
          <c:h val="6.1422674612571712E-2"/>
        </c:manualLayout>
      </c:layout>
      <c:overlay val="0"/>
      <c:txPr>
        <a:bodyPr/>
        <a:lstStyle/>
        <a:p>
          <a:pPr>
            <a:defRPr sz="1200">
              <a:latin typeface="ＭＳ ゴシック" panose="020B0609070205080204" pitchFamily="49" charset="-128"/>
              <a:ea typeface="ＭＳ ゴシック" panose="020B0609070205080204" pitchFamily="49" charset="-128"/>
            </a:defRPr>
          </a:pPr>
          <a:endParaRPr lang="ja-JP"/>
        </a:p>
      </c:txPr>
    </c:legend>
    <c:plotVisOnly val="1"/>
    <c:dispBlanksAs val="gap"/>
    <c:showDLblsOverMax val="0"/>
  </c:chart>
  <c:txPr>
    <a:bodyPr/>
    <a:lstStyle/>
    <a:p>
      <a:pPr>
        <a:defRPr sz="1800"/>
      </a:pPr>
      <a:endParaRPr lang="ja-JP"/>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24940762171574E-2"/>
          <c:y val="4.9092979173367683E-2"/>
          <c:w val="0.94675059237828429"/>
          <c:h val="0.85402457762234707"/>
        </c:manualLayout>
      </c:layout>
      <c:barChart>
        <c:barDir val="col"/>
        <c:grouping val="clustered"/>
        <c:varyColors val="0"/>
        <c:ser>
          <c:idx val="0"/>
          <c:order val="0"/>
          <c:tx>
            <c:strRef>
              <c:f>Sheet1!$B$1</c:f>
              <c:strCache>
                <c:ptCount val="1"/>
                <c:pt idx="0">
                  <c:v>系列 1</c:v>
                </c:pt>
              </c:strCache>
            </c:strRef>
          </c:tx>
          <c:spPr>
            <a:solidFill>
              <a:srgbClr val="FF0000"/>
            </a:solidFill>
          </c:spPr>
          <c:invertIfNegative val="0"/>
          <c:dLbls>
            <c:dLbl>
              <c:idx val="26"/>
              <c:spPr/>
              <c:txPr>
                <a:bodyPr/>
                <a:lstStyle/>
                <a:p>
                  <a:pPr>
                    <a:defRPr sz="1600" b="0" u="none">
                      <a:solidFill>
                        <a:schemeClr val="tx1"/>
                      </a:solidFill>
                    </a:defRPr>
                  </a:pPr>
                  <a:endParaRPr lang="ja-JP"/>
                </a:p>
              </c:txPr>
              <c:showLegendKey val="0"/>
              <c:showVal val="1"/>
              <c:showCatName val="0"/>
              <c:showSerName val="0"/>
              <c:showPercent val="0"/>
              <c:showBubbleSize val="0"/>
              <c:extLst>
                <c:ext xmlns:c16="http://schemas.microsoft.com/office/drawing/2014/chart" uri="{C3380CC4-5D6E-409C-BE32-E72D297353CC}">
                  <c16:uniqueId val="{00000000-3D6D-45D2-8882-30954C48E843}"/>
                </c:ext>
              </c:extLst>
            </c:dLbl>
            <c:dLbl>
              <c:idx val="32"/>
              <c:spPr/>
              <c:txPr>
                <a:bodyPr/>
                <a:lstStyle/>
                <a:p>
                  <a:pPr>
                    <a:defRPr sz="1200" b="1" u="none">
                      <a:solidFill>
                        <a:schemeClr val="tx1"/>
                      </a:solidFill>
                    </a:defRPr>
                  </a:pPr>
                  <a:endParaRPr lang="ja-JP"/>
                </a:p>
              </c:txPr>
              <c:showLegendKey val="0"/>
              <c:showVal val="1"/>
              <c:showCatName val="0"/>
              <c:showSerName val="0"/>
              <c:showPercent val="0"/>
              <c:showBubbleSize val="0"/>
              <c:extLst>
                <c:ext xmlns:c16="http://schemas.microsoft.com/office/drawing/2014/chart" uri="{C3380CC4-5D6E-409C-BE32-E72D297353CC}">
                  <c16:uniqueId val="{00000001-3D6D-45D2-8882-30954C48E843}"/>
                </c:ext>
              </c:extLst>
            </c:dLbl>
            <c:dLbl>
              <c:idx val="39"/>
              <c:spPr/>
              <c:txPr>
                <a:bodyPr/>
                <a:lstStyle/>
                <a:p>
                  <a:pPr>
                    <a:defRPr sz="1200" b="0" u="none">
                      <a:solidFill>
                        <a:schemeClr val="tx1"/>
                      </a:solidFill>
                    </a:defRPr>
                  </a:pPr>
                  <a:endParaRPr lang="ja-JP"/>
                </a:p>
              </c:txPr>
              <c:showLegendKey val="0"/>
              <c:showVal val="1"/>
              <c:showCatName val="0"/>
              <c:showSerName val="0"/>
              <c:showPercent val="0"/>
              <c:showBubbleSize val="0"/>
              <c:extLst>
                <c:ext xmlns:c16="http://schemas.microsoft.com/office/drawing/2014/chart" uri="{C3380CC4-5D6E-409C-BE32-E72D297353CC}">
                  <c16:uniqueId val="{00000002-3D6D-45D2-8882-30954C48E843}"/>
                </c:ext>
              </c:extLst>
            </c:dLbl>
            <c:spPr>
              <a:noFill/>
              <a:ln>
                <a:noFill/>
              </a:ln>
              <a:effectLst/>
            </c:spPr>
            <c:txPr>
              <a:bodyPr/>
              <a:lstStyle/>
              <a:p>
                <a:pPr>
                  <a:defRPr sz="1200" u="none">
                    <a:solidFill>
                      <a:schemeClr val="tx1"/>
                    </a:solidFill>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Sheet1!$A$2:$A$48</c:f>
              <c:strCache>
                <c:ptCount val="47"/>
                <c:pt idx="0">
                  <c:v>北海道</c:v>
                </c:pt>
                <c:pt idx="1">
                  <c:v>青森</c:v>
                </c:pt>
                <c:pt idx="2">
                  <c:v>岩手</c:v>
                </c:pt>
                <c:pt idx="3">
                  <c:v>宮城</c:v>
                </c:pt>
                <c:pt idx="4">
                  <c:v>秋田</c:v>
                </c:pt>
                <c:pt idx="5">
                  <c:v>山形</c:v>
                </c:pt>
                <c:pt idx="6">
                  <c:v>福島</c:v>
                </c:pt>
                <c:pt idx="7">
                  <c:v>茨城</c:v>
                </c:pt>
                <c:pt idx="8">
                  <c:v>栃木</c:v>
                </c:pt>
                <c:pt idx="9">
                  <c:v>群馬</c:v>
                </c:pt>
                <c:pt idx="10">
                  <c:v>埼玉</c:v>
                </c:pt>
                <c:pt idx="11">
                  <c:v>千葉</c:v>
                </c:pt>
                <c:pt idx="12">
                  <c:v>東京</c:v>
                </c:pt>
                <c:pt idx="13">
                  <c:v>神奈川</c:v>
                </c:pt>
                <c:pt idx="14">
                  <c:v>新潟</c:v>
                </c:pt>
                <c:pt idx="15">
                  <c:v>富山</c:v>
                </c:pt>
                <c:pt idx="16">
                  <c:v>石川</c:v>
                </c:pt>
                <c:pt idx="17">
                  <c:v>福井</c:v>
                </c:pt>
                <c:pt idx="18">
                  <c:v>山梨</c:v>
                </c:pt>
                <c:pt idx="19">
                  <c:v>長野</c:v>
                </c:pt>
                <c:pt idx="20">
                  <c:v>岐阜</c:v>
                </c:pt>
                <c:pt idx="21">
                  <c:v>静岡</c:v>
                </c:pt>
                <c:pt idx="22">
                  <c:v>愛知</c:v>
                </c:pt>
                <c:pt idx="23">
                  <c:v>三重</c:v>
                </c:pt>
                <c:pt idx="24">
                  <c:v>滋賀</c:v>
                </c:pt>
                <c:pt idx="25">
                  <c:v>京都</c:v>
                </c:pt>
                <c:pt idx="26">
                  <c:v>大阪</c:v>
                </c:pt>
                <c:pt idx="27">
                  <c:v>兵庫</c:v>
                </c:pt>
                <c:pt idx="28">
                  <c:v>奈良</c:v>
                </c:pt>
                <c:pt idx="29">
                  <c:v>和歌山</c:v>
                </c:pt>
                <c:pt idx="30">
                  <c:v>鳥取</c:v>
                </c:pt>
                <c:pt idx="31">
                  <c:v>島根</c:v>
                </c:pt>
                <c:pt idx="32">
                  <c:v>岡山</c:v>
                </c:pt>
                <c:pt idx="33">
                  <c:v>広島</c:v>
                </c:pt>
                <c:pt idx="34">
                  <c:v>山口</c:v>
                </c:pt>
                <c:pt idx="35">
                  <c:v>徳島</c:v>
                </c:pt>
                <c:pt idx="36">
                  <c:v>香川</c:v>
                </c:pt>
                <c:pt idx="37">
                  <c:v>愛媛</c:v>
                </c:pt>
                <c:pt idx="38">
                  <c:v>高知</c:v>
                </c:pt>
                <c:pt idx="39">
                  <c:v>福岡</c:v>
                </c:pt>
                <c:pt idx="40">
                  <c:v>佐賀</c:v>
                </c:pt>
                <c:pt idx="41">
                  <c:v>長崎</c:v>
                </c:pt>
                <c:pt idx="42">
                  <c:v>熊本</c:v>
                </c:pt>
                <c:pt idx="43">
                  <c:v>大分</c:v>
                </c:pt>
                <c:pt idx="44">
                  <c:v>宮崎</c:v>
                </c:pt>
                <c:pt idx="45">
                  <c:v>鹿児島</c:v>
                </c:pt>
                <c:pt idx="46">
                  <c:v>沖縄</c:v>
                </c:pt>
              </c:strCache>
            </c:strRef>
          </c:cat>
          <c:val>
            <c:numRef>
              <c:f>Sheet1!$B$2:$B$48</c:f>
              <c:numCache>
                <c:formatCode>General</c:formatCode>
                <c:ptCount val="47"/>
                <c:pt idx="0">
                  <c:v>234</c:v>
                </c:pt>
                <c:pt idx="1">
                  <c:v>78</c:v>
                </c:pt>
                <c:pt idx="2">
                  <c:v>44</c:v>
                </c:pt>
                <c:pt idx="3">
                  <c:v>49</c:v>
                </c:pt>
                <c:pt idx="4">
                  <c:v>19</c:v>
                </c:pt>
                <c:pt idx="5">
                  <c:v>32</c:v>
                </c:pt>
                <c:pt idx="6">
                  <c:v>29</c:v>
                </c:pt>
                <c:pt idx="7">
                  <c:v>50</c:v>
                </c:pt>
                <c:pt idx="8">
                  <c:v>48</c:v>
                </c:pt>
                <c:pt idx="9">
                  <c:v>22</c:v>
                </c:pt>
                <c:pt idx="10">
                  <c:v>85</c:v>
                </c:pt>
                <c:pt idx="11">
                  <c:v>61</c:v>
                </c:pt>
                <c:pt idx="12">
                  <c:v>106</c:v>
                </c:pt>
                <c:pt idx="13">
                  <c:v>79</c:v>
                </c:pt>
                <c:pt idx="14">
                  <c:v>32</c:v>
                </c:pt>
                <c:pt idx="15">
                  <c:v>57</c:v>
                </c:pt>
                <c:pt idx="16">
                  <c:v>50</c:v>
                </c:pt>
                <c:pt idx="17">
                  <c:v>64</c:v>
                </c:pt>
                <c:pt idx="18">
                  <c:v>16</c:v>
                </c:pt>
                <c:pt idx="19">
                  <c:v>38</c:v>
                </c:pt>
                <c:pt idx="20">
                  <c:v>119</c:v>
                </c:pt>
                <c:pt idx="21">
                  <c:v>101</c:v>
                </c:pt>
                <c:pt idx="22">
                  <c:v>237</c:v>
                </c:pt>
                <c:pt idx="23">
                  <c:v>72</c:v>
                </c:pt>
                <c:pt idx="24">
                  <c:v>23</c:v>
                </c:pt>
                <c:pt idx="25">
                  <c:v>63</c:v>
                </c:pt>
                <c:pt idx="26">
                  <c:v>282</c:v>
                </c:pt>
                <c:pt idx="27">
                  <c:v>140</c:v>
                </c:pt>
                <c:pt idx="28">
                  <c:v>32</c:v>
                </c:pt>
                <c:pt idx="29">
                  <c:v>45</c:v>
                </c:pt>
                <c:pt idx="30">
                  <c:v>28</c:v>
                </c:pt>
                <c:pt idx="31">
                  <c:v>30</c:v>
                </c:pt>
                <c:pt idx="32">
                  <c:v>160</c:v>
                </c:pt>
                <c:pt idx="33">
                  <c:v>88</c:v>
                </c:pt>
                <c:pt idx="34">
                  <c:v>32</c:v>
                </c:pt>
                <c:pt idx="35">
                  <c:v>20</c:v>
                </c:pt>
                <c:pt idx="36">
                  <c:v>21</c:v>
                </c:pt>
                <c:pt idx="37">
                  <c:v>66</c:v>
                </c:pt>
                <c:pt idx="38">
                  <c:v>24</c:v>
                </c:pt>
                <c:pt idx="39">
                  <c:v>253</c:v>
                </c:pt>
                <c:pt idx="40">
                  <c:v>42</c:v>
                </c:pt>
                <c:pt idx="41">
                  <c:v>60</c:v>
                </c:pt>
                <c:pt idx="42">
                  <c:v>164</c:v>
                </c:pt>
                <c:pt idx="43">
                  <c:v>64</c:v>
                </c:pt>
                <c:pt idx="44">
                  <c:v>51</c:v>
                </c:pt>
                <c:pt idx="45">
                  <c:v>80</c:v>
                </c:pt>
                <c:pt idx="46">
                  <c:v>106</c:v>
                </c:pt>
              </c:numCache>
            </c:numRef>
          </c:val>
          <c:extLst>
            <c:ext xmlns:c16="http://schemas.microsoft.com/office/drawing/2014/chart" uri="{C3380CC4-5D6E-409C-BE32-E72D297353CC}">
              <c16:uniqueId val="{00000003-3D6D-45D2-8882-30954C48E843}"/>
            </c:ext>
          </c:extLst>
        </c:ser>
        <c:dLbls>
          <c:showLegendKey val="0"/>
          <c:showVal val="0"/>
          <c:showCatName val="0"/>
          <c:showSerName val="0"/>
          <c:showPercent val="0"/>
          <c:showBubbleSize val="0"/>
        </c:dLbls>
        <c:gapWidth val="150"/>
        <c:axId val="125953920"/>
        <c:axId val="125955456"/>
      </c:barChart>
      <c:catAx>
        <c:axId val="125953920"/>
        <c:scaling>
          <c:orientation val="minMax"/>
        </c:scaling>
        <c:delete val="0"/>
        <c:axPos val="b"/>
        <c:numFmt formatCode="General" sourceLinked="1"/>
        <c:majorTickMark val="out"/>
        <c:minorTickMark val="none"/>
        <c:tickLblPos val="nextTo"/>
        <c:txPr>
          <a:bodyPr rot="0" vert="eaVert"/>
          <a:lstStyle/>
          <a:p>
            <a:pPr>
              <a:defRPr sz="1200"/>
            </a:pPr>
            <a:endParaRPr lang="ja-JP"/>
          </a:p>
        </c:txPr>
        <c:crossAx val="125955456"/>
        <c:crosses val="autoZero"/>
        <c:auto val="1"/>
        <c:lblAlgn val="ctr"/>
        <c:lblOffset val="100"/>
        <c:noMultiLvlLbl val="0"/>
      </c:catAx>
      <c:valAx>
        <c:axId val="125955456"/>
        <c:scaling>
          <c:orientation val="minMax"/>
        </c:scaling>
        <c:delete val="0"/>
        <c:axPos val="l"/>
        <c:majorGridlines/>
        <c:numFmt formatCode="General" sourceLinked="1"/>
        <c:majorTickMark val="out"/>
        <c:minorTickMark val="none"/>
        <c:tickLblPos val="nextTo"/>
        <c:txPr>
          <a:bodyPr/>
          <a:lstStyle/>
          <a:p>
            <a:pPr>
              <a:defRPr sz="1400"/>
            </a:pPr>
            <a:endParaRPr lang="ja-JP"/>
          </a:p>
        </c:txPr>
        <c:crossAx val="125953920"/>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707543945498841E-2"/>
          <c:y val="3.1694652355038433E-2"/>
          <c:w val="0.88648282082313157"/>
          <c:h val="0.84631701648114643"/>
        </c:manualLayout>
      </c:layout>
      <c:lineChart>
        <c:grouping val="standard"/>
        <c:varyColors val="0"/>
        <c:ser>
          <c:idx val="0"/>
          <c:order val="0"/>
          <c:tx>
            <c:strRef>
              <c:f>Sheet1!$B$1</c:f>
              <c:strCache>
                <c:ptCount val="1"/>
                <c:pt idx="0">
                  <c:v>系列 1</c:v>
                </c:pt>
              </c:strCache>
            </c:strRef>
          </c:tx>
          <c:spPr>
            <a:ln w="44450">
              <a:solidFill>
                <a:schemeClr val="tx2">
                  <a:lumMod val="60000"/>
                  <a:lumOff val="40000"/>
                </a:schemeClr>
              </a:solidFill>
            </a:ln>
          </c:spPr>
          <c:marker>
            <c:spPr>
              <a:solidFill>
                <a:schemeClr val="tx2">
                  <a:lumMod val="60000"/>
                  <a:lumOff val="40000"/>
                </a:schemeClr>
              </a:solidFill>
            </c:spPr>
          </c:marker>
          <c:dLbls>
            <c:dLbl>
              <c:idx val="1"/>
              <c:layout>
                <c:manualLayout>
                  <c:x val="-4.1241494795743648E-2"/>
                  <c:y val="-5.47715736847688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7A6-4599-BB84-D61D10C2FFC6}"/>
                </c:ext>
              </c:extLst>
            </c:dLbl>
            <c:spPr>
              <a:noFill/>
              <a:ln>
                <a:noFill/>
              </a:ln>
              <a:effectLst/>
            </c:spPr>
            <c:txPr>
              <a:bodyPr/>
              <a:lstStyle/>
              <a:p>
                <a:pPr>
                  <a:defRPr b="1"/>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平成18年度</c:v>
                </c:pt>
                <c:pt idx="1">
                  <c:v>平成19年度</c:v>
                </c:pt>
                <c:pt idx="2">
                  <c:v>平成20年度</c:v>
                </c:pt>
                <c:pt idx="3">
                  <c:v>平成21年度</c:v>
                </c:pt>
                <c:pt idx="4">
                  <c:v>平成22年度</c:v>
                </c:pt>
                <c:pt idx="5">
                  <c:v>平成23年度</c:v>
                </c:pt>
                <c:pt idx="6">
                  <c:v>平成24年度</c:v>
                </c:pt>
                <c:pt idx="7">
                  <c:v>平成25年度</c:v>
                </c:pt>
                <c:pt idx="8">
                  <c:v>平成26年度</c:v>
                </c:pt>
                <c:pt idx="9">
                  <c:v>平成27年度</c:v>
                </c:pt>
              </c:strCache>
            </c:strRef>
          </c:cat>
          <c:val>
            <c:numRef>
              <c:f>Sheet1!$B$2:$B$11</c:f>
              <c:numCache>
                <c:formatCode>#,##0_);[Red]\(#,##0\)</c:formatCode>
                <c:ptCount val="10"/>
                <c:pt idx="0">
                  <c:v>113077</c:v>
                </c:pt>
                <c:pt idx="1">
                  <c:v>99697</c:v>
                </c:pt>
                <c:pt idx="2">
                  <c:v>88502</c:v>
                </c:pt>
                <c:pt idx="3">
                  <c:v>80532</c:v>
                </c:pt>
                <c:pt idx="4">
                  <c:v>75317</c:v>
                </c:pt>
                <c:pt idx="5">
                  <c:v>71513</c:v>
                </c:pt>
                <c:pt idx="6">
                  <c:v>68691</c:v>
                </c:pt>
                <c:pt idx="7">
                  <c:v>69458</c:v>
                </c:pt>
                <c:pt idx="8">
                  <c:v>66412</c:v>
                </c:pt>
                <c:pt idx="9">
                  <c:v>67795</c:v>
                </c:pt>
              </c:numCache>
            </c:numRef>
          </c:val>
          <c:smooth val="0"/>
          <c:extLst>
            <c:ext xmlns:c16="http://schemas.microsoft.com/office/drawing/2014/chart" uri="{C3380CC4-5D6E-409C-BE32-E72D297353CC}">
              <c16:uniqueId val="{00000001-77A6-4599-BB84-D61D10C2FFC6}"/>
            </c:ext>
          </c:extLst>
        </c:ser>
        <c:dLbls>
          <c:showLegendKey val="0"/>
          <c:showVal val="0"/>
          <c:showCatName val="0"/>
          <c:showSerName val="0"/>
          <c:showPercent val="0"/>
          <c:showBubbleSize val="0"/>
        </c:dLbls>
        <c:marker val="1"/>
        <c:smooth val="0"/>
        <c:axId val="127415040"/>
        <c:axId val="127416576"/>
      </c:lineChart>
      <c:catAx>
        <c:axId val="127415040"/>
        <c:scaling>
          <c:orientation val="minMax"/>
        </c:scaling>
        <c:delete val="0"/>
        <c:axPos val="b"/>
        <c:numFmt formatCode="General" sourceLinked="0"/>
        <c:majorTickMark val="out"/>
        <c:minorTickMark val="none"/>
        <c:tickLblPos val="nextTo"/>
        <c:txPr>
          <a:bodyPr/>
          <a:lstStyle/>
          <a:p>
            <a:pPr>
              <a:defRPr sz="1100"/>
            </a:pPr>
            <a:endParaRPr lang="ja-JP"/>
          </a:p>
        </c:txPr>
        <c:crossAx val="127416576"/>
        <c:crosses val="autoZero"/>
        <c:auto val="1"/>
        <c:lblAlgn val="ctr"/>
        <c:lblOffset val="100"/>
        <c:noMultiLvlLbl val="0"/>
      </c:catAx>
      <c:valAx>
        <c:axId val="127416576"/>
        <c:scaling>
          <c:orientation val="minMax"/>
          <c:min val="60000"/>
        </c:scaling>
        <c:delete val="0"/>
        <c:axPos val="l"/>
        <c:majorGridlines/>
        <c:numFmt formatCode="#,##0_);[Red]\(#,##0\)" sourceLinked="1"/>
        <c:majorTickMark val="out"/>
        <c:minorTickMark val="none"/>
        <c:tickLblPos val="nextTo"/>
        <c:txPr>
          <a:bodyPr/>
          <a:lstStyle/>
          <a:p>
            <a:pPr>
              <a:defRPr sz="1400"/>
            </a:pPr>
            <a:endParaRPr lang="ja-JP"/>
          </a:p>
        </c:txPr>
        <c:crossAx val="127415040"/>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881180479336239"/>
          <c:y val="6.6278952760803547E-2"/>
          <c:w val="0.6837207343262226"/>
          <c:h val="0.85756751070291637"/>
        </c:manualLayout>
      </c:layout>
      <c:barChart>
        <c:barDir val="col"/>
        <c:grouping val="stacked"/>
        <c:varyColors val="0"/>
        <c:ser>
          <c:idx val="1"/>
          <c:order val="1"/>
          <c:tx>
            <c:strRef>
              <c:f>Sheet1!$C$1</c:f>
              <c:strCache>
                <c:ptCount val="1"/>
                <c:pt idx="0">
                  <c:v>社会福祉法人</c:v>
                </c:pt>
              </c:strCache>
            </c:strRef>
          </c:tx>
          <c:spPr>
            <a:solidFill>
              <a:srgbClr val="8EB4E3"/>
            </a:solidFill>
            <a:ln>
              <a:noFill/>
            </a:ln>
          </c:spPr>
          <c:invertIfNegative val="0"/>
          <c:cat>
            <c:strRef>
              <c:f>Sheet1!$A$2:$A$6</c:f>
              <c:strCache>
                <c:ptCount val="5"/>
                <c:pt idx="0">
                  <c:v>平成23年度</c:v>
                </c:pt>
                <c:pt idx="1">
                  <c:v>平成24年度</c:v>
                </c:pt>
                <c:pt idx="2">
                  <c:v>平成25年度</c:v>
                </c:pt>
                <c:pt idx="3">
                  <c:v>平成26年度</c:v>
                </c:pt>
                <c:pt idx="4">
                  <c:v>平成27年度</c:v>
                </c:pt>
              </c:strCache>
            </c:strRef>
          </c:cat>
          <c:val>
            <c:numRef>
              <c:f>Sheet1!$C$2:$C$6</c:f>
              <c:numCache>
                <c:formatCode>General</c:formatCode>
                <c:ptCount val="5"/>
                <c:pt idx="0">
                  <c:v>371</c:v>
                </c:pt>
                <c:pt idx="1">
                  <c:v>431</c:v>
                </c:pt>
                <c:pt idx="2">
                  <c:v>466</c:v>
                </c:pt>
                <c:pt idx="3" formatCode="#,##0">
                  <c:v>502</c:v>
                </c:pt>
                <c:pt idx="4" formatCode="#,##0">
                  <c:v>530</c:v>
                </c:pt>
              </c:numCache>
            </c:numRef>
          </c:val>
          <c:extLst>
            <c:ext xmlns:c16="http://schemas.microsoft.com/office/drawing/2014/chart" uri="{C3380CC4-5D6E-409C-BE32-E72D297353CC}">
              <c16:uniqueId val="{00000000-80D4-46E5-AC0D-2F460F431E7C}"/>
            </c:ext>
          </c:extLst>
        </c:ser>
        <c:ser>
          <c:idx val="2"/>
          <c:order val="2"/>
          <c:tx>
            <c:strRef>
              <c:f>Sheet1!$D$1</c:f>
              <c:strCache>
                <c:ptCount val="1"/>
                <c:pt idx="0">
                  <c:v>営利法人</c:v>
                </c:pt>
              </c:strCache>
            </c:strRef>
          </c:tx>
          <c:spPr>
            <a:solidFill>
              <a:srgbClr val="FC9EA7"/>
            </a:solidFill>
            <a:ln>
              <a:noFill/>
            </a:ln>
          </c:spPr>
          <c:invertIfNegative val="0"/>
          <c:cat>
            <c:strRef>
              <c:f>Sheet1!$A$2:$A$6</c:f>
              <c:strCache>
                <c:ptCount val="5"/>
                <c:pt idx="0">
                  <c:v>平成23年度</c:v>
                </c:pt>
                <c:pt idx="1">
                  <c:v>平成24年度</c:v>
                </c:pt>
                <c:pt idx="2">
                  <c:v>平成25年度</c:v>
                </c:pt>
                <c:pt idx="3">
                  <c:v>平成26年度</c:v>
                </c:pt>
                <c:pt idx="4">
                  <c:v>平成27年度</c:v>
                </c:pt>
              </c:strCache>
            </c:strRef>
          </c:cat>
          <c:val>
            <c:numRef>
              <c:f>Sheet1!$D$2:$D$6</c:f>
              <c:numCache>
                <c:formatCode>General</c:formatCode>
                <c:ptCount val="5"/>
                <c:pt idx="0" formatCode="#,##0">
                  <c:v>333</c:v>
                </c:pt>
                <c:pt idx="1">
                  <c:v>583</c:v>
                </c:pt>
                <c:pt idx="2" formatCode="#,##0">
                  <c:v>919</c:v>
                </c:pt>
                <c:pt idx="3" formatCode="#,##0">
                  <c:v>1335</c:v>
                </c:pt>
                <c:pt idx="4" formatCode="#,##0">
                  <c:v>1690</c:v>
                </c:pt>
              </c:numCache>
            </c:numRef>
          </c:val>
          <c:extLst>
            <c:ext xmlns:c16="http://schemas.microsoft.com/office/drawing/2014/chart" uri="{C3380CC4-5D6E-409C-BE32-E72D297353CC}">
              <c16:uniqueId val="{00000001-80D4-46E5-AC0D-2F460F431E7C}"/>
            </c:ext>
          </c:extLst>
        </c:ser>
        <c:ser>
          <c:idx val="3"/>
          <c:order val="3"/>
          <c:tx>
            <c:strRef>
              <c:f>Sheet1!$E$1</c:f>
              <c:strCache>
                <c:ptCount val="1"/>
                <c:pt idx="0">
                  <c:v>NPO法人</c:v>
                </c:pt>
              </c:strCache>
            </c:strRef>
          </c:tx>
          <c:spPr>
            <a:solidFill>
              <a:srgbClr val="BEFF3B"/>
            </a:solidFill>
            <a:ln>
              <a:noFill/>
            </a:ln>
          </c:spPr>
          <c:invertIfNegative val="0"/>
          <c:cat>
            <c:strRef>
              <c:f>Sheet1!$A$2:$A$6</c:f>
              <c:strCache>
                <c:ptCount val="5"/>
                <c:pt idx="0">
                  <c:v>平成23年度</c:v>
                </c:pt>
                <c:pt idx="1">
                  <c:v>平成24年度</c:v>
                </c:pt>
                <c:pt idx="2">
                  <c:v>平成25年度</c:v>
                </c:pt>
                <c:pt idx="3">
                  <c:v>平成26年度</c:v>
                </c:pt>
                <c:pt idx="4">
                  <c:v>平成27年度</c:v>
                </c:pt>
              </c:strCache>
            </c:strRef>
          </c:cat>
          <c:val>
            <c:numRef>
              <c:f>Sheet1!$E$2:$E$6</c:f>
              <c:numCache>
                <c:formatCode>General</c:formatCode>
                <c:ptCount val="5"/>
                <c:pt idx="0" formatCode="#,##0">
                  <c:v>281</c:v>
                </c:pt>
                <c:pt idx="1">
                  <c:v>375</c:v>
                </c:pt>
                <c:pt idx="2" formatCode="#,##0">
                  <c:v>446</c:v>
                </c:pt>
                <c:pt idx="3" formatCode="#,##0">
                  <c:v>509</c:v>
                </c:pt>
                <c:pt idx="4" formatCode="#,##0">
                  <c:v>532</c:v>
                </c:pt>
              </c:numCache>
            </c:numRef>
          </c:val>
          <c:extLst>
            <c:ext xmlns:c16="http://schemas.microsoft.com/office/drawing/2014/chart" uri="{C3380CC4-5D6E-409C-BE32-E72D297353CC}">
              <c16:uniqueId val="{00000002-80D4-46E5-AC0D-2F460F431E7C}"/>
            </c:ext>
          </c:extLst>
        </c:ser>
        <c:ser>
          <c:idx val="4"/>
          <c:order val="4"/>
          <c:tx>
            <c:strRef>
              <c:f>Sheet1!$F$1</c:f>
              <c:strCache>
                <c:ptCount val="1"/>
                <c:pt idx="0">
                  <c:v>その他</c:v>
                </c:pt>
              </c:strCache>
            </c:strRef>
          </c:tx>
          <c:spPr>
            <a:solidFill>
              <a:srgbClr val="FFFF99"/>
            </a:solidFill>
            <a:ln>
              <a:noFill/>
            </a:ln>
          </c:spPr>
          <c:invertIfNegative val="0"/>
          <c:cat>
            <c:strRef>
              <c:f>Sheet1!$A$2:$A$6</c:f>
              <c:strCache>
                <c:ptCount val="5"/>
                <c:pt idx="0">
                  <c:v>平成23年度</c:v>
                </c:pt>
                <c:pt idx="1">
                  <c:v>平成24年度</c:v>
                </c:pt>
                <c:pt idx="2">
                  <c:v>平成25年度</c:v>
                </c:pt>
                <c:pt idx="3">
                  <c:v>平成26年度</c:v>
                </c:pt>
                <c:pt idx="4">
                  <c:v>平成27年度</c:v>
                </c:pt>
              </c:strCache>
            </c:strRef>
          </c:cat>
          <c:val>
            <c:numRef>
              <c:f>Sheet1!$F$2:$F$6</c:f>
              <c:numCache>
                <c:formatCode>General</c:formatCode>
                <c:ptCount val="5"/>
                <c:pt idx="0">
                  <c:v>73</c:v>
                </c:pt>
                <c:pt idx="1">
                  <c:v>138</c:v>
                </c:pt>
                <c:pt idx="2">
                  <c:v>223</c:v>
                </c:pt>
                <c:pt idx="3">
                  <c:v>322</c:v>
                </c:pt>
                <c:pt idx="4">
                  <c:v>406</c:v>
                </c:pt>
              </c:numCache>
            </c:numRef>
          </c:val>
          <c:extLst>
            <c:ext xmlns:c16="http://schemas.microsoft.com/office/drawing/2014/chart" uri="{C3380CC4-5D6E-409C-BE32-E72D297353CC}">
              <c16:uniqueId val="{00000003-80D4-46E5-AC0D-2F460F431E7C}"/>
            </c:ext>
          </c:extLst>
        </c:ser>
        <c:dLbls>
          <c:showLegendKey val="0"/>
          <c:showVal val="0"/>
          <c:showCatName val="0"/>
          <c:showSerName val="0"/>
          <c:showPercent val="0"/>
          <c:showBubbleSize val="0"/>
        </c:dLbls>
        <c:gapWidth val="150"/>
        <c:overlap val="100"/>
        <c:axId val="127806080"/>
        <c:axId val="127811968"/>
      </c:barChart>
      <c:lineChart>
        <c:grouping val="standard"/>
        <c:varyColors val="0"/>
        <c:ser>
          <c:idx val="0"/>
          <c:order val="0"/>
          <c:tx>
            <c:strRef>
              <c:f>Sheet1!$B$1</c:f>
              <c:strCache>
                <c:ptCount val="1"/>
                <c:pt idx="0">
                  <c:v>総費用額</c:v>
                </c:pt>
              </c:strCache>
            </c:strRef>
          </c:tx>
          <c:spPr>
            <a:ln>
              <a:solidFill>
                <a:srgbClr val="4F81BD"/>
              </a:solidFill>
            </a:ln>
          </c:spPr>
          <c:marker>
            <c:spPr>
              <a:solidFill>
                <a:srgbClr val="0000FF"/>
              </a:solidFill>
              <a:ln>
                <a:solidFill>
                  <a:srgbClr val="4F81BD"/>
                </a:solidFill>
              </a:ln>
            </c:spPr>
          </c:marker>
          <c:dLbls>
            <c:spPr>
              <a:noFill/>
              <a:ln>
                <a:noFill/>
              </a:ln>
              <a:effectLst/>
            </c:spPr>
            <c:txPr>
              <a:bodyPr/>
              <a:lstStyle/>
              <a:p>
                <a:pPr>
                  <a:defRPr sz="900" u="none"/>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平成23年度</c:v>
                </c:pt>
                <c:pt idx="1">
                  <c:v>平成24年度</c:v>
                </c:pt>
                <c:pt idx="2">
                  <c:v>平成25年度</c:v>
                </c:pt>
                <c:pt idx="3">
                  <c:v>平成26年度</c:v>
                </c:pt>
                <c:pt idx="4">
                  <c:v>平成27年度</c:v>
                </c:pt>
              </c:strCache>
            </c:strRef>
          </c:cat>
          <c:val>
            <c:numRef>
              <c:f>Sheet1!$B$2:$B$6</c:f>
              <c:numCache>
                <c:formatCode>#,##0_);[Red]\(#,##0\)</c:formatCode>
                <c:ptCount val="5"/>
                <c:pt idx="0">
                  <c:v>22759</c:v>
                </c:pt>
                <c:pt idx="1">
                  <c:v>33633</c:v>
                </c:pt>
                <c:pt idx="2">
                  <c:v>46388</c:v>
                </c:pt>
                <c:pt idx="3">
                  <c:v>62480</c:v>
                </c:pt>
                <c:pt idx="4">
                  <c:v>78146</c:v>
                </c:pt>
              </c:numCache>
            </c:numRef>
          </c:val>
          <c:smooth val="0"/>
          <c:extLst>
            <c:ext xmlns:c16="http://schemas.microsoft.com/office/drawing/2014/chart" uri="{C3380CC4-5D6E-409C-BE32-E72D297353CC}">
              <c16:uniqueId val="{00000004-80D4-46E5-AC0D-2F460F431E7C}"/>
            </c:ext>
          </c:extLst>
        </c:ser>
        <c:dLbls>
          <c:showLegendKey val="0"/>
          <c:showVal val="0"/>
          <c:showCatName val="0"/>
          <c:showSerName val="0"/>
          <c:showPercent val="0"/>
          <c:showBubbleSize val="0"/>
        </c:dLbls>
        <c:marker val="1"/>
        <c:smooth val="0"/>
        <c:axId val="127815040"/>
        <c:axId val="127813504"/>
      </c:lineChart>
      <c:catAx>
        <c:axId val="127806080"/>
        <c:scaling>
          <c:orientation val="minMax"/>
        </c:scaling>
        <c:delete val="0"/>
        <c:axPos val="b"/>
        <c:numFmt formatCode="General" sourceLinked="0"/>
        <c:majorTickMark val="out"/>
        <c:minorTickMark val="none"/>
        <c:tickLblPos val="nextTo"/>
        <c:txPr>
          <a:bodyPr/>
          <a:lstStyle/>
          <a:p>
            <a:pPr>
              <a:defRPr sz="600"/>
            </a:pPr>
            <a:endParaRPr lang="ja-JP"/>
          </a:p>
        </c:txPr>
        <c:crossAx val="127811968"/>
        <c:crosses val="autoZero"/>
        <c:auto val="1"/>
        <c:lblAlgn val="ctr"/>
        <c:lblOffset val="100"/>
        <c:noMultiLvlLbl val="0"/>
      </c:catAx>
      <c:valAx>
        <c:axId val="127811968"/>
        <c:scaling>
          <c:orientation val="minMax"/>
          <c:min val="0"/>
        </c:scaling>
        <c:delete val="0"/>
        <c:axPos val="l"/>
        <c:majorGridlines/>
        <c:numFmt formatCode="#,##0_);[Red]\(#,##0\)" sourceLinked="0"/>
        <c:majorTickMark val="out"/>
        <c:minorTickMark val="none"/>
        <c:tickLblPos val="nextTo"/>
        <c:txPr>
          <a:bodyPr/>
          <a:lstStyle/>
          <a:p>
            <a:pPr>
              <a:defRPr sz="900"/>
            </a:pPr>
            <a:endParaRPr lang="ja-JP"/>
          </a:p>
        </c:txPr>
        <c:crossAx val="127806080"/>
        <c:crosses val="autoZero"/>
        <c:crossBetween val="between"/>
        <c:majorUnit val="1000"/>
      </c:valAx>
      <c:valAx>
        <c:axId val="127813504"/>
        <c:scaling>
          <c:orientation val="minMax"/>
          <c:max val="90000"/>
          <c:min val="0"/>
        </c:scaling>
        <c:delete val="0"/>
        <c:axPos val="r"/>
        <c:numFmt formatCode="#,##0_);[Red]\(#,##0\)" sourceLinked="1"/>
        <c:majorTickMark val="out"/>
        <c:minorTickMark val="none"/>
        <c:tickLblPos val="nextTo"/>
        <c:txPr>
          <a:bodyPr/>
          <a:lstStyle/>
          <a:p>
            <a:pPr>
              <a:defRPr sz="900"/>
            </a:pPr>
            <a:endParaRPr lang="ja-JP"/>
          </a:p>
        </c:txPr>
        <c:crossAx val="127815040"/>
        <c:crosses val="max"/>
        <c:crossBetween val="between"/>
        <c:majorUnit val="10000"/>
        <c:minorUnit val="10000"/>
      </c:valAx>
      <c:catAx>
        <c:axId val="127815040"/>
        <c:scaling>
          <c:orientation val="minMax"/>
        </c:scaling>
        <c:delete val="1"/>
        <c:axPos val="b"/>
        <c:numFmt formatCode="General" sourceLinked="1"/>
        <c:majorTickMark val="out"/>
        <c:minorTickMark val="none"/>
        <c:tickLblPos val="nextTo"/>
        <c:crossAx val="127813504"/>
        <c:crossesAt val="0"/>
        <c:auto val="1"/>
        <c:lblAlgn val="ctr"/>
        <c:lblOffset val="100"/>
        <c:noMultiLvlLbl val="0"/>
      </c:catAx>
    </c:plotArea>
    <c:legend>
      <c:legendPos val="l"/>
      <c:layout>
        <c:manualLayout>
          <c:xMode val="edge"/>
          <c:yMode val="edge"/>
          <c:x val="0.10073453376975208"/>
          <c:y val="8.1323868418163858E-2"/>
          <c:w val="0.27908986913541961"/>
          <c:h val="0.37554200665959242"/>
        </c:manualLayout>
      </c:layout>
      <c:overlay val="0"/>
      <c:spPr>
        <a:solidFill>
          <a:sysClr val="window" lastClr="FFFFFF"/>
        </a:solidFill>
        <a:ln>
          <a:solidFill>
            <a:sysClr val="windowText" lastClr="000000"/>
          </a:solidFill>
        </a:ln>
      </c:spPr>
      <c:txPr>
        <a:bodyPr/>
        <a:lstStyle/>
        <a:p>
          <a:pPr>
            <a:defRPr sz="700">
              <a:latin typeface="ＭＳ ゴシック" panose="020B0609070205080204" pitchFamily="49" charset="-128"/>
              <a:ea typeface="ＭＳ ゴシック" panose="020B0609070205080204" pitchFamily="49" charset="-128"/>
            </a:defRPr>
          </a:pPr>
          <a:endParaRPr lang="ja-JP"/>
        </a:p>
      </c:txPr>
    </c:legend>
    <c:plotVisOnly val="1"/>
    <c:dispBlanksAs val="gap"/>
    <c:showDLblsOverMax val="0"/>
  </c:chart>
  <c:txPr>
    <a:bodyPr/>
    <a:lstStyle/>
    <a:p>
      <a:pPr>
        <a:defRPr sz="1800"/>
      </a:pPr>
      <a:endParaRPr lang="ja-JP"/>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drawing1.xml><?xml version="1.0" encoding="utf-8"?>
<c:userShapes xmlns:c="http://schemas.openxmlformats.org/drawingml/2006/chart">
  <cdr:relSizeAnchor xmlns:cdr="http://schemas.openxmlformats.org/drawingml/2006/chartDrawing">
    <cdr:from>
      <cdr:x>0.93169</cdr:x>
      <cdr:y>0.94278</cdr:y>
    </cdr:from>
    <cdr:to>
      <cdr:x>1</cdr:x>
      <cdr:y>1</cdr:y>
    </cdr:to>
    <cdr:sp macro="" textlink="">
      <cdr:nvSpPr>
        <cdr:cNvPr id="4" name="スライド番号プレースホルダー 2"/>
        <cdr:cNvSpPr>
          <a:spLocks xmlns:a="http://schemas.openxmlformats.org/drawingml/2006/main" noGrp="1"/>
        </cdr:cNvSpPr>
      </cdr:nvSpPr>
      <cdr:spPr bwMode="auto">
        <a:xfrm xmlns:a="http://schemas.openxmlformats.org/drawingml/2006/main">
          <a:off x="9540304" y="6551664"/>
          <a:ext cx="416496" cy="365125"/>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txBody>
        <a:bodyPr xmlns:a="http://schemas.openxmlformats.org/drawingml/2006/main" vert="horz" wrap="square" lIns="91418" tIns="45708" rIns="91418" bIns="45708" numCol="1" anchor="t" anchorCtr="0" compatLnSpc="1">
          <a:prstTxWarp prst="textNoShape">
            <a:avLst/>
          </a:prstTxWarp>
        </a:bodyPr>
        <a:lstStyle xmlns:a="http://schemas.openxmlformats.org/drawingml/2006/main">
          <a:defPPr>
            <a:defRPr lang="ja-JP"/>
          </a:defPPr>
          <a:lvl1pPr algn="r" rtl="0" fontAlgn="base">
            <a:spcBef>
              <a:spcPct val="0"/>
            </a:spcBef>
            <a:spcAft>
              <a:spcPct val="0"/>
            </a:spcAft>
            <a:defRPr kumimoji="1" sz="1400" kern="1200">
              <a:solidFill>
                <a:schemeClr val="tx1"/>
              </a:solidFill>
              <a:latin typeface="Arial" charset="0"/>
              <a:ea typeface="ＭＳ Ｐゴシック" pitchFamily="50" charset="-128"/>
              <a:cs typeface="+mn-cs"/>
            </a:defRPr>
          </a:lvl1pPr>
          <a:lvl2pPr marL="457147" algn="l" rtl="0" fontAlgn="base">
            <a:spcBef>
              <a:spcPct val="0"/>
            </a:spcBef>
            <a:spcAft>
              <a:spcPct val="0"/>
            </a:spcAft>
            <a:defRPr kumimoji="1" kern="1200">
              <a:solidFill>
                <a:schemeClr val="tx1"/>
              </a:solidFill>
              <a:latin typeface="Arial" charset="0"/>
              <a:ea typeface="ＭＳ Ｐゴシック" charset="-128"/>
              <a:cs typeface="+mn-cs"/>
            </a:defRPr>
          </a:lvl2pPr>
          <a:lvl3pPr marL="914293" algn="l" rtl="0" fontAlgn="base">
            <a:spcBef>
              <a:spcPct val="0"/>
            </a:spcBef>
            <a:spcAft>
              <a:spcPct val="0"/>
            </a:spcAft>
            <a:defRPr kumimoji="1" kern="1200">
              <a:solidFill>
                <a:schemeClr val="tx1"/>
              </a:solidFill>
              <a:latin typeface="Arial" charset="0"/>
              <a:ea typeface="ＭＳ Ｐゴシック" charset="-128"/>
              <a:cs typeface="+mn-cs"/>
            </a:defRPr>
          </a:lvl3pPr>
          <a:lvl4pPr marL="1371440" algn="l" rtl="0" fontAlgn="base">
            <a:spcBef>
              <a:spcPct val="0"/>
            </a:spcBef>
            <a:spcAft>
              <a:spcPct val="0"/>
            </a:spcAft>
            <a:defRPr kumimoji="1" kern="1200">
              <a:solidFill>
                <a:schemeClr val="tx1"/>
              </a:solidFill>
              <a:latin typeface="Arial" charset="0"/>
              <a:ea typeface="ＭＳ Ｐゴシック" charset="-128"/>
              <a:cs typeface="+mn-cs"/>
            </a:defRPr>
          </a:lvl4pPr>
          <a:lvl5pPr marL="1828587" algn="l" rtl="0" fontAlgn="base">
            <a:spcBef>
              <a:spcPct val="0"/>
            </a:spcBef>
            <a:spcAft>
              <a:spcPct val="0"/>
            </a:spcAft>
            <a:defRPr kumimoji="1" kern="1200">
              <a:solidFill>
                <a:schemeClr val="tx1"/>
              </a:solidFill>
              <a:latin typeface="Arial" charset="0"/>
              <a:ea typeface="ＭＳ Ｐゴシック" charset="-128"/>
              <a:cs typeface="+mn-cs"/>
            </a:defRPr>
          </a:lvl5pPr>
          <a:lvl6pPr marL="2285733" algn="l" defTabSz="914293" rtl="0" eaLnBrk="1" latinLnBrk="0" hangingPunct="1">
            <a:defRPr kumimoji="1" kern="1200">
              <a:solidFill>
                <a:schemeClr val="tx1"/>
              </a:solidFill>
              <a:latin typeface="Arial" charset="0"/>
              <a:ea typeface="ＭＳ Ｐゴシック" charset="-128"/>
              <a:cs typeface="+mn-cs"/>
            </a:defRPr>
          </a:lvl6pPr>
          <a:lvl7pPr marL="2742879" algn="l" defTabSz="914293" rtl="0" eaLnBrk="1" latinLnBrk="0" hangingPunct="1">
            <a:defRPr kumimoji="1" kern="1200">
              <a:solidFill>
                <a:schemeClr val="tx1"/>
              </a:solidFill>
              <a:latin typeface="Arial" charset="0"/>
              <a:ea typeface="ＭＳ Ｐゴシック" charset="-128"/>
              <a:cs typeface="+mn-cs"/>
            </a:defRPr>
          </a:lvl7pPr>
          <a:lvl8pPr marL="3200026" algn="l" defTabSz="914293" rtl="0" eaLnBrk="1" latinLnBrk="0" hangingPunct="1">
            <a:defRPr kumimoji="1" kern="1200">
              <a:solidFill>
                <a:schemeClr val="tx1"/>
              </a:solidFill>
              <a:latin typeface="Arial" charset="0"/>
              <a:ea typeface="ＭＳ Ｐゴシック" charset="-128"/>
              <a:cs typeface="+mn-cs"/>
            </a:defRPr>
          </a:lvl8pPr>
          <a:lvl9pPr marL="3657173" algn="l" defTabSz="914293" rtl="0" eaLnBrk="1" latinLnBrk="0" hangingPunct="1">
            <a:defRPr kumimoji="1" kern="1200">
              <a:solidFill>
                <a:schemeClr val="tx1"/>
              </a:solidFill>
              <a:latin typeface="Arial" charset="0"/>
              <a:ea typeface="ＭＳ Ｐゴシック" charset="-128"/>
              <a:cs typeface="+mn-cs"/>
            </a:defRPr>
          </a:lvl9pPr>
        </a:lstStyle>
        <a:p xmlns:a="http://schemas.openxmlformats.org/drawingml/2006/main">
          <a:pPr algn="ctr"/>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lgn="ctr"/>
            <a:t>2</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0.61403</cdr:x>
      <cdr:y>0.04917</cdr:y>
    </cdr:from>
    <cdr:to>
      <cdr:x>0.68183</cdr:x>
      <cdr:y>0.08763</cdr:y>
    </cdr:to>
    <cdr:sp macro="" textlink="">
      <cdr:nvSpPr>
        <cdr:cNvPr id="3" name="テキスト ボックス 2"/>
        <cdr:cNvSpPr txBox="1"/>
      </cdr:nvSpPr>
      <cdr:spPr>
        <a:xfrm xmlns:a="http://schemas.openxmlformats.org/drawingml/2006/main">
          <a:off x="2975322" y="241286"/>
          <a:ext cx="328528" cy="18874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ja-JP" altLang="en-US" sz="1100" dirty="0"/>
        </a:p>
      </cdr:txBody>
    </cdr:sp>
  </cdr:relSizeAnchor>
  <cdr:relSizeAnchor xmlns:cdr="http://schemas.openxmlformats.org/drawingml/2006/chartDrawing">
    <cdr:from>
      <cdr:x>0.72382</cdr:x>
      <cdr:y>0.06033</cdr:y>
    </cdr:from>
    <cdr:to>
      <cdr:x>0.79162</cdr:x>
      <cdr:y>0.09879</cdr:y>
    </cdr:to>
    <cdr:sp macro="" textlink="">
      <cdr:nvSpPr>
        <cdr:cNvPr id="4" name="テキスト ボックス 1"/>
        <cdr:cNvSpPr txBox="1"/>
      </cdr:nvSpPr>
      <cdr:spPr>
        <a:xfrm xmlns:a="http://schemas.openxmlformats.org/drawingml/2006/main">
          <a:off x="3075136" y="338832"/>
          <a:ext cx="288032" cy="21602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ja-JP" alt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263" cy="496888"/>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55349" y="0"/>
            <a:ext cx="2950263" cy="496888"/>
          </a:xfrm>
          <a:prstGeom prst="rect">
            <a:avLst/>
          </a:prstGeom>
        </p:spPr>
        <p:txBody>
          <a:bodyPr vert="horz" lIns="91440" tIns="45720" rIns="91440" bIns="45720" rtlCol="0"/>
          <a:lstStyle>
            <a:lvl1pPr algn="r">
              <a:defRPr sz="1200"/>
            </a:lvl1pPr>
          </a:lstStyle>
          <a:p>
            <a:fld id="{C84DDC26-932E-4441-AAE8-0381B097C1FB}" type="datetimeFigureOut">
              <a:rPr kumimoji="1" lang="ja-JP" altLang="en-US" smtClean="0"/>
              <a:t>2018/2/21</a:t>
            </a:fld>
            <a:endParaRPr kumimoji="1" lang="ja-JP" altLang="en-US" dirty="0"/>
          </a:p>
        </p:txBody>
      </p:sp>
      <p:sp>
        <p:nvSpPr>
          <p:cNvPr id="4" name="フッター プレースホルダー 3"/>
          <p:cNvSpPr>
            <a:spLocks noGrp="1"/>
          </p:cNvSpPr>
          <p:nvPr>
            <p:ph type="ftr" sz="quarter" idx="2"/>
          </p:nvPr>
        </p:nvSpPr>
        <p:spPr>
          <a:xfrm>
            <a:off x="0" y="9440864"/>
            <a:ext cx="2950263" cy="496887"/>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3855349" y="9440864"/>
            <a:ext cx="2950263" cy="496887"/>
          </a:xfrm>
          <a:prstGeom prst="rect">
            <a:avLst/>
          </a:prstGeom>
        </p:spPr>
        <p:txBody>
          <a:bodyPr vert="horz" lIns="91440" tIns="45720" rIns="91440" bIns="45720" rtlCol="0" anchor="b"/>
          <a:lstStyle>
            <a:lvl1pPr algn="r">
              <a:defRPr sz="1200"/>
            </a:lvl1pPr>
          </a:lstStyle>
          <a:p>
            <a:fld id="{3ED4BF3B-0B8A-491E-86C2-FE9C9305D7BD}" type="slidenum">
              <a:rPr kumimoji="1" lang="ja-JP" altLang="en-US" smtClean="0"/>
              <a:t>‹#›</a:t>
            </a:fld>
            <a:endParaRPr kumimoji="1" lang="ja-JP" altLang="en-US" dirty="0"/>
          </a:p>
        </p:txBody>
      </p:sp>
    </p:spTree>
    <p:extLst>
      <p:ext uri="{BB962C8B-B14F-4D97-AF65-F5344CB8AC3E}">
        <p14:creationId xmlns:p14="http://schemas.microsoft.com/office/powerpoint/2010/main" val="1146392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50263"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099" name="Rectangle 3"/>
          <p:cNvSpPr>
            <a:spLocks noGrp="1" noChangeArrowheads="1"/>
          </p:cNvSpPr>
          <p:nvPr>
            <p:ph type="dt" idx="1"/>
          </p:nvPr>
        </p:nvSpPr>
        <p:spPr bwMode="auto">
          <a:xfrm>
            <a:off x="3855349" y="0"/>
            <a:ext cx="2950263"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lgn="r">
              <a:defRPr sz="1200">
                <a:ea typeface="ＭＳ Ｐゴシック" pitchFamily="50" charset="-128"/>
              </a:defRPr>
            </a:lvl1pPr>
          </a:lstStyle>
          <a:p>
            <a:pPr>
              <a:defRPr/>
            </a:pPr>
            <a:endParaRPr lang="en-US" altLang="ja-JP" dirty="0"/>
          </a:p>
        </p:txBody>
      </p:sp>
      <p:sp>
        <p:nvSpPr>
          <p:cNvPr id="122884" name="Rectangle 4"/>
          <p:cNvSpPr>
            <a:spLocks noGrp="1" noRot="1" noChangeAspect="1" noChangeArrowheads="1" noTextEdit="1"/>
          </p:cNvSpPr>
          <p:nvPr>
            <p:ph type="sldImg" idx="2"/>
          </p:nvPr>
        </p:nvSpPr>
        <p:spPr bwMode="auto">
          <a:xfrm>
            <a:off x="714375" y="746125"/>
            <a:ext cx="5380038" cy="37258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1198" y="4721225"/>
            <a:ext cx="5444806" cy="44719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p:cNvSpPr>
            <a:spLocks noGrp="1" noChangeArrowheads="1"/>
          </p:cNvSpPr>
          <p:nvPr>
            <p:ph type="ftr" sz="quarter" idx="4"/>
          </p:nvPr>
        </p:nvSpPr>
        <p:spPr bwMode="auto">
          <a:xfrm>
            <a:off x="0" y="9440864"/>
            <a:ext cx="2950263"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103" name="Rectangle 7"/>
          <p:cNvSpPr>
            <a:spLocks noGrp="1" noChangeArrowheads="1"/>
          </p:cNvSpPr>
          <p:nvPr>
            <p:ph type="sldNum" sz="quarter" idx="5"/>
          </p:nvPr>
        </p:nvSpPr>
        <p:spPr bwMode="auto">
          <a:xfrm>
            <a:off x="3855349" y="9440864"/>
            <a:ext cx="2950263"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r">
              <a:defRPr sz="1200">
                <a:ea typeface="ＭＳ Ｐゴシック" pitchFamily="50" charset="-128"/>
              </a:defRPr>
            </a:lvl1pPr>
          </a:lstStyle>
          <a:p>
            <a:pPr>
              <a:defRPr/>
            </a:pPr>
            <a:fld id="{9037E017-C4CE-4A86-8903-C7A029BF502A}" type="slidenum">
              <a:rPr lang="en-US" altLang="ja-JP"/>
              <a:pPr>
                <a:defRPr/>
              </a:pPr>
              <a:t>‹#›</a:t>
            </a:fld>
            <a:endParaRPr lang="en-US" altLang="ja-JP" dirty="0"/>
          </a:p>
        </p:txBody>
      </p:sp>
    </p:spTree>
    <p:extLst>
      <p:ext uri="{BB962C8B-B14F-4D97-AF65-F5344CB8AC3E}">
        <p14:creationId xmlns:p14="http://schemas.microsoft.com/office/powerpoint/2010/main" val="13341077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14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293"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44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58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5733" algn="l" defTabSz="914293" rtl="0" eaLnBrk="1" latinLnBrk="0" hangingPunct="1">
      <a:defRPr kumimoji="1" sz="1200" kern="1200">
        <a:solidFill>
          <a:schemeClr val="tx1"/>
        </a:solidFill>
        <a:latin typeface="+mn-lt"/>
        <a:ea typeface="+mn-ea"/>
        <a:cs typeface="+mn-cs"/>
      </a:defRPr>
    </a:lvl6pPr>
    <a:lvl7pPr marL="2742879" algn="l" defTabSz="914293" rtl="0" eaLnBrk="1" latinLnBrk="0" hangingPunct="1">
      <a:defRPr kumimoji="1" sz="1200" kern="1200">
        <a:solidFill>
          <a:schemeClr val="tx1"/>
        </a:solidFill>
        <a:latin typeface="+mn-lt"/>
        <a:ea typeface="+mn-ea"/>
        <a:cs typeface="+mn-cs"/>
      </a:defRPr>
    </a:lvl7pPr>
    <a:lvl8pPr marL="3200026" algn="l" defTabSz="914293" rtl="0" eaLnBrk="1" latinLnBrk="0" hangingPunct="1">
      <a:defRPr kumimoji="1" sz="1200" kern="1200">
        <a:solidFill>
          <a:schemeClr val="tx1"/>
        </a:solidFill>
        <a:latin typeface="+mn-lt"/>
        <a:ea typeface="+mn-ea"/>
        <a:cs typeface="+mn-cs"/>
      </a:defRPr>
    </a:lvl8pPr>
    <a:lvl9pPr marL="3657173" algn="l" defTabSz="91429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a:xfrm>
            <a:off x="714375" y="746125"/>
            <a:ext cx="5380038" cy="3725863"/>
          </a:xfrm>
          <a:ln/>
        </p:spPr>
      </p:sp>
      <p:sp>
        <p:nvSpPr>
          <p:cNvPr id="123907" name="ノート プレースホルダ 2"/>
          <p:cNvSpPr>
            <a:spLocks noGrp="1"/>
          </p:cNvSpPr>
          <p:nvPr>
            <p:ph type="body" idx="1"/>
          </p:nvPr>
        </p:nvSpPr>
        <p:spPr>
          <a:noFill/>
          <a:ln/>
        </p:spPr>
        <p:txBody>
          <a:bodyPr/>
          <a:lstStyle/>
          <a:p>
            <a:endParaRPr lang="ja-JP" altLang="en-US" dirty="0">
              <a:ea typeface="ＭＳ Ｐ明朝" charset="-128"/>
            </a:endParaRPr>
          </a:p>
        </p:txBody>
      </p:sp>
      <p:sp>
        <p:nvSpPr>
          <p:cNvPr id="123908" name="スライド番号プレースホルダ 3"/>
          <p:cNvSpPr>
            <a:spLocks noGrp="1"/>
          </p:cNvSpPr>
          <p:nvPr>
            <p:ph type="sldNum" sz="quarter" idx="5"/>
          </p:nvPr>
        </p:nvSpPr>
        <p:spPr>
          <a:noFill/>
        </p:spPr>
        <p:txBody>
          <a:bodyPr/>
          <a:lstStyle/>
          <a:p>
            <a:fld id="{7BE8C8E5-0883-46C5-B1D6-0E396E2FF8A7}" type="slidenum">
              <a:rPr lang="en-US" altLang="ja-JP" smtClean="0">
                <a:ea typeface="ＭＳ Ｐゴシック" charset="-128"/>
              </a:rPr>
              <a:pPr/>
              <a:t>0</a:t>
            </a:fld>
            <a:endParaRPr lang="en-US" altLang="ja-JP" dirty="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a:solidFill>
                  <a:prstClr val="black"/>
                </a:solidFill>
              </a:rPr>
              <a:t>○ 障害者の</a:t>
            </a:r>
            <a:r>
              <a:rPr lang="ja-JP" altLang="en-US" sz="1200" b="1" dirty="0">
                <a:solidFill>
                  <a:srgbClr val="FF0000"/>
                </a:solidFill>
              </a:rPr>
              <a:t>総数は８５８．７万人</a:t>
            </a:r>
            <a:r>
              <a:rPr lang="ja-JP" altLang="en-US" sz="1200" dirty="0">
                <a:solidFill>
                  <a:prstClr val="black"/>
                </a:solidFill>
              </a:rPr>
              <a:t>であり、人口の</a:t>
            </a:r>
            <a:r>
              <a:rPr lang="ja-JP" altLang="en-US" sz="1200" b="1" u="sng" dirty="0">
                <a:solidFill>
                  <a:srgbClr val="FF0000"/>
                </a:solidFill>
              </a:rPr>
              <a:t>約６．７％に相当</a:t>
            </a:r>
            <a:r>
              <a:rPr lang="ja-JP" altLang="en-US" sz="1200" dirty="0">
                <a:solidFill>
                  <a:prstClr val="black"/>
                </a:solidFill>
              </a:rPr>
              <a:t>。</a:t>
            </a:r>
            <a:endParaRPr lang="en-US" altLang="ja-JP" sz="1200" dirty="0">
              <a:solidFill>
                <a:prstClr val="black"/>
              </a:solidFill>
            </a:endParaRPr>
          </a:p>
          <a:p>
            <a:r>
              <a:rPr lang="ja-JP" altLang="en-US" sz="1200" dirty="0">
                <a:solidFill>
                  <a:prstClr val="black"/>
                </a:solidFill>
              </a:rPr>
              <a:t>○ そのうち身体障害者は３９２．２万人、知的障害者は７４．１万人、精神障害者は３９２．４万人。</a:t>
            </a:r>
            <a:endParaRPr lang="en-US" altLang="ja-JP" sz="1200" dirty="0">
              <a:solidFill>
                <a:prstClr val="black"/>
              </a:solidFill>
            </a:endParaRPr>
          </a:p>
          <a:p>
            <a:r>
              <a:rPr lang="ja-JP" altLang="en-US" sz="1200" dirty="0">
                <a:solidFill>
                  <a:prstClr val="black"/>
                </a:solidFill>
              </a:rPr>
              <a:t>○ </a:t>
            </a:r>
            <a:r>
              <a:rPr lang="ja-JP" altLang="en-US" sz="1200" b="1" u="sng" dirty="0">
                <a:solidFill>
                  <a:srgbClr val="FF0000"/>
                </a:solidFill>
              </a:rPr>
              <a:t>障害者数全体は増加傾向</a:t>
            </a:r>
            <a:r>
              <a:rPr lang="ja-JP" altLang="en-US" sz="1200" dirty="0">
                <a:solidFill>
                  <a:prstClr val="black"/>
                </a:solidFill>
              </a:rPr>
              <a:t>にあり、また、</a:t>
            </a:r>
            <a:r>
              <a:rPr lang="ja-JP" altLang="en-US" sz="1200" b="1" u="sng" dirty="0">
                <a:solidFill>
                  <a:srgbClr val="FF0000"/>
                </a:solidFill>
              </a:rPr>
              <a:t>在宅・通所の障害者は増加傾向</a:t>
            </a:r>
            <a:r>
              <a:rPr lang="ja-JP" altLang="en-US" sz="1200" dirty="0">
                <a:solidFill>
                  <a:prstClr val="black"/>
                </a:solidFill>
              </a:rPr>
              <a:t>となっている。</a:t>
            </a:r>
            <a:endParaRPr lang="en-US" altLang="ja-JP" sz="1200" dirty="0">
              <a:solidFill>
                <a:prstClr val="black"/>
              </a:solidFill>
            </a:endParaRPr>
          </a:p>
          <a:p>
            <a:pPr fontAlgn="auto">
              <a:spcBef>
                <a:spcPts val="0"/>
              </a:spcBef>
              <a:spcAft>
                <a:spcPts val="0"/>
              </a:spcAft>
            </a:pPr>
            <a:r>
              <a:rPr lang="en-US" altLang="ja-JP" sz="1200" dirty="0">
                <a:solidFill>
                  <a:prstClr val="black"/>
                </a:solidFill>
                <a:latin typeface="Calibri"/>
                <a:ea typeface="ＭＳ Ｐゴシック" pitchFamily="50" charset="-128"/>
              </a:rPr>
              <a:t>○ </a:t>
            </a:r>
            <a:r>
              <a:rPr lang="ja-JP" altLang="en-US" sz="1200" dirty="0">
                <a:solidFill>
                  <a:prstClr val="black"/>
                </a:solidFill>
                <a:latin typeface="Calibri"/>
                <a:ea typeface="ＭＳ Ｐゴシック" pitchFamily="50" charset="-128"/>
              </a:rPr>
              <a:t>日本の人口構造の変化を見ると、現在１人の高齢者を２．６人で支えている社会構造になっている。</a:t>
            </a:r>
            <a:endParaRPr lang="en-US" altLang="ja-JP" sz="1200" dirty="0">
              <a:solidFill>
                <a:prstClr val="black"/>
              </a:solidFill>
              <a:latin typeface="Calibri"/>
              <a:ea typeface="ＭＳ Ｐゴシック" pitchFamily="50" charset="-128"/>
            </a:endParaRPr>
          </a:p>
          <a:p>
            <a:pPr fontAlgn="auto">
              <a:spcBef>
                <a:spcPts val="0"/>
              </a:spcBef>
              <a:spcAft>
                <a:spcPts val="0"/>
              </a:spcAft>
            </a:pPr>
            <a:r>
              <a:rPr lang="en-US" altLang="ja-JP" sz="1200" dirty="0">
                <a:solidFill>
                  <a:prstClr val="black"/>
                </a:solidFill>
                <a:latin typeface="Calibri"/>
                <a:ea typeface="ＭＳ Ｐゴシック" pitchFamily="50" charset="-128"/>
              </a:rPr>
              <a:t>1990</a:t>
            </a:r>
            <a:r>
              <a:rPr lang="ja-JP" altLang="en-US" sz="1200" dirty="0">
                <a:solidFill>
                  <a:prstClr val="black"/>
                </a:solidFill>
                <a:latin typeface="Calibri"/>
                <a:ea typeface="ＭＳ Ｐゴシック" pitchFamily="50" charset="-128"/>
              </a:rPr>
              <a:t>年は５．１人で支えていた。 少子高齢化が一層進行する</a:t>
            </a:r>
            <a:r>
              <a:rPr lang="en-US" altLang="ja-JP" sz="1200" dirty="0">
                <a:solidFill>
                  <a:prstClr val="black"/>
                </a:solidFill>
                <a:latin typeface="Calibri"/>
                <a:ea typeface="ＭＳ Ｐゴシック" pitchFamily="50" charset="-128"/>
              </a:rPr>
              <a:t>2060</a:t>
            </a:r>
            <a:r>
              <a:rPr lang="ja-JP" altLang="en-US" sz="1200" dirty="0">
                <a:solidFill>
                  <a:prstClr val="black"/>
                </a:solidFill>
                <a:latin typeface="Calibri"/>
                <a:ea typeface="ＭＳ Ｐゴシック" pitchFamily="50" charset="-128"/>
              </a:rPr>
              <a:t>年には１人の高齢者を１．２人で支える社会構造になると想定</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a:t>
            </a:fld>
            <a:endParaRPr lang="en-US" altLang="ja-JP" dirty="0"/>
          </a:p>
        </p:txBody>
      </p:sp>
    </p:spTree>
    <p:extLst>
      <p:ext uri="{BB962C8B-B14F-4D97-AF65-F5344CB8AC3E}">
        <p14:creationId xmlns:p14="http://schemas.microsoft.com/office/powerpoint/2010/main" val="2184689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sz="1400" dirty="0">
              <a:latin typeface="+mn-ea"/>
              <a:ea typeface="+mn-ea"/>
            </a:endParaRPr>
          </a:p>
        </p:txBody>
      </p:sp>
      <p:sp>
        <p:nvSpPr>
          <p:cNvPr id="4" name="スライド番号プレースホルダー 3"/>
          <p:cNvSpPr>
            <a:spLocks noGrp="1"/>
          </p:cNvSpPr>
          <p:nvPr>
            <p:ph type="sldNum" sz="quarter" idx="10"/>
          </p:nvPr>
        </p:nvSpPr>
        <p:spPr/>
        <p:txBody>
          <a:bodyPr/>
          <a:lstStyle/>
          <a:p>
            <a:fld id="{5FA866CA-61FF-4943-96F6-8A32AE97947E}" type="slidenum">
              <a:rPr lang="ja-JP" altLang="en-US" smtClean="0">
                <a:solidFill>
                  <a:prstClr val="black"/>
                </a:solidFill>
              </a:rPr>
              <a:pPr/>
              <a:t>5</a:t>
            </a:fld>
            <a:endParaRPr lang="ja-JP" altLang="en-US">
              <a:solidFill>
                <a:prstClr val="black"/>
              </a:solidFill>
            </a:endParaRPr>
          </a:p>
        </p:txBody>
      </p:sp>
    </p:spTree>
    <p:extLst>
      <p:ext uri="{BB962C8B-B14F-4D97-AF65-F5344CB8AC3E}">
        <p14:creationId xmlns:p14="http://schemas.microsoft.com/office/powerpoint/2010/main" val="2216237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0038" cy="3725863"/>
          </a:xfrm>
        </p:spPr>
      </p:sp>
      <p:sp>
        <p:nvSpPr>
          <p:cNvPr id="3" name="ノート プレースホルダー 2"/>
          <p:cNvSpPr>
            <a:spLocks noGrp="1"/>
          </p:cNvSpPr>
          <p:nvPr>
            <p:ph type="body" idx="1"/>
          </p:nvPr>
        </p:nvSpPr>
        <p:spPr/>
        <p:txBody>
          <a:bodyPr/>
          <a:lstStyle/>
          <a:p>
            <a:r>
              <a:rPr kumimoji="1" lang="ja-JP" altLang="en-US" sz="1400" dirty="0">
                <a:latin typeface="+mn-ea"/>
                <a:ea typeface="+mn-ea"/>
              </a:rPr>
              <a:t>○都道府県別のデータ。地域的に規模と比べて多い都道府県がある。</a:t>
            </a:r>
            <a:endParaRPr kumimoji="1" lang="en-US" altLang="ja-JP" sz="1400" dirty="0">
              <a:latin typeface="+mn-ea"/>
              <a:ea typeface="+mn-ea"/>
            </a:endParaRPr>
          </a:p>
          <a:p>
            <a:r>
              <a:rPr kumimoji="1" lang="ja-JP" altLang="en-US" sz="1400" dirty="0">
                <a:latin typeface="+mn-ea"/>
                <a:ea typeface="+mn-ea"/>
              </a:rPr>
              <a:t>大阪</a:t>
            </a:r>
            <a:r>
              <a:rPr kumimoji="1" lang="en-US" altLang="ja-JP" sz="1400" dirty="0">
                <a:latin typeface="+mn-ea"/>
                <a:ea typeface="+mn-ea"/>
              </a:rPr>
              <a:t>､A</a:t>
            </a:r>
            <a:r>
              <a:rPr kumimoji="1" lang="ja-JP" altLang="en-US" sz="1400" dirty="0">
                <a:latin typeface="+mn-ea"/>
                <a:ea typeface="+mn-ea"/>
              </a:rPr>
              <a:t>型多い。大阪の実態調査　特開金をもらって</a:t>
            </a:r>
            <a:r>
              <a:rPr kumimoji="1" lang="en-US" altLang="ja-JP" sz="1400" dirty="0">
                <a:latin typeface="+mn-ea"/>
                <a:ea typeface="+mn-ea"/>
              </a:rPr>
              <a:t>95</a:t>
            </a:r>
            <a:r>
              <a:rPr kumimoji="1" lang="ja-JP" altLang="en-US" sz="1400" dirty="0">
                <a:latin typeface="+mn-ea"/>
                <a:ea typeface="+mn-ea"/>
              </a:rPr>
              <a:t>％は</a:t>
            </a:r>
            <a:r>
              <a:rPr kumimoji="1" lang="en-US" altLang="ja-JP" sz="1400" dirty="0">
                <a:latin typeface="+mn-ea"/>
                <a:ea typeface="+mn-ea"/>
              </a:rPr>
              <a:t>2</a:t>
            </a:r>
            <a:r>
              <a:rPr kumimoji="1" lang="ja-JP" altLang="en-US" sz="1400" dirty="0">
                <a:latin typeface="+mn-ea"/>
                <a:ea typeface="+mn-ea"/>
              </a:rPr>
              <a:t>年以内にやめてしまう。やめてどこに行くかというと在宅。そんな</a:t>
            </a:r>
            <a:r>
              <a:rPr kumimoji="1" lang="en-US" altLang="ja-JP" sz="1400" dirty="0">
                <a:latin typeface="+mn-ea"/>
                <a:ea typeface="+mn-ea"/>
              </a:rPr>
              <a:t>A</a:t>
            </a:r>
            <a:r>
              <a:rPr kumimoji="1" lang="ja-JP" altLang="en-US" sz="1400" dirty="0">
                <a:latin typeface="+mn-ea"/>
                <a:ea typeface="+mn-ea"/>
              </a:rPr>
              <a:t>型はいらない。</a:t>
            </a:r>
          </a:p>
        </p:txBody>
      </p:sp>
      <p:sp>
        <p:nvSpPr>
          <p:cNvPr id="4" name="スライド番号プレースホルダー 3"/>
          <p:cNvSpPr>
            <a:spLocks noGrp="1"/>
          </p:cNvSpPr>
          <p:nvPr>
            <p:ph type="sldNum" sz="quarter" idx="10"/>
          </p:nvPr>
        </p:nvSpPr>
        <p:spPr/>
        <p:txBody>
          <a:bodyPr/>
          <a:lstStyle/>
          <a:p>
            <a:pPr>
              <a:defRPr/>
            </a:pPr>
            <a:fld id="{D87C619F-74A0-4C99-9B40-3E5966F7D530}" type="slidenum">
              <a:rPr lang="en-US" altLang="ja-JP" smtClean="0">
                <a:solidFill>
                  <a:prstClr val="black"/>
                </a:solidFill>
              </a:rPr>
              <a:pPr>
                <a:defRPr/>
              </a:pPr>
              <a:t>6</a:t>
            </a:fld>
            <a:endParaRPr lang="en-US" altLang="ja-JP">
              <a:solidFill>
                <a:prstClr val="black"/>
              </a:solidFill>
            </a:endParaRPr>
          </a:p>
        </p:txBody>
      </p:sp>
    </p:spTree>
    <p:extLst>
      <p:ext uri="{BB962C8B-B14F-4D97-AF65-F5344CB8AC3E}">
        <p14:creationId xmlns:p14="http://schemas.microsoft.com/office/powerpoint/2010/main" val="3794283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a:t>
            </a:fld>
            <a:endParaRPr lang="en-US" altLang="ja-JP"/>
          </a:p>
        </p:txBody>
      </p:sp>
    </p:spTree>
    <p:extLst>
      <p:ext uri="{BB962C8B-B14F-4D97-AF65-F5344CB8AC3E}">
        <p14:creationId xmlns:p14="http://schemas.microsoft.com/office/powerpoint/2010/main" val="3524400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a:t>
            </a:fld>
            <a:endParaRPr lang="en-US" altLang="ja-JP"/>
          </a:p>
        </p:txBody>
      </p:sp>
    </p:spTree>
    <p:extLst>
      <p:ext uri="{BB962C8B-B14F-4D97-AF65-F5344CB8AC3E}">
        <p14:creationId xmlns:p14="http://schemas.microsoft.com/office/powerpoint/2010/main" val="3524400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7" y="2130836"/>
            <a:ext cx="8420101"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pPr>
                <a:defRPr/>
              </a:pPr>
              <a:t>‹#›</a:t>
            </a:fld>
            <a:endParaRPr lang="en-US" altLang="ja-JP"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1"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199"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5B6F1E-B9DF-4196-ACEC-16AAA5895139}"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83069380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78"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78"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152A923-8549-4046-B314-2E41CA9C49D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24623032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1BE0065-5178-4AB2-8CC4-07902E3F039B}"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217003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62F2BD6-A3CF-46F2-99E4-EF223DD9C4D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57426171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2"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499" y="27305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2"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0E49E2B-BFDC-43A0-A3BE-4CEB23989527}"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935116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959786-4FAC-4027-AD1B-1FF62043121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1994452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ACE429-CF6A-4095-91F8-020E60CBCBE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96315086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2"/>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2" y="274642"/>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57AE07-023F-417E-8568-3F885A45674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41618258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4"/>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6CBC2C-FEE6-479C-9BF9-78CFBFF169E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31592700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642"/>
            <a:ext cx="8915400" cy="585152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1981C63-A0E2-43AD-9010-E10DD17E328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77845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2" y="274658"/>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10" y="274658"/>
            <a:ext cx="65214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pPr>
                <a:defRPr/>
              </a:pPr>
              <a:t>‹#›</a:t>
            </a:fld>
            <a:endParaRPr lang="en-US" altLang="ja-JP"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85" y="2131296"/>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35"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5114717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396744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41" y="4407771"/>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541" y="2906722"/>
            <a:ext cx="8420100"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2901395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35"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6186391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49" y="1535113"/>
            <a:ext cx="4376871"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49"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1" y="1535113"/>
            <a:ext cx="43785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111"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3676279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51276876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18740967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1"/>
            <a:ext cx="3259006"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008" y="27307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65720564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48"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48"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3409141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23210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7" y="2130832"/>
            <a:ext cx="8420101"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A29FAAE2-0FE0-4A08-A3DA-5423DACB58AD}" type="slidenum">
              <a:rPr lang="ja-JP" altLang="en-US"/>
              <a:pPr>
                <a:defRPr/>
              </a:pPr>
              <a:t>‹#›</a:t>
            </a:fld>
            <a:endParaRPr lang="ja-JP" altLang="en-US" dirty="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2" y="274658"/>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35" y="274658"/>
            <a:ext cx="65214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08092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70C69BF1-1699-43DD-BB4B-43B1F31C2959}" type="slidenum">
              <a:rPr lang="ja-JP" altLang="en-US"/>
              <a:pPr>
                <a:defRPr/>
              </a:pPr>
              <a:t>‹#›</a:t>
            </a:fld>
            <a:endParaRPr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51" y="4407307"/>
            <a:ext cx="8420101"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51" y="2906722"/>
            <a:ext cx="8420101"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D77CD4A8-1D2A-4FA4-B26E-F185639C5162}" type="slidenum">
              <a:rPr lang="ja-JP" altLang="en-US"/>
              <a:pPr>
                <a:defRPr/>
              </a:pPr>
              <a:t>‹#›</a:t>
            </a:fld>
            <a:endParaRPr lang="ja-JP"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16"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1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BA341EE4-B269-4DC3-AB07-32F03595D30A}" type="slidenum">
              <a:rPr lang="ja-JP" altLang="en-US"/>
              <a:pPr>
                <a:defRPr/>
              </a:pPr>
              <a:t>‹#›</a:t>
            </a:fld>
            <a:endParaRPr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1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1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571"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571"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 5"/>
          <p:cNvSpPr>
            <a:spLocks noGrp="1"/>
          </p:cNvSpPr>
          <p:nvPr>
            <p:ph type="sldNum" sz="quarter" idx="12"/>
          </p:nvPr>
        </p:nvSpPr>
        <p:spPr/>
        <p:txBody>
          <a:bodyPr/>
          <a:lstStyle>
            <a:lvl1pPr>
              <a:defRPr/>
            </a:lvl1pPr>
          </a:lstStyle>
          <a:p>
            <a:pPr>
              <a:defRPr/>
            </a:pPr>
            <a:fld id="{360A0FCE-CE8E-4B8A-813E-710D11AC2A80}" type="slidenum">
              <a:rPr lang="ja-JP" altLang="en-US"/>
              <a:pPr>
                <a:defRPr/>
              </a:pPr>
              <a:t>‹#›</a:t>
            </a:fld>
            <a:endParaRPr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375974E3-2667-4447-9052-DEBFAE8E76E5}" type="slidenum">
              <a:rPr lang="ja-JP" altLang="en-US"/>
              <a:pPr>
                <a:defRPr/>
              </a:pPr>
              <a:t>‹#›</a:t>
            </a:fld>
            <a:endParaRPr lang="ja-JP"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 5"/>
          <p:cNvSpPr>
            <a:spLocks noGrp="1"/>
          </p:cNvSpPr>
          <p:nvPr>
            <p:ph type="sldNum" sz="quarter" idx="12"/>
          </p:nvPr>
        </p:nvSpPr>
        <p:spPr/>
        <p:txBody>
          <a:bodyPr/>
          <a:lstStyle>
            <a:lvl1pPr>
              <a:defRPr/>
            </a:lvl1pPr>
          </a:lstStyle>
          <a:p>
            <a:pPr>
              <a:defRPr/>
            </a:pPr>
            <a:fld id="{5F007264-B7DA-4835-8084-5D84A0947675}" type="slidenum">
              <a:rPr lang="ja-JP" altLang="en-US"/>
              <a:pPr>
                <a:defRPr/>
              </a:pPr>
              <a:t>‹#›</a:t>
            </a:fld>
            <a:endParaRPr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10" y="273051"/>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511" y="27307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10"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CA4D3B69-162D-4DF0-A522-DF7C5CA68F38}" type="slidenum">
              <a:rPr lang="ja-JP" altLang="en-US"/>
              <a:pPr>
                <a:defRPr/>
              </a:pPr>
              <a:t>‹#›</a:t>
            </a:fld>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pPr>
                <a:defRPr/>
              </a:pPr>
              <a:t>‹#›</a:t>
            </a:fld>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F9D69836-D63D-457E-83DA-315FB2B7C3EC}" type="slidenum">
              <a:rPr lang="ja-JP" altLang="en-US"/>
              <a:pPr>
                <a:defRPr/>
              </a:pPr>
              <a:t>‹#›</a:t>
            </a:fld>
            <a:endParaRPr lang="ja-JP"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5028012A-2347-4E8C-9D27-7BA4248E171D}" type="slidenum">
              <a:rPr lang="ja-JP" altLang="en-US"/>
              <a:pPr>
                <a:defRPr/>
              </a:pPr>
              <a:t>‹#›</a:t>
            </a:fld>
            <a:endParaRPr lang="ja-JP"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21" y="274658"/>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B27589B7-043D-4C1E-A617-CCC74853A5CF}" type="slidenum">
              <a:rPr lang="ja-JP" altLang="en-US"/>
              <a:pPr>
                <a:defRPr/>
              </a:pPr>
              <a:t>‹#›</a:t>
            </a:fld>
            <a:endParaRPr lang="ja-JP"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35AC486E-A831-48A4-97E4-780F54F8746D}" type="slidenum">
              <a:rPr lang="ja-JP" altLang="en-US"/>
              <a:pPr>
                <a:defRPr/>
              </a:pPr>
              <a:t>‹#›</a:t>
            </a:fld>
            <a:endParaRPr lang="ja-JP"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7" y="2130832"/>
            <a:ext cx="8420101"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EB8326E1-1187-4179-8038-6C5880252275}" type="slidenum">
              <a:rPr lang="ja-JP" altLang="en-US"/>
              <a:pPr>
                <a:defRPr/>
              </a:pPr>
              <a:t>‹#›</a:t>
            </a:fld>
            <a:endParaRPr lang="ja-JP"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3487E7A6-742E-41BA-90C3-10D823B0DB01}" type="slidenum">
              <a:rPr lang="ja-JP" altLang="en-US"/>
              <a:pPr>
                <a:defRPr/>
              </a:pPr>
              <a:t>‹#›</a:t>
            </a:fld>
            <a:endParaRPr lang="ja-JP"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51" y="4407307"/>
            <a:ext cx="8420101"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51" y="2906722"/>
            <a:ext cx="8420101"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64119F5E-61AB-4CAF-8CA5-87916AD703A9}" type="slidenum">
              <a:rPr lang="ja-JP" altLang="en-US"/>
              <a:pPr>
                <a:defRPr/>
              </a:pPr>
              <a:t>‹#›</a:t>
            </a:fld>
            <a:endParaRPr lang="ja-JP"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16"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1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DF7CC43E-E058-41B5-9D41-262B1421DF3A}" type="slidenum">
              <a:rPr lang="ja-JP" altLang="en-US"/>
              <a:pPr>
                <a:defRPr/>
              </a:pPr>
              <a:t>‹#›</a:t>
            </a:fld>
            <a:endParaRPr lang="ja-JP"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1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1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571"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571"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 5"/>
          <p:cNvSpPr>
            <a:spLocks noGrp="1"/>
          </p:cNvSpPr>
          <p:nvPr>
            <p:ph type="sldNum" sz="quarter" idx="12"/>
          </p:nvPr>
        </p:nvSpPr>
        <p:spPr/>
        <p:txBody>
          <a:bodyPr/>
          <a:lstStyle>
            <a:lvl1pPr>
              <a:defRPr/>
            </a:lvl1pPr>
          </a:lstStyle>
          <a:p>
            <a:pPr>
              <a:defRPr/>
            </a:pPr>
            <a:fld id="{91E4010A-CF71-4169-9361-4483262FB6E4}" type="slidenum">
              <a:rPr lang="ja-JP" altLang="en-US"/>
              <a:pPr>
                <a:defRPr/>
              </a:pPr>
              <a:t>‹#›</a:t>
            </a:fld>
            <a:endParaRPr lang="ja-JP"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67B455FC-2887-4449-BD4A-CCA5E92253D1}" type="slidenum">
              <a:rPr lang="ja-JP" altLang="en-US"/>
              <a:pPr>
                <a:defRPr/>
              </a:pPr>
              <a: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7311"/>
            <a:ext cx="8420101"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pPr>
                <a:defRPr/>
              </a:pPr>
              <a:t>‹#›</a:t>
            </a:fld>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 5"/>
          <p:cNvSpPr>
            <a:spLocks noGrp="1"/>
          </p:cNvSpPr>
          <p:nvPr>
            <p:ph type="sldNum" sz="quarter" idx="12"/>
          </p:nvPr>
        </p:nvSpPr>
        <p:spPr/>
        <p:txBody>
          <a:bodyPr/>
          <a:lstStyle>
            <a:lvl1pPr>
              <a:defRPr/>
            </a:lvl1pPr>
          </a:lstStyle>
          <a:p>
            <a:pPr>
              <a:defRPr/>
            </a:pPr>
            <a:fld id="{C6FB6A8B-F30D-4449-9C4B-BC5A7F7FA058}" type="slidenum">
              <a:rPr lang="ja-JP" altLang="en-US"/>
              <a:pPr>
                <a:defRPr/>
              </a:pPr>
              <a:t>‹#›</a:t>
            </a:fld>
            <a:endParaRPr lang="ja-JP"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10" y="273051"/>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511" y="27307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10"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379C1957-BE64-4A83-A34C-D91093E5AAA4}" type="slidenum">
              <a:rPr lang="ja-JP" altLang="en-US"/>
              <a:pPr>
                <a:defRPr/>
              </a:pPr>
              <a:t>‹#›</a:t>
            </a:fld>
            <a:endParaRPr lang="ja-JP"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F24330CA-06CA-4CD2-9429-D00AFFBA7E5B}" type="slidenum">
              <a:rPr lang="ja-JP" altLang="en-US"/>
              <a:pPr>
                <a:defRPr/>
              </a:pPr>
              <a:t>‹#›</a:t>
            </a:fld>
            <a:endParaRPr lang="ja-JP"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8D293BF7-2CAA-4D5D-8560-4B5FBBF9D6A7}" type="slidenum">
              <a:rPr lang="ja-JP" altLang="en-US"/>
              <a:pPr>
                <a:defRPr/>
              </a:pPr>
              <a:t>‹#›</a:t>
            </a:fld>
            <a:endParaRPr lang="ja-JP"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21" y="274658"/>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EC4E54EA-BA81-4DD5-8121-9D013B77BB31}" type="slidenum">
              <a:rPr lang="ja-JP" altLang="en-US"/>
              <a:pPr>
                <a:defRPr/>
              </a:pPr>
              <a:t>‹#›</a:t>
            </a:fld>
            <a:endParaRPr lang="ja-JP"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86" y="213158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77" y="3886200"/>
            <a:ext cx="6934201" cy="1752600"/>
          </a:xfrm>
        </p:spPr>
        <p:txBody>
          <a:bodyPr/>
          <a:lstStyle>
            <a:lvl1pPr marL="0" indent="0" algn="ctr">
              <a:buNone/>
              <a:defRPr>
                <a:solidFill>
                  <a:schemeClr val="tx1">
                    <a:tint val="75000"/>
                  </a:schemeClr>
                </a:solidFill>
              </a:defRPr>
            </a:lvl1pPr>
            <a:lvl2pPr marL="456809" indent="0" algn="ctr">
              <a:buNone/>
              <a:defRPr>
                <a:solidFill>
                  <a:schemeClr val="tx1">
                    <a:tint val="75000"/>
                  </a:schemeClr>
                </a:solidFill>
              </a:defRPr>
            </a:lvl2pPr>
            <a:lvl3pPr marL="913618" indent="0" algn="ctr">
              <a:buNone/>
              <a:defRPr>
                <a:solidFill>
                  <a:schemeClr val="tx1">
                    <a:tint val="75000"/>
                  </a:schemeClr>
                </a:solidFill>
              </a:defRPr>
            </a:lvl3pPr>
            <a:lvl4pPr marL="1370428" indent="0" algn="ctr">
              <a:buNone/>
              <a:defRPr>
                <a:solidFill>
                  <a:schemeClr val="tx1">
                    <a:tint val="75000"/>
                  </a:schemeClr>
                </a:solidFill>
              </a:defRPr>
            </a:lvl4pPr>
            <a:lvl5pPr marL="1827238" indent="0" algn="ctr">
              <a:buNone/>
              <a:defRPr>
                <a:solidFill>
                  <a:schemeClr val="tx1">
                    <a:tint val="75000"/>
                  </a:schemeClr>
                </a:solidFill>
              </a:defRPr>
            </a:lvl5pPr>
            <a:lvl6pPr marL="2284046" indent="0" algn="ctr">
              <a:buNone/>
              <a:defRPr>
                <a:solidFill>
                  <a:schemeClr val="tx1">
                    <a:tint val="75000"/>
                  </a:schemeClr>
                </a:solidFill>
              </a:defRPr>
            </a:lvl6pPr>
            <a:lvl7pPr marL="2740857" indent="0" algn="ctr">
              <a:buNone/>
              <a:defRPr>
                <a:solidFill>
                  <a:schemeClr val="tx1">
                    <a:tint val="75000"/>
                  </a:schemeClr>
                </a:solidFill>
              </a:defRPr>
            </a:lvl7pPr>
            <a:lvl8pPr marL="3197666" indent="0" algn="ctr">
              <a:buNone/>
              <a:defRPr>
                <a:solidFill>
                  <a:schemeClr val="tx1">
                    <a:tint val="75000"/>
                  </a:schemeClr>
                </a:solidFill>
              </a:defRPr>
            </a:lvl8pPr>
            <a:lvl9pPr marL="3654475"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50440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526783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42" y="4408068"/>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42" y="2906722"/>
            <a:ext cx="8420100" cy="1500187"/>
          </a:xfrm>
        </p:spPr>
        <p:txBody>
          <a:bodyPr anchor="b"/>
          <a:lstStyle>
            <a:lvl1pPr marL="0" indent="0">
              <a:buNone/>
              <a:defRPr sz="2000">
                <a:solidFill>
                  <a:schemeClr val="tx1">
                    <a:tint val="75000"/>
                  </a:schemeClr>
                </a:solidFill>
              </a:defRPr>
            </a:lvl1pPr>
            <a:lvl2pPr marL="456809" indent="0">
              <a:buNone/>
              <a:defRPr sz="1800">
                <a:solidFill>
                  <a:schemeClr val="tx1">
                    <a:tint val="75000"/>
                  </a:schemeClr>
                </a:solidFill>
              </a:defRPr>
            </a:lvl2pPr>
            <a:lvl3pPr marL="913618" indent="0">
              <a:buNone/>
              <a:defRPr sz="1600">
                <a:solidFill>
                  <a:schemeClr val="tx1">
                    <a:tint val="75000"/>
                  </a:schemeClr>
                </a:solidFill>
              </a:defRPr>
            </a:lvl3pPr>
            <a:lvl4pPr marL="1370428" indent="0">
              <a:buNone/>
              <a:defRPr sz="1400">
                <a:solidFill>
                  <a:schemeClr val="tx1">
                    <a:tint val="75000"/>
                  </a:schemeClr>
                </a:solidFill>
              </a:defRPr>
            </a:lvl4pPr>
            <a:lvl5pPr marL="1827238" indent="0">
              <a:buNone/>
              <a:defRPr sz="1400">
                <a:solidFill>
                  <a:schemeClr val="tx1">
                    <a:tint val="75000"/>
                  </a:schemeClr>
                </a:solidFill>
              </a:defRPr>
            </a:lvl5pPr>
            <a:lvl6pPr marL="2284046" indent="0">
              <a:buNone/>
              <a:defRPr sz="1400">
                <a:solidFill>
                  <a:schemeClr val="tx1">
                    <a:tint val="75000"/>
                  </a:schemeClr>
                </a:solidFill>
              </a:defRPr>
            </a:lvl6pPr>
            <a:lvl7pPr marL="2740857" indent="0">
              <a:buNone/>
              <a:defRPr sz="1400">
                <a:solidFill>
                  <a:schemeClr val="tx1">
                    <a:tint val="75000"/>
                  </a:schemeClr>
                </a:solidFill>
              </a:defRPr>
            </a:lvl7pPr>
            <a:lvl8pPr marL="3197666" indent="0">
              <a:buNone/>
              <a:defRPr sz="1400">
                <a:solidFill>
                  <a:schemeClr val="tx1">
                    <a:tint val="75000"/>
                  </a:schemeClr>
                </a:solidFill>
              </a:defRPr>
            </a:lvl8pPr>
            <a:lvl9pPr marL="3654475"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725806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38" y="1600214"/>
            <a:ext cx="437515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7" y="1600214"/>
            <a:ext cx="437515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195920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41" y="1535113"/>
            <a:ext cx="4376870" cy="639762"/>
          </a:xfrm>
        </p:spPr>
        <p:txBody>
          <a:bodyPr anchor="b"/>
          <a:lstStyle>
            <a:lvl1pPr marL="0" indent="0">
              <a:buNone/>
              <a:defRPr sz="2500" b="1"/>
            </a:lvl1pPr>
            <a:lvl2pPr marL="456809" indent="0">
              <a:buNone/>
              <a:defRPr sz="2000" b="1"/>
            </a:lvl2pPr>
            <a:lvl3pPr marL="913618" indent="0">
              <a:buNone/>
              <a:defRPr sz="1800" b="1"/>
            </a:lvl3pPr>
            <a:lvl4pPr marL="1370428" indent="0">
              <a:buNone/>
              <a:defRPr sz="1600" b="1"/>
            </a:lvl4pPr>
            <a:lvl5pPr marL="1827238" indent="0">
              <a:buNone/>
              <a:defRPr sz="1600" b="1"/>
            </a:lvl5pPr>
            <a:lvl6pPr marL="2284046" indent="0">
              <a:buNone/>
              <a:defRPr sz="1600" b="1"/>
            </a:lvl6pPr>
            <a:lvl7pPr marL="2740857" indent="0">
              <a:buNone/>
              <a:defRPr sz="1600" b="1"/>
            </a:lvl7pPr>
            <a:lvl8pPr marL="3197666" indent="0">
              <a:buNone/>
              <a:defRPr sz="1600" b="1"/>
            </a:lvl8pPr>
            <a:lvl9pPr marL="3654475"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41" y="2174878"/>
            <a:ext cx="4376870"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54" y="1535113"/>
            <a:ext cx="4378590" cy="639762"/>
          </a:xfrm>
        </p:spPr>
        <p:txBody>
          <a:bodyPr anchor="b"/>
          <a:lstStyle>
            <a:lvl1pPr marL="0" indent="0">
              <a:buNone/>
              <a:defRPr sz="2500" b="1"/>
            </a:lvl1pPr>
            <a:lvl2pPr marL="456809" indent="0">
              <a:buNone/>
              <a:defRPr sz="2000" b="1"/>
            </a:lvl2pPr>
            <a:lvl3pPr marL="913618" indent="0">
              <a:buNone/>
              <a:defRPr sz="1800" b="1"/>
            </a:lvl3pPr>
            <a:lvl4pPr marL="1370428" indent="0">
              <a:buNone/>
              <a:defRPr sz="1600" b="1"/>
            </a:lvl4pPr>
            <a:lvl5pPr marL="1827238" indent="0">
              <a:buNone/>
              <a:defRPr sz="1600" b="1"/>
            </a:lvl5pPr>
            <a:lvl6pPr marL="2284046" indent="0">
              <a:buNone/>
              <a:defRPr sz="1600" b="1"/>
            </a:lvl6pPr>
            <a:lvl7pPr marL="2740857" indent="0">
              <a:buNone/>
              <a:defRPr sz="1600" b="1"/>
            </a:lvl7pPr>
            <a:lvl8pPr marL="3197666" indent="0">
              <a:buNone/>
              <a:defRPr sz="1600" b="1"/>
            </a:lvl8pPr>
            <a:lvl9pPr marL="3654475"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54" y="2174878"/>
            <a:ext cx="4378590"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3781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1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pPr>
                <a:defRPr/>
              </a:pPr>
              <a:t>‹#›</a:t>
            </a:fld>
            <a:endParaRPr lang="en-US" altLang="ja-JP"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877049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846443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1"/>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3024" y="273062"/>
            <a:ext cx="5537729" cy="5853113"/>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11"/>
            <a:ext cx="3259006" cy="4691063"/>
          </a:xfrm>
        </p:spPr>
        <p:txBody>
          <a:bodyPr/>
          <a:lstStyle>
            <a:lvl1pPr marL="0" indent="0">
              <a:buNone/>
              <a:defRPr sz="1400"/>
            </a:lvl1pPr>
            <a:lvl2pPr marL="456809" indent="0">
              <a:buNone/>
              <a:defRPr sz="1200"/>
            </a:lvl2pPr>
            <a:lvl3pPr marL="913618" indent="0">
              <a:buNone/>
              <a:defRPr sz="1000"/>
            </a:lvl3pPr>
            <a:lvl4pPr marL="1370428" indent="0">
              <a:buNone/>
              <a:defRPr sz="900"/>
            </a:lvl4pPr>
            <a:lvl5pPr marL="1827238" indent="0">
              <a:buNone/>
              <a:defRPr sz="900"/>
            </a:lvl5pPr>
            <a:lvl6pPr marL="2284046" indent="0">
              <a:buNone/>
              <a:defRPr sz="900"/>
            </a:lvl6pPr>
            <a:lvl7pPr marL="2740857" indent="0">
              <a:buNone/>
              <a:defRPr sz="900"/>
            </a:lvl7pPr>
            <a:lvl8pPr marL="3197666" indent="0">
              <a:buNone/>
              <a:defRPr sz="900"/>
            </a:lvl8pPr>
            <a:lvl9pPr marL="3654475"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761775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6809" indent="0">
              <a:buNone/>
              <a:defRPr sz="2800"/>
            </a:lvl2pPr>
            <a:lvl3pPr marL="913618" indent="0">
              <a:buNone/>
              <a:defRPr sz="2500"/>
            </a:lvl3pPr>
            <a:lvl4pPr marL="1370428" indent="0">
              <a:buNone/>
              <a:defRPr sz="2000"/>
            </a:lvl4pPr>
            <a:lvl5pPr marL="1827238" indent="0">
              <a:buNone/>
              <a:defRPr sz="2000"/>
            </a:lvl5pPr>
            <a:lvl6pPr marL="2284046" indent="0">
              <a:buNone/>
              <a:defRPr sz="2000"/>
            </a:lvl6pPr>
            <a:lvl7pPr marL="2740857" indent="0">
              <a:buNone/>
              <a:defRPr sz="2000"/>
            </a:lvl7pPr>
            <a:lvl8pPr marL="3197666" indent="0">
              <a:buNone/>
              <a:defRPr sz="2000"/>
            </a:lvl8pPr>
            <a:lvl9pPr marL="3654475"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6809" indent="0">
              <a:buNone/>
              <a:defRPr sz="1200"/>
            </a:lvl2pPr>
            <a:lvl3pPr marL="913618" indent="0">
              <a:buNone/>
              <a:defRPr sz="1000"/>
            </a:lvl3pPr>
            <a:lvl4pPr marL="1370428" indent="0">
              <a:buNone/>
              <a:defRPr sz="900"/>
            </a:lvl4pPr>
            <a:lvl5pPr marL="1827238" indent="0">
              <a:buNone/>
              <a:defRPr sz="900"/>
            </a:lvl5pPr>
            <a:lvl6pPr marL="2284046" indent="0">
              <a:buNone/>
              <a:defRPr sz="900"/>
            </a:lvl6pPr>
            <a:lvl7pPr marL="2740857" indent="0">
              <a:buNone/>
              <a:defRPr sz="900"/>
            </a:lvl7pPr>
            <a:lvl8pPr marL="3197666" indent="0">
              <a:buNone/>
              <a:defRPr sz="900"/>
            </a:lvl8pPr>
            <a:lvl9pPr marL="3654475"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657020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648520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7" y="274648"/>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39" y="274648"/>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19C4C53-178C-4D3E-8296-FDF77B3D769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549802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86" y="2131339"/>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77" y="3886200"/>
            <a:ext cx="6934201" cy="1752600"/>
          </a:xfrm>
        </p:spPr>
        <p:txBody>
          <a:bodyPr/>
          <a:lstStyle>
            <a:lvl1pPr marL="0" indent="0" algn="ctr">
              <a:buNone/>
              <a:defRPr>
                <a:solidFill>
                  <a:schemeClr val="tx1">
                    <a:tint val="75000"/>
                  </a:schemeClr>
                </a:solidFill>
              </a:defRPr>
            </a:lvl1pPr>
            <a:lvl2pPr marL="456809" indent="0" algn="ctr">
              <a:buNone/>
              <a:defRPr>
                <a:solidFill>
                  <a:schemeClr val="tx1">
                    <a:tint val="75000"/>
                  </a:schemeClr>
                </a:solidFill>
              </a:defRPr>
            </a:lvl2pPr>
            <a:lvl3pPr marL="913618" indent="0" algn="ctr">
              <a:buNone/>
              <a:defRPr>
                <a:solidFill>
                  <a:schemeClr val="tx1">
                    <a:tint val="75000"/>
                  </a:schemeClr>
                </a:solidFill>
              </a:defRPr>
            </a:lvl3pPr>
            <a:lvl4pPr marL="1370428" indent="0" algn="ctr">
              <a:buNone/>
              <a:defRPr>
                <a:solidFill>
                  <a:schemeClr val="tx1">
                    <a:tint val="75000"/>
                  </a:schemeClr>
                </a:solidFill>
              </a:defRPr>
            </a:lvl4pPr>
            <a:lvl5pPr marL="1827238" indent="0" algn="ctr">
              <a:buNone/>
              <a:defRPr>
                <a:solidFill>
                  <a:schemeClr val="tx1">
                    <a:tint val="75000"/>
                  </a:schemeClr>
                </a:solidFill>
              </a:defRPr>
            </a:lvl5pPr>
            <a:lvl6pPr marL="2284046" indent="0" algn="ctr">
              <a:buNone/>
              <a:defRPr>
                <a:solidFill>
                  <a:schemeClr val="tx1">
                    <a:tint val="75000"/>
                  </a:schemeClr>
                </a:solidFill>
              </a:defRPr>
            </a:lvl6pPr>
            <a:lvl7pPr marL="2740857" indent="0" algn="ctr">
              <a:buNone/>
              <a:defRPr>
                <a:solidFill>
                  <a:schemeClr val="tx1">
                    <a:tint val="75000"/>
                  </a:schemeClr>
                </a:solidFill>
              </a:defRPr>
            </a:lvl7pPr>
            <a:lvl8pPr marL="3197666" indent="0" algn="ctr">
              <a:buNone/>
              <a:defRPr>
                <a:solidFill>
                  <a:schemeClr val="tx1">
                    <a:tint val="75000"/>
                  </a:schemeClr>
                </a:solidFill>
              </a:defRPr>
            </a:lvl8pPr>
            <a:lvl9pPr marL="3654475"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728034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584572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42" y="440782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42" y="2906722"/>
            <a:ext cx="8420100" cy="1500187"/>
          </a:xfrm>
        </p:spPr>
        <p:txBody>
          <a:bodyPr anchor="b"/>
          <a:lstStyle>
            <a:lvl1pPr marL="0" indent="0">
              <a:buNone/>
              <a:defRPr sz="2000">
                <a:solidFill>
                  <a:schemeClr val="tx1">
                    <a:tint val="75000"/>
                  </a:schemeClr>
                </a:solidFill>
              </a:defRPr>
            </a:lvl1pPr>
            <a:lvl2pPr marL="456809" indent="0">
              <a:buNone/>
              <a:defRPr sz="1800">
                <a:solidFill>
                  <a:schemeClr val="tx1">
                    <a:tint val="75000"/>
                  </a:schemeClr>
                </a:solidFill>
              </a:defRPr>
            </a:lvl2pPr>
            <a:lvl3pPr marL="913618" indent="0">
              <a:buNone/>
              <a:defRPr sz="1600">
                <a:solidFill>
                  <a:schemeClr val="tx1">
                    <a:tint val="75000"/>
                  </a:schemeClr>
                </a:solidFill>
              </a:defRPr>
            </a:lvl3pPr>
            <a:lvl4pPr marL="1370428" indent="0">
              <a:buNone/>
              <a:defRPr sz="1400">
                <a:solidFill>
                  <a:schemeClr val="tx1">
                    <a:tint val="75000"/>
                  </a:schemeClr>
                </a:solidFill>
              </a:defRPr>
            </a:lvl4pPr>
            <a:lvl5pPr marL="1827238" indent="0">
              <a:buNone/>
              <a:defRPr sz="1400">
                <a:solidFill>
                  <a:schemeClr val="tx1">
                    <a:tint val="75000"/>
                  </a:schemeClr>
                </a:solidFill>
              </a:defRPr>
            </a:lvl5pPr>
            <a:lvl6pPr marL="2284046" indent="0">
              <a:buNone/>
              <a:defRPr sz="1400">
                <a:solidFill>
                  <a:schemeClr val="tx1">
                    <a:tint val="75000"/>
                  </a:schemeClr>
                </a:solidFill>
              </a:defRPr>
            </a:lvl6pPr>
            <a:lvl7pPr marL="2740857" indent="0">
              <a:buNone/>
              <a:defRPr sz="1400">
                <a:solidFill>
                  <a:schemeClr val="tx1">
                    <a:tint val="75000"/>
                  </a:schemeClr>
                </a:solidFill>
              </a:defRPr>
            </a:lvl7pPr>
            <a:lvl8pPr marL="3197666" indent="0">
              <a:buNone/>
              <a:defRPr sz="1400">
                <a:solidFill>
                  <a:schemeClr val="tx1">
                    <a:tint val="75000"/>
                  </a:schemeClr>
                </a:solidFill>
              </a:defRPr>
            </a:lvl8pPr>
            <a:lvl9pPr marL="3654475"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3355291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38" y="1600214"/>
            <a:ext cx="437515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7" y="1600214"/>
            <a:ext cx="437515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4038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49" y="1535113"/>
            <a:ext cx="4376871"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49"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3" y="1535113"/>
            <a:ext cx="43785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113"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pPr>
                <a:defRPr/>
              </a:pPr>
              <a:t>‹#›</a:t>
            </a:fld>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41" y="1535113"/>
            <a:ext cx="4376870" cy="639762"/>
          </a:xfrm>
        </p:spPr>
        <p:txBody>
          <a:bodyPr anchor="b"/>
          <a:lstStyle>
            <a:lvl1pPr marL="0" indent="0">
              <a:buNone/>
              <a:defRPr sz="2500" b="1"/>
            </a:lvl1pPr>
            <a:lvl2pPr marL="456809" indent="0">
              <a:buNone/>
              <a:defRPr sz="2000" b="1"/>
            </a:lvl2pPr>
            <a:lvl3pPr marL="913618" indent="0">
              <a:buNone/>
              <a:defRPr sz="1800" b="1"/>
            </a:lvl3pPr>
            <a:lvl4pPr marL="1370428" indent="0">
              <a:buNone/>
              <a:defRPr sz="1600" b="1"/>
            </a:lvl4pPr>
            <a:lvl5pPr marL="1827238" indent="0">
              <a:buNone/>
              <a:defRPr sz="1600" b="1"/>
            </a:lvl5pPr>
            <a:lvl6pPr marL="2284046" indent="0">
              <a:buNone/>
              <a:defRPr sz="1600" b="1"/>
            </a:lvl6pPr>
            <a:lvl7pPr marL="2740857" indent="0">
              <a:buNone/>
              <a:defRPr sz="1600" b="1"/>
            </a:lvl7pPr>
            <a:lvl8pPr marL="3197666" indent="0">
              <a:buNone/>
              <a:defRPr sz="1600" b="1"/>
            </a:lvl8pPr>
            <a:lvl9pPr marL="3654475"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41" y="2174878"/>
            <a:ext cx="4376870"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54" y="1535113"/>
            <a:ext cx="4378590" cy="639762"/>
          </a:xfrm>
        </p:spPr>
        <p:txBody>
          <a:bodyPr anchor="b"/>
          <a:lstStyle>
            <a:lvl1pPr marL="0" indent="0">
              <a:buNone/>
              <a:defRPr sz="2500" b="1"/>
            </a:lvl1pPr>
            <a:lvl2pPr marL="456809" indent="0">
              <a:buNone/>
              <a:defRPr sz="2000" b="1"/>
            </a:lvl2pPr>
            <a:lvl3pPr marL="913618" indent="0">
              <a:buNone/>
              <a:defRPr sz="1800" b="1"/>
            </a:lvl3pPr>
            <a:lvl4pPr marL="1370428" indent="0">
              <a:buNone/>
              <a:defRPr sz="1600" b="1"/>
            </a:lvl4pPr>
            <a:lvl5pPr marL="1827238" indent="0">
              <a:buNone/>
              <a:defRPr sz="1600" b="1"/>
            </a:lvl5pPr>
            <a:lvl6pPr marL="2284046" indent="0">
              <a:buNone/>
              <a:defRPr sz="1600" b="1"/>
            </a:lvl6pPr>
            <a:lvl7pPr marL="2740857" indent="0">
              <a:buNone/>
              <a:defRPr sz="1600" b="1"/>
            </a:lvl7pPr>
            <a:lvl8pPr marL="3197666" indent="0">
              <a:buNone/>
              <a:defRPr sz="1600" b="1"/>
            </a:lvl8pPr>
            <a:lvl9pPr marL="3654475"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54" y="2174878"/>
            <a:ext cx="4378590"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026456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271302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437683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1"/>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3024" y="273062"/>
            <a:ext cx="5537729" cy="5853113"/>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11"/>
            <a:ext cx="3259006" cy="4691063"/>
          </a:xfrm>
        </p:spPr>
        <p:txBody>
          <a:bodyPr/>
          <a:lstStyle>
            <a:lvl1pPr marL="0" indent="0">
              <a:buNone/>
              <a:defRPr sz="1400"/>
            </a:lvl1pPr>
            <a:lvl2pPr marL="456809" indent="0">
              <a:buNone/>
              <a:defRPr sz="1200"/>
            </a:lvl2pPr>
            <a:lvl3pPr marL="913618" indent="0">
              <a:buNone/>
              <a:defRPr sz="1000"/>
            </a:lvl3pPr>
            <a:lvl4pPr marL="1370428" indent="0">
              <a:buNone/>
              <a:defRPr sz="900"/>
            </a:lvl4pPr>
            <a:lvl5pPr marL="1827238" indent="0">
              <a:buNone/>
              <a:defRPr sz="900"/>
            </a:lvl5pPr>
            <a:lvl6pPr marL="2284046" indent="0">
              <a:buNone/>
              <a:defRPr sz="900"/>
            </a:lvl6pPr>
            <a:lvl7pPr marL="2740857" indent="0">
              <a:buNone/>
              <a:defRPr sz="900"/>
            </a:lvl7pPr>
            <a:lvl8pPr marL="3197666" indent="0">
              <a:buNone/>
              <a:defRPr sz="900"/>
            </a:lvl8pPr>
            <a:lvl9pPr marL="3654475"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383554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6809" indent="0">
              <a:buNone/>
              <a:defRPr sz="2800"/>
            </a:lvl2pPr>
            <a:lvl3pPr marL="913618" indent="0">
              <a:buNone/>
              <a:defRPr sz="2500"/>
            </a:lvl3pPr>
            <a:lvl4pPr marL="1370428" indent="0">
              <a:buNone/>
              <a:defRPr sz="2000"/>
            </a:lvl4pPr>
            <a:lvl5pPr marL="1827238" indent="0">
              <a:buNone/>
              <a:defRPr sz="2000"/>
            </a:lvl5pPr>
            <a:lvl6pPr marL="2284046" indent="0">
              <a:buNone/>
              <a:defRPr sz="2000"/>
            </a:lvl6pPr>
            <a:lvl7pPr marL="2740857" indent="0">
              <a:buNone/>
              <a:defRPr sz="2000"/>
            </a:lvl7pPr>
            <a:lvl8pPr marL="3197666" indent="0">
              <a:buNone/>
              <a:defRPr sz="2000"/>
            </a:lvl8pPr>
            <a:lvl9pPr marL="3654475"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6809" indent="0">
              <a:buNone/>
              <a:defRPr sz="1200"/>
            </a:lvl2pPr>
            <a:lvl3pPr marL="913618" indent="0">
              <a:buNone/>
              <a:defRPr sz="1000"/>
            </a:lvl3pPr>
            <a:lvl4pPr marL="1370428" indent="0">
              <a:buNone/>
              <a:defRPr sz="900"/>
            </a:lvl4pPr>
            <a:lvl5pPr marL="1827238" indent="0">
              <a:buNone/>
              <a:defRPr sz="900"/>
            </a:lvl5pPr>
            <a:lvl6pPr marL="2284046" indent="0">
              <a:buNone/>
              <a:defRPr sz="900"/>
            </a:lvl6pPr>
            <a:lvl7pPr marL="2740857" indent="0">
              <a:buNone/>
              <a:defRPr sz="900"/>
            </a:lvl7pPr>
            <a:lvl8pPr marL="3197666" indent="0">
              <a:buNone/>
              <a:defRPr sz="900"/>
            </a:lvl8pPr>
            <a:lvl9pPr marL="3654475"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96778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75140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7" y="274648"/>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39" y="274648"/>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913533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547"/>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C9BDF-3DAB-4F39-8074-B0CF74399C1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42358340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8111373-AF96-435E-B421-EF15E0FA587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7734751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7022"/>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EE9BEE-295D-4308-9E56-782ACE3A79B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33013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pPr>
                <a:defRPr/>
              </a:pPr>
              <a:t>‹#›</a:t>
            </a:fld>
            <a:endParaRPr lang="en-US" altLang="ja-JP"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3"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199"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5B6F1E-B9DF-4196-ACEC-16AAA5895139}"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5282606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41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41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152A923-8549-4046-B314-2E41CA9C49D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0842269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1BE0065-5178-4AB2-8CC4-07902E3F039B}"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55205870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62F2BD6-A3CF-46F2-99E4-EF223DD9C4D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1755585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8"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499" y="27305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8"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0E49E2B-BFDC-43A0-A3BE-4CEB23989527}"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8885144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959786-4FAC-4027-AD1B-1FF62043121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10001994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ACE429-CF6A-4095-91F8-020E60CBCBE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7527265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3"/>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8" y="274643"/>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57AE07-023F-417E-8568-3F885A45674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80764317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4"/>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6CBC2C-FEE6-479C-9BF9-78CFBFF169E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35517713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643"/>
            <a:ext cx="8915400" cy="585152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1981C63-A0E2-43AD-9010-E10DD17E328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37671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pPr>
                <a:defRPr/>
              </a:pPr>
              <a:t>‹#›</a:t>
            </a:fld>
            <a:endParaRPr lang="en-US" altLang="ja-JP"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86" y="2131195"/>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36" y="3886200"/>
            <a:ext cx="6934201" cy="1752600"/>
          </a:xfrm>
        </p:spPr>
        <p:txBody>
          <a:bodyPr/>
          <a:lstStyle>
            <a:lvl1pPr marL="0" indent="0" algn="ctr">
              <a:buNone/>
              <a:defRPr>
                <a:solidFill>
                  <a:schemeClr val="tx1">
                    <a:tint val="75000"/>
                  </a:schemeClr>
                </a:solidFill>
              </a:defRPr>
            </a:lvl1pPr>
            <a:lvl2pPr marL="456809" indent="0" algn="ctr">
              <a:buNone/>
              <a:defRPr>
                <a:solidFill>
                  <a:schemeClr val="tx1">
                    <a:tint val="75000"/>
                  </a:schemeClr>
                </a:solidFill>
              </a:defRPr>
            </a:lvl2pPr>
            <a:lvl3pPr marL="913618" indent="0" algn="ctr">
              <a:buNone/>
              <a:defRPr>
                <a:solidFill>
                  <a:schemeClr val="tx1">
                    <a:tint val="75000"/>
                  </a:schemeClr>
                </a:solidFill>
              </a:defRPr>
            </a:lvl3pPr>
            <a:lvl4pPr marL="1370428" indent="0" algn="ctr">
              <a:buNone/>
              <a:defRPr>
                <a:solidFill>
                  <a:schemeClr val="tx1">
                    <a:tint val="75000"/>
                  </a:schemeClr>
                </a:solidFill>
              </a:defRPr>
            </a:lvl4pPr>
            <a:lvl5pPr marL="1827238" indent="0" algn="ctr">
              <a:buNone/>
              <a:defRPr>
                <a:solidFill>
                  <a:schemeClr val="tx1">
                    <a:tint val="75000"/>
                  </a:schemeClr>
                </a:solidFill>
              </a:defRPr>
            </a:lvl5pPr>
            <a:lvl6pPr marL="2284046" indent="0" algn="ctr">
              <a:buNone/>
              <a:defRPr>
                <a:solidFill>
                  <a:schemeClr val="tx1">
                    <a:tint val="75000"/>
                  </a:schemeClr>
                </a:solidFill>
              </a:defRPr>
            </a:lvl6pPr>
            <a:lvl7pPr marL="2740857" indent="0" algn="ctr">
              <a:buNone/>
              <a:defRPr>
                <a:solidFill>
                  <a:schemeClr val="tx1">
                    <a:tint val="75000"/>
                  </a:schemeClr>
                </a:solidFill>
              </a:defRPr>
            </a:lvl7pPr>
            <a:lvl8pPr marL="3197666" indent="0" algn="ctr">
              <a:buNone/>
              <a:defRPr>
                <a:solidFill>
                  <a:schemeClr val="tx1">
                    <a:tint val="75000"/>
                  </a:schemeClr>
                </a:solidFill>
              </a:defRPr>
            </a:lvl8pPr>
            <a:lvl9pPr marL="3654475"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8567617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231890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42" y="4407677"/>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42" y="2906722"/>
            <a:ext cx="8420100" cy="1500187"/>
          </a:xfrm>
        </p:spPr>
        <p:txBody>
          <a:bodyPr anchor="b"/>
          <a:lstStyle>
            <a:lvl1pPr marL="0" indent="0">
              <a:buNone/>
              <a:defRPr sz="2000">
                <a:solidFill>
                  <a:schemeClr val="tx1">
                    <a:tint val="75000"/>
                  </a:schemeClr>
                </a:solidFill>
              </a:defRPr>
            </a:lvl1pPr>
            <a:lvl2pPr marL="456809" indent="0">
              <a:buNone/>
              <a:defRPr sz="1800">
                <a:solidFill>
                  <a:schemeClr val="tx1">
                    <a:tint val="75000"/>
                  </a:schemeClr>
                </a:solidFill>
              </a:defRPr>
            </a:lvl2pPr>
            <a:lvl3pPr marL="913618" indent="0">
              <a:buNone/>
              <a:defRPr sz="1600">
                <a:solidFill>
                  <a:schemeClr val="tx1">
                    <a:tint val="75000"/>
                  </a:schemeClr>
                </a:solidFill>
              </a:defRPr>
            </a:lvl3pPr>
            <a:lvl4pPr marL="1370428" indent="0">
              <a:buNone/>
              <a:defRPr sz="1400">
                <a:solidFill>
                  <a:schemeClr val="tx1">
                    <a:tint val="75000"/>
                  </a:schemeClr>
                </a:solidFill>
              </a:defRPr>
            </a:lvl4pPr>
            <a:lvl5pPr marL="1827238" indent="0">
              <a:buNone/>
              <a:defRPr sz="1400">
                <a:solidFill>
                  <a:schemeClr val="tx1">
                    <a:tint val="75000"/>
                  </a:schemeClr>
                </a:solidFill>
              </a:defRPr>
            </a:lvl5pPr>
            <a:lvl6pPr marL="2284046" indent="0">
              <a:buNone/>
              <a:defRPr sz="1400">
                <a:solidFill>
                  <a:schemeClr val="tx1">
                    <a:tint val="75000"/>
                  </a:schemeClr>
                </a:solidFill>
              </a:defRPr>
            </a:lvl6pPr>
            <a:lvl7pPr marL="2740857" indent="0">
              <a:buNone/>
              <a:defRPr sz="1400">
                <a:solidFill>
                  <a:schemeClr val="tx1">
                    <a:tint val="75000"/>
                  </a:schemeClr>
                </a:solidFill>
              </a:defRPr>
            </a:lvl7pPr>
            <a:lvl8pPr marL="3197666" indent="0">
              <a:buNone/>
              <a:defRPr sz="1400">
                <a:solidFill>
                  <a:schemeClr val="tx1">
                    <a:tint val="75000"/>
                  </a:schemeClr>
                </a:solidFill>
              </a:defRPr>
            </a:lvl8pPr>
            <a:lvl9pPr marL="3654475"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6438730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38" y="1600214"/>
            <a:ext cx="437515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7" y="1600214"/>
            <a:ext cx="437515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502357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41" y="1535113"/>
            <a:ext cx="4376870" cy="639762"/>
          </a:xfrm>
        </p:spPr>
        <p:txBody>
          <a:bodyPr anchor="b"/>
          <a:lstStyle>
            <a:lvl1pPr marL="0" indent="0">
              <a:buNone/>
              <a:defRPr sz="2500" b="1"/>
            </a:lvl1pPr>
            <a:lvl2pPr marL="456809" indent="0">
              <a:buNone/>
              <a:defRPr sz="2000" b="1"/>
            </a:lvl2pPr>
            <a:lvl3pPr marL="913618" indent="0">
              <a:buNone/>
              <a:defRPr sz="1800" b="1"/>
            </a:lvl3pPr>
            <a:lvl4pPr marL="1370428" indent="0">
              <a:buNone/>
              <a:defRPr sz="1600" b="1"/>
            </a:lvl4pPr>
            <a:lvl5pPr marL="1827238" indent="0">
              <a:buNone/>
              <a:defRPr sz="1600" b="1"/>
            </a:lvl5pPr>
            <a:lvl6pPr marL="2284046" indent="0">
              <a:buNone/>
              <a:defRPr sz="1600" b="1"/>
            </a:lvl6pPr>
            <a:lvl7pPr marL="2740857" indent="0">
              <a:buNone/>
              <a:defRPr sz="1600" b="1"/>
            </a:lvl7pPr>
            <a:lvl8pPr marL="3197666" indent="0">
              <a:buNone/>
              <a:defRPr sz="1600" b="1"/>
            </a:lvl8pPr>
            <a:lvl9pPr marL="3654475"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41" y="2174878"/>
            <a:ext cx="4376870"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54" y="1535113"/>
            <a:ext cx="4378590" cy="639762"/>
          </a:xfrm>
        </p:spPr>
        <p:txBody>
          <a:bodyPr anchor="b"/>
          <a:lstStyle>
            <a:lvl1pPr marL="0" indent="0">
              <a:buNone/>
              <a:defRPr sz="2500" b="1"/>
            </a:lvl1pPr>
            <a:lvl2pPr marL="456809" indent="0">
              <a:buNone/>
              <a:defRPr sz="2000" b="1"/>
            </a:lvl2pPr>
            <a:lvl3pPr marL="913618" indent="0">
              <a:buNone/>
              <a:defRPr sz="1800" b="1"/>
            </a:lvl3pPr>
            <a:lvl4pPr marL="1370428" indent="0">
              <a:buNone/>
              <a:defRPr sz="1600" b="1"/>
            </a:lvl4pPr>
            <a:lvl5pPr marL="1827238" indent="0">
              <a:buNone/>
              <a:defRPr sz="1600" b="1"/>
            </a:lvl5pPr>
            <a:lvl6pPr marL="2284046" indent="0">
              <a:buNone/>
              <a:defRPr sz="1600" b="1"/>
            </a:lvl6pPr>
            <a:lvl7pPr marL="2740857" indent="0">
              <a:buNone/>
              <a:defRPr sz="1600" b="1"/>
            </a:lvl7pPr>
            <a:lvl8pPr marL="3197666" indent="0">
              <a:buNone/>
              <a:defRPr sz="1600" b="1"/>
            </a:lvl8pPr>
            <a:lvl9pPr marL="3654475"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54" y="2174878"/>
            <a:ext cx="4378590"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293964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31155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1576556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1"/>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3021" y="273062"/>
            <a:ext cx="5537729" cy="5853113"/>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11"/>
            <a:ext cx="3259006" cy="4691063"/>
          </a:xfrm>
        </p:spPr>
        <p:txBody>
          <a:bodyPr/>
          <a:lstStyle>
            <a:lvl1pPr marL="0" indent="0">
              <a:buNone/>
              <a:defRPr sz="1400"/>
            </a:lvl1pPr>
            <a:lvl2pPr marL="456809" indent="0">
              <a:buNone/>
              <a:defRPr sz="1200"/>
            </a:lvl2pPr>
            <a:lvl3pPr marL="913618" indent="0">
              <a:buNone/>
              <a:defRPr sz="1000"/>
            </a:lvl3pPr>
            <a:lvl4pPr marL="1370428" indent="0">
              <a:buNone/>
              <a:defRPr sz="900"/>
            </a:lvl4pPr>
            <a:lvl5pPr marL="1827238" indent="0">
              <a:buNone/>
              <a:defRPr sz="900"/>
            </a:lvl5pPr>
            <a:lvl6pPr marL="2284046" indent="0">
              <a:buNone/>
              <a:defRPr sz="900"/>
            </a:lvl6pPr>
            <a:lvl7pPr marL="2740857" indent="0">
              <a:buNone/>
              <a:defRPr sz="900"/>
            </a:lvl7pPr>
            <a:lvl8pPr marL="3197666" indent="0">
              <a:buNone/>
              <a:defRPr sz="900"/>
            </a:lvl8pPr>
            <a:lvl9pPr marL="3654475"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40262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6809" indent="0">
              <a:buNone/>
              <a:defRPr sz="2800"/>
            </a:lvl2pPr>
            <a:lvl3pPr marL="913618" indent="0">
              <a:buNone/>
              <a:defRPr sz="2500"/>
            </a:lvl3pPr>
            <a:lvl4pPr marL="1370428" indent="0">
              <a:buNone/>
              <a:defRPr sz="2000"/>
            </a:lvl4pPr>
            <a:lvl5pPr marL="1827238" indent="0">
              <a:buNone/>
              <a:defRPr sz="2000"/>
            </a:lvl5pPr>
            <a:lvl6pPr marL="2284046" indent="0">
              <a:buNone/>
              <a:defRPr sz="2000"/>
            </a:lvl6pPr>
            <a:lvl7pPr marL="2740857" indent="0">
              <a:buNone/>
              <a:defRPr sz="2000"/>
            </a:lvl7pPr>
            <a:lvl8pPr marL="3197666" indent="0">
              <a:buNone/>
              <a:defRPr sz="2000"/>
            </a:lvl8pPr>
            <a:lvl9pPr marL="3654475"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6809" indent="0">
              <a:buNone/>
              <a:defRPr sz="1200"/>
            </a:lvl2pPr>
            <a:lvl3pPr marL="913618" indent="0">
              <a:buNone/>
              <a:defRPr sz="1000"/>
            </a:lvl3pPr>
            <a:lvl4pPr marL="1370428" indent="0">
              <a:buNone/>
              <a:defRPr sz="900"/>
            </a:lvl4pPr>
            <a:lvl5pPr marL="1827238" indent="0">
              <a:buNone/>
              <a:defRPr sz="900"/>
            </a:lvl5pPr>
            <a:lvl6pPr marL="2284046" indent="0">
              <a:buNone/>
              <a:defRPr sz="900"/>
            </a:lvl6pPr>
            <a:lvl7pPr marL="2740857" indent="0">
              <a:buNone/>
              <a:defRPr sz="900"/>
            </a:lvl7pPr>
            <a:lvl8pPr marL="3197666" indent="0">
              <a:buNone/>
              <a:defRPr sz="900"/>
            </a:lvl8pPr>
            <a:lvl9pPr marL="3654475"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780354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53270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1"/>
            <a:ext cx="3259006"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2985" y="27307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pPr>
                <a:defRPr/>
              </a:pPr>
              <a:t>‹#›</a:t>
            </a:fld>
            <a:endParaRPr lang="en-US" altLang="ja-JP"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7" y="274648"/>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39" y="274648"/>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14AC40C1-C663-4304-8A17-17314DA59B6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39072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9" y="2130459"/>
            <a:ext cx="8420100" cy="1470026"/>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14" y="3886203"/>
            <a:ext cx="6934200" cy="1752600"/>
          </a:xfrm>
        </p:spPr>
        <p:txBody>
          <a:bodyPr/>
          <a:lstStyle>
            <a:lvl1pPr marL="0" indent="0" algn="ctr">
              <a:buNone/>
              <a:defRPr>
                <a:solidFill>
                  <a:schemeClr val="tx1">
                    <a:tint val="75000"/>
                  </a:schemeClr>
                </a:solidFill>
              </a:defRPr>
            </a:lvl1pPr>
            <a:lvl2pPr marL="482686" indent="0" algn="ctr">
              <a:buNone/>
              <a:defRPr>
                <a:solidFill>
                  <a:schemeClr val="tx1">
                    <a:tint val="75000"/>
                  </a:schemeClr>
                </a:solidFill>
              </a:defRPr>
            </a:lvl2pPr>
            <a:lvl3pPr marL="965372" indent="0" algn="ctr">
              <a:buNone/>
              <a:defRPr>
                <a:solidFill>
                  <a:schemeClr val="tx1">
                    <a:tint val="75000"/>
                  </a:schemeClr>
                </a:solidFill>
              </a:defRPr>
            </a:lvl3pPr>
            <a:lvl4pPr marL="1448054" indent="0" algn="ctr">
              <a:buNone/>
              <a:defRPr>
                <a:solidFill>
                  <a:schemeClr val="tx1">
                    <a:tint val="75000"/>
                  </a:schemeClr>
                </a:solidFill>
              </a:defRPr>
            </a:lvl4pPr>
            <a:lvl5pPr marL="1930740" indent="0" algn="ctr">
              <a:buNone/>
              <a:defRPr>
                <a:solidFill>
                  <a:schemeClr val="tx1">
                    <a:tint val="75000"/>
                  </a:schemeClr>
                </a:solidFill>
              </a:defRPr>
            </a:lvl5pPr>
            <a:lvl6pPr marL="2413425" indent="0" algn="ctr">
              <a:buNone/>
              <a:defRPr>
                <a:solidFill>
                  <a:schemeClr val="tx1">
                    <a:tint val="75000"/>
                  </a:schemeClr>
                </a:solidFill>
              </a:defRPr>
            </a:lvl6pPr>
            <a:lvl7pPr marL="2896109" indent="0" algn="ctr">
              <a:buNone/>
              <a:defRPr>
                <a:solidFill>
                  <a:schemeClr val="tx1">
                    <a:tint val="75000"/>
                  </a:schemeClr>
                </a:solidFill>
              </a:defRPr>
            </a:lvl7pPr>
            <a:lvl8pPr marL="3378796" indent="0" algn="ctr">
              <a:buNone/>
              <a:defRPr>
                <a:solidFill>
                  <a:schemeClr val="tx1">
                    <a:tint val="75000"/>
                  </a:schemeClr>
                </a:solidFill>
              </a:defRPr>
            </a:lvl8pPr>
            <a:lvl9pPr marL="3861478"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C0FD4BFD-9C9C-4DF6-A717-4B63DC386DE9}"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0615151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68ADF3BB-9F7B-4547-B29F-ACDF1CC03382}"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13134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55"/>
            <a:ext cx="8420100" cy="1362075"/>
          </a:xfrm>
        </p:spPr>
        <p:txBody>
          <a:bodyPr anchor="t"/>
          <a:lstStyle>
            <a:lvl1pPr algn="l">
              <a:defRPr sz="42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506" y="2906742"/>
            <a:ext cx="8420100" cy="1500187"/>
          </a:xfrm>
        </p:spPr>
        <p:txBody>
          <a:bodyPr anchor="b"/>
          <a:lstStyle>
            <a:lvl1pPr marL="0" indent="0">
              <a:buNone/>
              <a:defRPr sz="2100">
                <a:solidFill>
                  <a:schemeClr val="tx1">
                    <a:tint val="75000"/>
                  </a:schemeClr>
                </a:solidFill>
              </a:defRPr>
            </a:lvl1pPr>
            <a:lvl2pPr marL="482686" indent="0">
              <a:buNone/>
              <a:defRPr sz="1900">
                <a:solidFill>
                  <a:schemeClr val="tx1">
                    <a:tint val="75000"/>
                  </a:schemeClr>
                </a:solidFill>
              </a:defRPr>
            </a:lvl2pPr>
            <a:lvl3pPr marL="965372" indent="0">
              <a:buNone/>
              <a:defRPr sz="1700">
                <a:solidFill>
                  <a:schemeClr val="tx1">
                    <a:tint val="75000"/>
                  </a:schemeClr>
                </a:solidFill>
              </a:defRPr>
            </a:lvl3pPr>
            <a:lvl4pPr marL="1448054" indent="0">
              <a:buNone/>
              <a:defRPr sz="1400">
                <a:solidFill>
                  <a:schemeClr val="tx1">
                    <a:tint val="75000"/>
                  </a:schemeClr>
                </a:solidFill>
              </a:defRPr>
            </a:lvl4pPr>
            <a:lvl5pPr marL="1930740" indent="0">
              <a:buNone/>
              <a:defRPr sz="1400">
                <a:solidFill>
                  <a:schemeClr val="tx1">
                    <a:tint val="75000"/>
                  </a:schemeClr>
                </a:solidFill>
              </a:defRPr>
            </a:lvl5pPr>
            <a:lvl6pPr marL="2413425" indent="0">
              <a:buNone/>
              <a:defRPr sz="1400">
                <a:solidFill>
                  <a:schemeClr val="tx1">
                    <a:tint val="75000"/>
                  </a:schemeClr>
                </a:solidFill>
              </a:defRPr>
            </a:lvl6pPr>
            <a:lvl7pPr marL="2896109" indent="0">
              <a:buNone/>
              <a:defRPr sz="1400">
                <a:solidFill>
                  <a:schemeClr val="tx1">
                    <a:tint val="75000"/>
                  </a:schemeClr>
                </a:solidFill>
              </a:defRPr>
            </a:lvl7pPr>
            <a:lvl8pPr marL="3378796" indent="0">
              <a:buNone/>
              <a:defRPr sz="1400">
                <a:solidFill>
                  <a:schemeClr val="tx1">
                    <a:tint val="75000"/>
                  </a:schemeClr>
                </a:solidFill>
              </a:defRPr>
            </a:lvl8pPr>
            <a:lvl9pPr marL="3861478"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7631BA1B-DA13-4402-8DC6-B5076430C715}"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759425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12" y="1600216"/>
            <a:ext cx="4375150" cy="4525963"/>
          </a:xfrm>
        </p:spPr>
        <p:txBody>
          <a:bodyPr/>
          <a:lstStyle>
            <a:lvl1pPr>
              <a:defRPr sz="30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5562" y="1600216"/>
            <a:ext cx="4375150" cy="4525963"/>
          </a:xfrm>
        </p:spPr>
        <p:txBody>
          <a:bodyPr/>
          <a:lstStyle>
            <a:lvl1pPr>
              <a:defRPr sz="30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7A27C2C4-E7CA-4CD1-B26E-DE870DA27DFA}"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73451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5" y="1535113"/>
            <a:ext cx="4376870" cy="639762"/>
          </a:xfrm>
        </p:spPr>
        <p:txBody>
          <a:bodyPr anchor="b"/>
          <a:lstStyle>
            <a:lvl1pPr marL="0" indent="0">
              <a:buNone/>
              <a:defRPr sz="2400" b="1"/>
            </a:lvl1pPr>
            <a:lvl2pPr marL="482686" indent="0">
              <a:buNone/>
              <a:defRPr sz="2100" b="1"/>
            </a:lvl2pPr>
            <a:lvl3pPr marL="965372" indent="0">
              <a:buNone/>
              <a:defRPr sz="1900" b="1"/>
            </a:lvl3pPr>
            <a:lvl4pPr marL="1448054" indent="0">
              <a:buNone/>
              <a:defRPr sz="1700" b="1"/>
            </a:lvl4pPr>
            <a:lvl5pPr marL="1930740" indent="0">
              <a:buNone/>
              <a:defRPr sz="1700" b="1"/>
            </a:lvl5pPr>
            <a:lvl6pPr marL="2413425" indent="0">
              <a:buNone/>
              <a:defRPr sz="1700" b="1"/>
            </a:lvl6pPr>
            <a:lvl7pPr marL="2896109" indent="0">
              <a:buNone/>
              <a:defRPr sz="1700" b="1"/>
            </a:lvl7pPr>
            <a:lvl8pPr marL="3378796" indent="0">
              <a:buNone/>
              <a:defRPr sz="1700" b="1"/>
            </a:lvl8pPr>
            <a:lvl9pPr marL="3861478" indent="0">
              <a:buNone/>
              <a:defRPr sz="17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5" y="2174878"/>
            <a:ext cx="4376870" cy="3951288"/>
          </a:xfrm>
        </p:spPr>
        <p:txBody>
          <a:bodyPr/>
          <a:lstStyle>
            <a:lvl1pPr>
              <a:defRPr sz="24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128" y="1535113"/>
            <a:ext cx="4378590" cy="639762"/>
          </a:xfrm>
        </p:spPr>
        <p:txBody>
          <a:bodyPr anchor="b"/>
          <a:lstStyle>
            <a:lvl1pPr marL="0" indent="0">
              <a:buNone/>
              <a:defRPr sz="2400" b="1"/>
            </a:lvl1pPr>
            <a:lvl2pPr marL="482686" indent="0">
              <a:buNone/>
              <a:defRPr sz="2100" b="1"/>
            </a:lvl2pPr>
            <a:lvl3pPr marL="965372" indent="0">
              <a:buNone/>
              <a:defRPr sz="1900" b="1"/>
            </a:lvl3pPr>
            <a:lvl4pPr marL="1448054" indent="0">
              <a:buNone/>
              <a:defRPr sz="1700" b="1"/>
            </a:lvl4pPr>
            <a:lvl5pPr marL="1930740" indent="0">
              <a:buNone/>
              <a:defRPr sz="1700" b="1"/>
            </a:lvl5pPr>
            <a:lvl6pPr marL="2413425" indent="0">
              <a:buNone/>
              <a:defRPr sz="1700" b="1"/>
            </a:lvl6pPr>
            <a:lvl7pPr marL="2896109" indent="0">
              <a:buNone/>
              <a:defRPr sz="1700" b="1"/>
            </a:lvl7pPr>
            <a:lvl8pPr marL="3378796" indent="0">
              <a:buNone/>
              <a:defRPr sz="1700" b="1"/>
            </a:lvl8pPr>
            <a:lvl9pPr marL="3861478" indent="0">
              <a:buNone/>
              <a:defRPr sz="17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128" y="2174878"/>
            <a:ext cx="4378590" cy="3951288"/>
          </a:xfrm>
        </p:spPr>
        <p:txBody>
          <a:bodyPr/>
          <a:lstStyle>
            <a:lvl1pPr>
              <a:defRPr sz="24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A69F8C6A-07B5-4EDC-971F-DDBC6BF31C2B}"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8314211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9868AB15-09A0-42E0-952C-FE9BBB3ED111}"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7040263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E1E93E3-1EBE-4A5E-97D7-78F24F03131F}"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2223462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23" y="273051"/>
            <a:ext cx="3259006" cy="1162050"/>
          </a:xfrm>
        </p:spPr>
        <p:txBody>
          <a:bodyPr anchor="b"/>
          <a:lstStyle>
            <a:lvl1pPr algn="l">
              <a:defRPr sz="2100" b="1"/>
            </a:lvl1pPr>
          </a:lstStyle>
          <a:p>
            <a:r>
              <a:rPr kumimoji="1" lang="ja-JP" altLang="en-US"/>
              <a:t>マスタ タイトルの書式設定</a:t>
            </a:r>
          </a:p>
        </p:txBody>
      </p:sp>
      <p:sp>
        <p:nvSpPr>
          <p:cNvPr id="3" name="コンテンツ プレースホルダ 2"/>
          <p:cNvSpPr>
            <a:spLocks noGrp="1"/>
          </p:cNvSpPr>
          <p:nvPr>
            <p:ph idx="1"/>
          </p:nvPr>
        </p:nvSpPr>
        <p:spPr>
          <a:xfrm>
            <a:off x="3872979" y="273066"/>
            <a:ext cx="5537730" cy="5853113"/>
          </a:xfrm>
        </p:spPr>
        <p:txBody>
          <a:bodyPr/>
          <a:lstStyle>
            <a:lvl1pPr>
              <a:defRPr sz="3400"/>
            </a:lvl1pPr>
            <a:lvl2pPr>
              <a:defRPr sz="3000"/>
            </a:lvl2pPr>
            <a:lvl3pPr>
              <a:defRPr sz="24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23" y="1435107"/>
            <a:ext cx="3259006" cy="4691064"/>
          </a:xfrm>
        </p:spPr>
        <p:txBody>
          <a:bodyPr/>
          <a:lstStyle>
            <a:lvl1pPr marL="0" indent="0">
              <a:buNone/>
              <a:defRPr sz="1400"/>
            </a:lvl1pPr>
            <a:lvl2pPr marL="482686" indent="0">
              <a:buNone/>
              <a:defRPr sz="1200"/>
            </a:lvl2pPr>
            <a:lvl3pPr marL="965372" indent="0">
              <a:buNone/>
              <a:defRPr sz="1100"/>
            </a:lvl3pPr>
            <a:lvl4pPr marL="1448054" indent="0">
              <a:buNone/>
              <a:defRPr sz="1000"/>
            </a:lvl4pPr>
            <a:lvl5pPr marL="1930740" indent="0">
              <a:buNone/>
              <a:defRPr sz="1000"/>
            </a:lvl5pPr>
            <a:lvl6pPr marL="2413425" indent="0">
              <a:buNone/>
              <a:defRPr sz="1000"/>
            </a:lvl6pPr>
            <a:lvl7pPr marL="2896109" indent="0">
              <a:buNone/>
              <a:defRPr sz="1000"/>
            </a:lvl7pPr>
            <a:lvl8pPr marL="3378796" indent="0">
              <a:buNone/>
              <a:defRPr sz="1000"/>
            </a:lvl8pPr>
            <a:lvl9pPr marL="3861478" indent="0">
              <a:buNone/>
              <a:defRPr sz="10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AE98CE6-CF2A-47F1-923D-A8CD83D3B555}"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1162538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3" y="4800615"/>
            <a:ext cx="5943600" cy="566737"/>
          </a:xfrm>
        </p:spPr>
        <p:txBody>
          <a:bodyPr anchor="b"/>
          <a:lstStyle>
            <a:lvl1pPr algn="l">
              <a:defRPr sz="2100" b="1"/>
            </a:lvl1pPr>
          </a:lstStyle>
          <a:p>
            <a:r>
              <a:rPr kumimoji="1" lang="ja-JP" altLang="en-US"/>
              <a:t>マスタ タイトルの書式設定</a:t>
            </a:r>
          </a:p>
        </p:txBody>
      </p:sp>
      <p:sp>
        <p:nvSpPr>
          <p:cNvPr id="3" name="図プレースホルダ 2"/>
          <p:cNvSpPr>
            <a:spLocks noGrp="1"/>
          </p:cNvSpPr>
          <p:nvPr>
            <p:ph type="pic" idx="1"/>
          </p:nvPr>
        </p:nvSpPr>
        <p:spPr>
          <a:xfrm>
            <a:off x="1941653" y="612775"/>
            <a:ext cx="5943600" cy="4114800"/>
          </a:xfrm>
        </p:spPr>
        <p:txBody>
          <a:bodyPr/>
          <a:lstStyle>
            <a:lvl1pPr marL="0" indent="0">
              <a:buNone/>
              <a:defRPr sz="3400"/>
            </a:lvl1pPr>
            <a:lvl2pPr marL="482686" indent="0">
              <a:buNone/>
              <a:defRPr sz="3000"/>
            </a:lvl2pPr>
            <a:lvl3pPr marL="965372" indent="0">
              <a:buNone/>
              <a:defRPr sz="2400"/>
            </a:lvl3pPr>
            <a:lvl4pPr marL="1448054" indent="0">
              <a:buNone/>
              <a:defRPr sz="2100"/>
            </a:lvl4pPr>
            <a:lvl5pPr marL="1930740" indent="0">
              <a:buNone/>
              <a:defRPr sz="2100"/>
            </a:lvl5pPr>
            <a:lvl6pPr marL="2413425" indent="0">
              <a:buNone/>
              <a:defRPr sz="2100"/>
            </a:lvl6pPr>
            <a:lvl7pPr marL="2896109" indent="0">
              <a:buNone/>
              <a:defRPr sz="2100"/>
            </a:lvl7pPr>
            <a:lvl8pPr marL="3378796" indent="0">
              <a:buNone/>
              <a:defRPr sz="2100"/>
            </a:lvl8pPr>
            <a:lvl9pPr marL="3861478" indent="0">
              <a:buNone/>
              <a:defRPr sz="2100"/>
            </a:lvl9pPr>
          </a:lstStyle>
          <a:p>
            <a:endParaRPr kumimoji="1" lang="ja-JP" altLang="en-US"/>
          </a:p>
        </p:txBody>
      </p:sp>
      <p:sp>
        <p:nvSpPr>
          <p:cNvPr id="4" name="テキスト プレースホルダ 3"/>
          <p:cNvSpPr>
            <a:spLocks noGrp="1"/>
          </p:cNvSpPr>
          <p:nvPr>
            <p:ph type="body" sz="half" idx="2"/>
          </p:nvPr>
        </p:nvSpPr>
        <p:spPr>
          <a:xfrm>
            <a:off x="1941653" y="5367365"/>
            <a:ext cx="5943600" cy="804863"/>
          </a:xfrm>
        </p:spPr>
        <p:txBody>
          <a:bodyPr/>
          <a:lstStyle>
            <a:lvl1pPr marL="0" indent="0">
              <a:buNone/>
              <a:defRPr sz="1400"/>
            </a:lvl1pPr>
            <a:lvl2pPr marL="482686" indent="0">
              <a:buNone/>
              <a:defRPr sz="1200"/>
            </a:lvl2pPr>
            <a:lvl3pPr marL="965372" indent="0">
              <a:buNone/>
              <a:defRPr sz="1100"/>
            </a:lvl3pPr>
            <a:lvl4pPr marL="1448054" indent="0">
              <a:buNone/>
              <a:defRPr sz="1000"/>
            </a:lvl4pPr>
            <a:lvl5pPr marL="1930740" indent="0">
              <a:buNone/>
              <a:defRPr sz="1000"/>
            </a:lvl5pPr>
            <a:lvl6pPr marL="2413425" indent="0">
              <a:buNone/>
              <a:defRPr sz="1000"/>
            </a:lvl6pPr>
            <a:lvl7pPr marL="2896109" indent="0">
              <a:buNone/>
              <a:defRPr sz="1000"/>
            </a:lvl7pPr>
            <a:lvl8pPr marL="3378796" indent="0">
              <a:buNone/>
              <a:defRPr sz="1000"/>
            </a:lvl8pPr>
            <a:lvl9pPr marL="3861478" indent="0">
              <a:buNone/>
              <a:defRPr sz="10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1E01691-55A4-4891-A35C-95FFC7B01D32}"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87861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648"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648"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pPr>
                <a:defRPr/>
              </a:pPr>
              <a:t>‹#›</a:t>
            </a:fld>
            <a:endParaRPr lang="en-US" altLang="ja-JP"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180282C1-521D-4301-A36C-3841B987D90E}"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224434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62" y="274653"/>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12" y="274653"/>
            <a:ext cx="65214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2B91E1E-8500-4891-9603-E813BEBDE8A5}" type="datetime1">
              <a:rPr lang="ja-JP" altLang="en-US" smtClean="0">
                <a:solidFill>
                  <a:prstClr val="black">
                    <a:tint val="75000"/>
                  </a:prstClr>
                </a:solidFill>
              </a:rPr>
              <a:pPr/>
              <a:t>2018/2/21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367B75F-20BA-4200-B8D2-3828A1AB598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7411109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85" y="2131535"/>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35" y="3886200"/>
            <a:ext cx="6934200" cy="1752600"/>
          </a:xfrm>
        </p:spPr>
        <p:txBody>
          <a:bodyPr/>
          <a:lstStyle>
            <a:lvl1pPr marL="0" indent="0" algn="ctr">
              <a:buNone/>
              <a:defRPr>
                <a:solidFill>
                  <a:schemeClr val="tx1">
                    <a:tint val="75000"/>
                  </a:schemeClr>
                </a:solidFill>
              </a:defRPr>
            </a:lvl1pPr>
            <a:lvl2pPr marL="455970" indent="0" algn="ctr">
              <a:buNone/>
              <a:defRPr>
                <a:solidFill>
                  <a:schemeClr val="tx1">
                    <a:tint val="75000"/>
                  </a:schemeClr>
                </a:solidFill>
              </a:defRPr>
            </a:lvl2pPr>
            <a:lvl3pPr marL="911945" indent="0" algn="ctr">
              <a:buNone/>
              <a:defRPr>
                <a:solidFill>
                  <a:schemeClr val="tx1">
                    <a:tint val="75000"/>
                  </a:schemeClr>
                </a:solidFill>
              </a:defRPr>
            </a:lvl3pPr>
            <a:lvl4pPr marL="1367920" indent="0" algn="ctr">
              <a:buNone/>
              <a:defRPr>
                <a:solidFill>
                  <a:schemeClr val="tx1">
                    <a:tint val="75000"/>
                  </a:schemeClr>
                </a:solidFill>
              </a:defRPr>
            </a:lvl4pPr>
            <a:lvl5pPr marL="1823892" indent="0" algn="ctr">
              <a:buNone/>
              <a:defRPr>
                <a:solidFill>
                  <a:schemeClr val="tx1">
                    <a:tint val="75000"/>
                  </a:schemeClr>
                </a:solidFill>
              </a:defRPr>
            </a:lvl5pPr>
            <a:lvl6pPr marL="2279865" indent="0" algn="ctr">
              <a:buNone/>
              <a:defRPr>
                <a:solidFill>
                  <a:schemeClr val="tx1">
                    <a:tint val="75000"/>
                  </a:schemeClr>
                </a:solidFill>
              </a:defRPr>
            </a:lvl6pPr>
            <a:lvl7pPr marL="2735838" indent="0" algn="ctr">
              <a:buNone/>
              <a:defRPr>
                <a:solidFill>
                  <a:schemeClr val="tx1">
                    <a:tint val="75000"/>
                  </a:schemeClr>
                </a:solidFill>
              </a:defRPr>
            </a:lvl7pPr>
            <a:lvl8pPr marL="3191811" indent="0" algn="ctr">
              <a:buNone/>
              <a:defRPr>
                <a:solidFill>
                  <a:schemeClr val="tx1">
                    <a:tint val="75000"/>
                  </a:schemeClr>
                </a:solidFill>
              </a:defRPr>
            </a:lvl8pPr>
            <a:lvl9pPr marL="3647784"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 5"/>
          <p:cNvSpPr>
            <a:spLocks noGrp="1"/>
          </p:cNvSpPr>
          <p:nvPr>
            <p:ph type="sldNum" sz="quarter" idx="12"/>
          </p:nvPr>
        </p:nvSpPr>
        <p:spPr>
          <a:xfrm>
            <a:off x="9273544" y="6669369"/>
            <a:ext cx="621365" cy="188640"/>
          </a:xfrm>
        </p:spPr>
        <p:txBody>
          <a:bodyPr/>
          <a:lstStyle>
            <a:lvl1pPr>
              <a:defRPr>
                <a:solidFill>
                  <a:schemeClr val="tx1"/>
                </a:solidFill>
              </a:defRPr>
            </a:lvl1pPr>
          </a:lstStyle>
          <a:p>
            <a:pPr>
              <a:defRPr/>
            </a:pPr>
            <a:fld id="{16735597-C299-4861-9B69-23882E971DD7}" type="slidenum">
              <a:rPr lang="en-US" altLang="ja-JP" smtClean="0">
                <a:solidFill>
                  <a:prstClr val="black"/>
                </a:solidFill>
              </a:rPr>
              <a:pPr>
                <a:defRPr/>
              </a:pPr>
              <a:t>‹#›</a:t>
            </a:fld>
            <a:endParaRPr lang="en-US" altLang="ja-JP" dirty="0">
              <a:solidFill>
                <a:prstClr val="black"/>
              </a:solidFill>
            </a:endParaRPr>
          </a:p>
        </p:txBody>
      </p:sp>
    </p:spTree>
    <p:extLst>
      <p:ext uri="{BB962C8B-B14F-4D97-AF65-F5344CB8AC3E}">
        <p14:creationId xmlns:p14="http://schemas.microsoft.com/office/powerpoint/2010/main" val="248504132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 5"/>
          <p:cNvSpPr>
            <a:spLocks noGrp="1"/>
          </p:cNvSpPr>
          <p:nvPr>
            <p:ph type="sldNum" sz="quarter" idx="12"/>
          </p:nvPr>
        </p:nvSpPr>
        <p:spPr>
          <a:xfrm>
            <a:off x="9345488" y="6669369"/>
            <a:ext cx="560512" cy="188640"/>
          </a:xfrm>
        </p:spPr>
        <p:txBody>
          <a:bodyPr/>
          <a:lstStyle>
            <a:lvl1pPr>
              <a:defRPr>
                <a:solidFill>
                  <a:schemeClr val="tx1"/>
                </a:solidFill>
              </a:defRPr>
            </a:lvl1pPr>
          </a:lstStyle>
          <a:p>
            <a:pPr>
              <a:defRPr/>
            </a:pPr>
            <a:fld id="{294EBCED-A45F-4C8A-8859-0706746491A4}" type="slidenum">
              <a:rPr lang="en-US" altLang="ja-JP" smtClean="0">
                <a:solidFill>
                  <a:prstClr val="black"/>
                </a:solidFill>
              </a:rPr>
              <a:pPr>
                <a:defRPr/>
              </a:pPr>
              <a:t>‹#›</a:t>
            </a:fld>
            <a:endParaRPr lang="en-US" altLang="ja-JP" dirty="0">
              <a:solidFill>
                <a:prstClr val="black"/>
              </a:solidFill>
            </a:endParaRPr>
          </a:p>
        </p:txBody>
      </p:sp>
    </p:spTree>
    <p:extLst>
      <p:ext uri="{BB962C8B-B14F-4D97-AF65-F5344CB8AC3E}">
        <p14:creationId xmlns:p14="http://schemas.microsoft.com/office/powerpoint/2010/main" val="10163645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2"/>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4" name="フッター プレースホルダ 3"/>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5" name="スライド番号プレースホルダ 4"/>
          <p:cNvSpPr>
            <a:spLocks noGrp="1"/>
          </p:cNvSpPr>
          <p:nvPr>
            <p:ph type="sldNum" sz="quarter" idx="12"/>
          </p:nvPr>
        </p:nvSpPr>
        <p:spPr/>
        <p:txBody>
          <a:bodyPr/>
          <a:lstStyle>
            <a:lvl1pPr>
              <a:defRPr/>
            </a:lvl1pPr>
          </a:lstStyle>
          <a:p>
            <a:pPr>
              <a:defRPr/>
            </a:pPr>
            <a:fld id="{405CA158-DA92-45DE-B22E-E06E8FA1853B}"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92069393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3" name="フッター プレースホルダ 2"/>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4" name="スライド番号プレースホルダ 3"/>
          <p:cNvSpPr>
            <a:spLocks noGrp="1"/>
          </p:cNvSpPr>
          <p:nvPr>
            <p:ph type="sldNum" sz="quarter" idx="12"/>
          </p:nvPr>
        </p:nvSpPr>
        <p:spPr/>
        <p:txBody>
          <a:bodyPr/>
          <a:lstStyle>
            <a:lvl1pPr>
              <a:defRPr/>
            </a:lvl1pPr>
          </a:lstStyle>
          <a:p>
            <a:pPr>
              <a:defRPr/>
            </a:pPr>
            <a:fld id="{1F1FC1F3-2165-4781-8A38-8C7DB1EA90C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20845287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74638"/>
            <a:ext cx="8915400" cy="1143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36"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36"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50"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50"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15BCD93-AD61-409E-8AE8-DC49BF2818C7}"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598294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9"/>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C9BDF-3DAB-4F39-8074-B0CF74399C1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586970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8111373-AF96-435E-B421-EF15E0FA587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65357122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4"/>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EE9BEE-295D-4308-9E56-782ACE3A79B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12389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11.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94.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theme" Target="../theme/theme9.xml"/><Relationship Id="rId5" Type="http://schemas.openxmlformats.org/officeDocument/2006/relationships/slideLayout" Target="../slideLayouts/slideLayout96.xml"/><Relationship Id="rId4"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1" y="274639"/>
            <a:ext cx="89154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a:t>マスタ タイトルの書式設定</a:t>
            </a:r>
          </a:p>
        </p:txBody>
      </p:sp>
      <p:sp>
        <p:nvSpPr>
          <p:cNvPr id="13315" name="Rectangle 3"/>
          <p:cNvSpPr>
            <a:spLocks noGrp="1" noChangeArrowheads="1"/>
          </p:cNvSpPr>
          <p:nvPr>
            <p:ph type="body" idx="1"/>
          </p:nvPr>
        </p:nvSpPr>
        <p:spPr bwMode="auto">
          <a:xfrm>
            <a:off x="495301" y="1600206"/>
            <a:ext cx="89154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299" y="62452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a:defRPr/>
            </a:pPr>
            <a:endParaRPr lang="en-US" altLang="ja-JP" dirty="0"/>
          </a:p>
        </p:txBody>
      </p:sp>
      <p:sp>
        <p:nvSpPr>
          <p:cNvPr id="1029" name="Rectangle 5"/>
          <p:cNvSpPr>
            <a:spLocks noGrp="1" noChangeArrowheads="1"/>
          </p:cNvSpPr>
          <p:nvPr>
            <p:ph type="ftr" sz="quarter" idx="3"/>
          </p:nvPr>
        </p:nvSpPr>
        <p:spPr bwMode="auto">
          <a:xfrm>
            <a:off x="3384560" y="6245226"/>
            <a:ext cx="31369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a:defRPr/>
            </a:pPr>
            <a:endParaRPr lang="en-US" altLang="ja-JP" dirty="0"/>
          </a:p>
        </p:txBody>
      </p:sp>
      <p:sp>
        <p:nvSpPr>
          <p:cNvPr id="1030" name="Rectangle 6"/>
          <p:cNvSpPr>
            <a:spLocks noGrp="1" noChangeArrowheads="1"/>
          </p:cNvSpPr>
          <p:nvPr>
            <p:ph type="sldNum" sz="quarter" idx="4"/>
          </p:nvPr>
        </p:nvSpPr>
        <p:spPr bwMode="auto">
          <a:xfrm>
            <a:off x="7683501" y="65246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a:defRPr/>
            </a:pPr>
            <a:fld id="{4E7AE4BE-F216-4572-974D-09A2D63C008C}"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a:t>マスタ タイトルの書式設定</a:t>
            </a:r>
          </a:p>
        </p:txBody>
      </p:sp>
      <p:sp>
        <p:nvSpPr>
          <p:cNvPr id="3075"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1400">
                <a:latin typeface="Arial" charset="0"/>
                <a:ea typeface="ＭＳ Ｐゴシック" pitchFamily="50" charset="-128"/>
              </a:defRPr>
            </a:lvl1pPr>
          </a:lstStyle>
          <a:p>
            <a:pPr>
              <a:defRPr/>
            </a:pPr>
            <a:endParaRPr lang="en-US" altLang="ja-JP">
              <a:solidFill>
                <a:prstClr val="black"/>
              </a:solidFill>
            </a:endParaRP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1400">
                <a:latin typeface="Arial" charset="0"/>
                <a:ea typeface="ＭＳ Ｐゴシック" pitchFamily="50" charset="-128"/>
              </a:defRPr>
            </a:lvl1pPr>
          </a:lstStyle>
          <a:p>
            <a:pPr>
              <a:defRPr/>
            </a:pPr>
            <a:endParaRPr lang="en-US" altLang="ja-JP">
              <a:solidFill>
                <a:prstClr val="black"/>
              </a:solidFill>
            </a:endParaRPr>
          </a:p>
        </p:txBody>
      </p:sp>
      <p:sp>
        <p:nvSpPr>
          <p:cNvPr id="1030" name="Rectangle 6"/>
          <p:cNvSpPr>
            <a:spLocks noGrp="1" noChangeArrowheads="1"/>
          </p:cNvSpPr>
          <p:nvPr>
            <p:ph type="sldNum" sz="quarter" idx="4"/>
          </p:nvPr>
        </p:nvSpPr>
        <p:spPr bwMode="auto">
          <a:xfrm>
            <a:off x="7683500" y="6624638"/>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1400">
                <a:latin typeface="Arial" charset="0"/>
                <a:ea typeface="ＭＳ Ｐゴシック" pitchFamily="50" charset="-128"/>
              </a:defRPr>
            </a:lvl1pPr>
          </a:lstStyle>
          <a:p>
            <a:pPr>
              <a:defRPr/>
            </a:pPr>
            <a:fld id="{A83601D4-F0BA-48A0-AB6C-72E3F37738D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827094274"/>
      </p:ext>
    </p:extLst>
  </p:cSld>
  <p:clrMap bg1="lt1" tx1="dk1" bg2="lt2" tx2="dk2" accent1="accent1" accent2="accent2" accent3="accent3" accent4="accent4" accent5="accent5" accent6="accent6" hlink="hlink" folHlink="folHlink"/>
  <p:sldLayoutIdLst>
    <p:sldLayoutId id="2147485578" r:id="rId1"/>
    <p:sldLayoutId id="2147485579" r:id="rId2"/>
    <p:sldLayoutId id="2147485580" r:id="rId3"/>
    <p:sldLayoutId id="2147485581" r:id="rId4"/>
    <p:sldLayoutId id="2147485582" r:id="rId5"/>
    <p:sldLayoutId id="2147485583" r:id="rId6"/>
    <p:sldLayoutId id="2147485584" r:id="rId7"/>
    <p:sldLayoutId id="2147485585" r:id="rId8"/>
    <p:sldLayoutId id="2147485586" r:id="rId9"/>
    <p:sldLayoutId id="2147485587" r:id="rId10"/>
    <p:sldLayoutId id="2147485588" r:id="rId11"/>
    <p:sldLayoutId id="2147485589" r:id="rId12"/>
    <p:sldLayoutId id="2147485590"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1" y="274639"/>
            <a:ext cx="89154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a:t>マスタ タイトルの書式設定</a:t>
            </a:r>
          </a:p>
        </p:txBody>
      </p:sp>
      <p:sp>
        <p:nvSpPr>
          <p:cNvPr id="13315" name="Rectangle 3"/>
          <p:cNvSpPr>
            <a:spLocks noGrp="1" noChangeArrowheads="1"/>
          </p:cNvSpPr>
          <p:nvPr>
            <p:ph type="body" idx="1"/>
          </p:nvPr>
        </p:nvSpPr>
        <p:spPr bwMode="auto">
          <a:xfrm>
            <a:off x="495301" y="1600206"/>
            <a:ext cx="89154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299" y="62452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a:defRPr/>
            </a:pPr>
            <a:endParaRPr lang="en-US" altLang="ja-JP">
              <a:solidFill>
                <a:srgbClr val="000000"/>
              </a:solidFill>
            </a:endParaRPr>
          </a:p>
        </p:txBody>
      </p:sp>
      <p:sp>
        <p:nvSpPr>
          <p:cNvPr id="1029" name="Rectangle 5"/>
          <p:cNvSpPr>
            <a:spLocks noGrp="1" noChangeArrowheads="1"/>
          </p:cNvSpPr>
          <p:nvPr>
            <p:ph type="ftr" sz="quarter" idx="3"/>
          </p:nvPr>
        </p:nvSpPr>
        <p:spPr bwMode="auto">
          <a:xfrm>
            <a:off x="3384585" y="6245226"/>
            <a:ext cx="31369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solidFill>
                <a:srgbClr val="000000"/>
              </a:solidFill>
            </a:endParaRPr>
          </a:p>
        </p:txBody>
      </p:sp>
      <p:sp>
        <p:nvSpPr>
          <p:cNvPr id="1030" name="Rectangle 6"/>
          <p:cNvSpPr>
            <a:spLocks noGrp="1" noChangeArrowheads="1"/>
          </p:cNvSpPr>
          <p:nvPr>
            <p:ph type="sldNum" sz="quarter" idx="4"/>
          </p:nvPr>
        </p:nvSpPr>
        <p:spPr bwMode="auto">
          <a:xfrm>
            <a:off x="7683501" y="65246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a:defRPr/>
            </a:pPr>
            <a:fld id="{4E7AE4BE-F216-4572-974D-09A2D63C008C}"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70156069"/>
      </p:ext>
    </p:extLst>
  </p:cSld>
  <p:clrMap bg1="lt1" tx1="dk1" bg2="lt2" tx2="dk2" accent1="accent1" accent2="accent2" accent3="accent3" accent4="accent4" accent5="accent5" accent6="accent6" hlink="hlink" folHlink="folHlink"/>
  <p:sldLayoutIdLst>
    <p:sldLayoutId id="2147485592" r:id="rId1"/>
    <p:sldLayoutId id="2147485593" r:id="rId2"/>
    <p:sldLayoutId id="2147485594" r:id="rId3"/>
    <p:sldLayoutId id="2147485595" r:id="rId4"/>
    <p:sldLayoutId id="2147485596" r:id="rId5"/>
    <p:sldLayoutId id="2147485597" r:id="rId6"/>
    <p:sldLayoutId id="2147485598" r:id="rId7"/>
    <p:sldLayoutId id="2147485599" r:id="rId8"/>
    <p:sldLayoutId id="2147485600" r:id="rId9"/>
    <p:sldLayoutId id="2147485601" r:id="rId10"/>
    <p:sldLayoutId id="2147485602"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タイトル プレースホルダ 1"/>
          <p:cNvSpPr>
            <a:spLocks noGrp="1"/>
          </p:cNvSpPr>
          <p:nvPr>
            <p:ph type="title"/>
          </p:nvPr>
        </p:nvSpPr>
        <p:spPr bwMode="auto">
          <a:xfrm>
            <a:off x="495301"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a:t>マスタ タイトルの書式設定</a:t>
            </a:r>
          </a:p>
        </p:txBody>
      </p:sp>
      <p:sp>
        <p:nvSpPr>
          <p:cNvPr id="14339" name="テキスト プレースホルダ 2"/>
          <p:cNvSpPr>
            <a:spLocks noGrp="1"/>
          </p:cNvSpPr>
          <p:nvPr>
            <p:ph type="body" idx="1"/>
          </p:nvPr>
        </p:nvSpPr>
        <p:spPr bwMode="auto">
          <a:xfrm>
            <a:off x="495301"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299" y="6356757"/>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dirty="0"/>
          </a:p>
        </p:txBody>
      </p:sp>
      <p:sp>
        <p:nvSpPr>
          <p:cNvPr id="5" name="フッター プレースホルダ 4"/>
          <p:cNvSpPr>
            <a:spLocks noGrp="1"/>
          </p:cNvSpPr>
          <p:nvPr>
            <p:ph type="ftr" sz="quarter" idx="3"/>
          </p:nvPr>
        </p:nvSpPr>
        <p:spPr>
          <a:xfrm>
            <a:off x="3384560" y="6356757"/>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dirty="0"/>
          </a:p>
        </p:txBody>
      </p:sp>
      <p:sp>
        <p:nvSpPr>
          <p:cNvPr id="6" name="スライド番号プレースホルダ 5"/>
          <p:cNvSpPr>
            <a:spLocks noGrp="1"/>
          </p:cNvSpPr>
          <p:nvPr>
            <p:ph type="sldNum" sz="quarter" idx="4"/>
          </p:nvPr>
        </p:nvSpPr>
        <p:spPr>
          <a:xfrm>
            <a:off x="7099301" y="6356757"/>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1E457E58-6B06-4798-8352-5D5C8AE39DA2}"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362" name="タイトル プレースホルダ 1"/>
          <p:cNvSpPr>
            <a:spLocks noGrp="1"/>
          </p:cNvSpPr>
          <p:nvPr>
            <p:ph type="title"/>
          </p:nvPr>
        </p:nvSpPr>
        <p:spPr bwMode="auto">
          <a:xfrm>
            <a:off x="495301"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a:t>マスタ タイトルの書式設定</a:t>
            </a:r>
          </a:p>
        </p:txBody>
      </p:sp>
      <p:sp>
        <p:nvSpPr>
          <p:cNvPr id="15363" name="テキスト プレースホルダ 2"/>
          <p:cNvSpPr>
            <a:spLocks noGrp="1"/>
          </p:cNvSpPr>
          <p:nvPr>
            <p:ph type="body" idx="1"/>
          </p:nvPr>
        </p:nvSpPr>
        <p:spPr bwMode="auto">
          <a:xfrm>
            <a:off x="495301"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299" y="6356757"/>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dirty="0"/>
          </a:p>
        </p:txBody>
      </p:sp>
      <p:sp>
        <p:nvSpPr>
          <p:cNvPr id="5" name="フッター プレースホルダ 4"/>
          <p:cNvSpPr>
            <a:spLocks noGrp="1"/>
          </p:cNvSpPr>
          <p:nvPr>
            <p:ph type="ftr" sz="quarter" idx="3"/>
          </p:nvPr>
        </p:nvSpPr>
        <p:spPr>
          <a:xfrm>
            <a:off x="3384560" y="6356757"/>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dirty="0"/>
          </a:p>
        </p:txBody>
      </p:sp>
      <p:sp>
        <p:nvSpPr>
          <p:cNvPr id="6" name="スライド番号プレースホルダ 5"/>
          <p:cNvSpPr>
            <a:spLocks noGrp="1"/>
          </p:cNvSpPr>
          <p:nvPr>
            <p:ph type="sldNum" sz="quarter" idx="4"/>
          </p:nvPr>
        </p:nvSpPr>
        <p:spPr>
          <a:xfrm>
            <a:off x="7099301" y="6356757"/>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6FC928DA-FA54-417E-A97F-36F482F18555}"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77" y="274639"/>
            <a:ext cx="8915401" cy="1143000"/>
          </a:xfrm>
          <a:prstGeom prst="rect">
            <a:avLst/>
          </a:prstGeom>
        </p:spPr>
        <p:txBody>
          <a:bodyPr vert="horz" lIns="91362" tIns="45682" rIns="91362" bIns="45682"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77" y="1600214"/>
            <a:ext cx="8915401" cy="4525963"/>
          </a:xfrm>
          <a:prstGeom prst="rect">
            <a:avLst/>
          </a:prstGeom>
        </p:spPr>
        <p:txBody>
          <a:bodyPr vert="horz" lIns="91362" tIns="45682" rIns="91362" bIns="45682"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299" y="6357519"/>
            <a:ext cx="2311400" cy="365125"/>
          </a:xfrm>
          <a:prstGeom prst="rect">
            <a:avLst/>
          </a:prstGeom>
        </p:spPr>
        <p:txBody>
          <a:bodyPr vert="horz" lIns="91362" tIns="45682" rIns="91362" bIns="45682"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384586" y="6357519"/>
            <a:ext cx="3136900" cy="365125"/>
          </a:xfrm>
          <a:prstGeom prst="rect">
            <a:avLst/>
          </a:prstGeom>
        </p:spPr>
        <p:txBody>
          <a:bodyPr vert="horz" lIns="91362" tIns="45682" rIns="91362" bIns="45682"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7099303" y="6357519"/>
            <a:ext cx="2311400" cy="365125"/>
          </a:xfrm>
          <a:prstGeom prst="rect">
            <a:avLst/>
          </a:prstGeom>
        </p:spPr>
        <p:txBody>
          <a:bodyPr vert="horz" lIns="91362" tIns="45682" rIns="91362" bIns="45682" rtlCol="0" anchor="ctr"/>
          <a:lstStyle>
            <a:lvl1pPr algn="r">
              <a:defRPr sz="1200">
                <a:solidFill>
                  <a:schemeClr val="tx1">
                    <a:tint val="75000"/>
                  </a:schemeClr>
                </a:solidFill>
              </a:defRPr>
            </a:lvl1pPr>
          </a:lstStyle>
          <a:p>
            <a:pPr fontAlgn="auto">
              <a:spcBef>
                <a:spcPts val="0"/>
              </a:spcBef>
              <a:spcAft>
                <a:spcPts val="0"/>
              </a:spcAft>
            </a:pPr>
            <a:fld id="{F19C4C53-178C-4D3E-8296-FDF77B3D769A}"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65278889"/>
      </p:ext>
    </p:extLst>
  </p:cSld>
  <p:clrMap bg1="lt1" tx1="dk1" bg2="lt2" tx2="dk2" accent1="accent1" accent2="accent2" accent3="accent3" accent4="accent4" accent5="accent5" accent6="accent6" hlink="hlink" folHlink="folHlink"/>
  <p:sldLayoutIdLst>
    <p:sldLayoutId id="2147485174" r:id="rId1"/>
    <p:sldLayoutId id="2147485175" r:id="rId2"/>
    <p:sldLayoutId id="2147485176" r:id="rId3"/>
    <p:sldLayoutId id="2147485177" r:id="rId4"/>
    <p:sldLayoutId id="2147485178" r:id="rId5"/>
    <p:sldLayoutId id="2147485179" r:id="rId6"/>
    <p:sldLayoutId id="2147485180" r:id="rId7"/>
    <p:sldLayoutId id="2147485181" r:id="rId8"/>
    <p:sldLayoutId id="2147485182" r:id="rId9"/>
    <p:sldLayoutId id="2147485183" r:id="rId10"/>
    <p:sldLayoutId id="2147485184" r:id="rId11"/>
  </p:sldLayoutIdLst>
  <p:hf hdr="0" ftr="0" dt="0"/>
  <p:txStyles>
    <p:titleStyle>
      <a:lvl1pPr algn="ctr" defTabSz="913618" rtl="0" eaLnBrk="1" latinLnBrk="0" hangingPunct="1">
        <a:spcBef>
          <a:spcPct val="0"/>
        </a:spcBef>
        <a:buNone/>
        <a:defRPr kumimoji="1" sz="4400" kern="1200">
          <a:solidFill>
            <a:schemeClr val="tx1"/>
          </a:solidFill>
          <a:latin typeface="+mj-lt"/>
          <a:ea typeface="+mj-ea"/>
          <a:cs typeface="+mj-cs"/>
        </a:defRPr>
      </a:lvl1pPr>
    </p:titleStyle>
    <p:bodyStyle>
      <a:lvl1pPr marL="342608" indent="-342608" algn="l" defTabSz="913618"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316" indent="-285507" algn="l" defTabSz="913618"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024" indent="-228405" algn="l" defTabSz="913618"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3pPr>
      <a:lvl4pPr marL="1598835"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564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245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926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6070"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2881"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3618" rtl="0" eaLnBrk="1" latinLnBrk="0" hangingPunct="1">
        <a:defRPr kumimoji="1" sz="1800" kern="1200">
          <a:solidFill>
            <a:schemeClr val="tx1"/>
          </a:solidFill>
          <a:latin typeface="+mn-lt"/>
          <a:ea typeface="+mn-ea"/>
          <a:cs typeface="+mn-cs"/>
        </a:defRPr>
      </a:lvl1pPr>
      <a:lvl2pPr marL="456809" algn="l" defTabSz="913618" rtl="0" eaLnBrk="1" latinLnBrk="0" hangingPunct="1">
        <a:defRPr kumimoji="1" sz="1800" kern="1200">
          <a:solidFill>
            <a:schemeClr val="tx1"/>
          </a:solidFill>
          <a:latin typeface="+mn-lt"/>
          <a:ea typeface="+mn-ea"/>
          <a:cs typeface="+mn-cs"/>
        </a:defRPr>
      </a:lvl2pPr>
      <a:lvl3pPr marL="913618" algn="l" defTabSz="913618" rtl="0" eaLnBrk="1" latinLnBrk="0" hangingPunct="1">
        <a:defRPr kumimoji="1" sz="1800" kern="1200">
          <a:solidFill>
            <a:schemeClr val="tx1"/>
          </a:solidFill>
          <a:latin typeface="+mn-lt"/>
          <a:ea typeface="+mn-ea"/>
          <a:cs typeface="+mn-cs"/>
        </a:defRPr>
      </a:lvl3pPr>
      <a:lvl4pPr marL="1370428" algn="l" defTabSz="913618" rtl="0" eaLnBrk="1" latinLnBrk="0" hangingPunct="1">
        <a:defRPr kumimoji="1" sz="1800" kern="1200">
          <a:solidFill>
            <a:schemeClr val="tx1"/>
          </a:solidFill>
          <a:latin typeface="+mn-lt"/>
          <a:ea typeface="+mn-ea"/>
          <a:cs typeface="+mn-cs"/>
        </a:defRPr>
      </a:lvl4pPr>
      <a:lvl5pPr marL="1827238" algn="l" defTabSz="913618" rtl="0" eaLnBrk="1" latinLnBrk="0" hangingPunct="1">
        <a:defRPr kumimoji="1" sz="1800" kern="1200">
          <a:solidFill>
            <a:schemeClr val="tx1"/>
          </a:solidFill>
          <a:latin typeface="+mn-lt"/>
          <a:ea typeface="+mn-ea"/>
          <a:cs typeface="+mn-cs"/>
        </a:defRPr>
      </a:lvl5pPr>
      <a:lvl6pPr marL="2284046" algn="l" defTabSz="913618" rtl="0" eaLnBrk="1" latinLnBrk="0" hangingPunct="1">
        <a:defRPr kumimoji="1" sz="1800" kern="1200">
          <a:solidFill>
            <a:schemeClr val="tx1"/>
          </a:solidFill>
          <a:latin typeface="+mn-lt"/>
          <a:ea typeface="+mn-ea"/>
          <a:cs typeface="+mn-cs"/>
        </a:defRPr>
      </a:lvl6pPr>
      <a:lvl7pPr marL="2740857" algn="l" defTabSz="913618" rtl="0" eaLnBrk="1" latinLnBrk="0" hangingPunct="1">
        <a:defRPr kumimoji="1" sz="1800" kern="1200">
          <a:solidFill>
            <a:schemeClr val="tx1"/>
          </a:solidFill>
          <a:latin typeface="+mn-lt"/>
          <a:ea typeface="+mn-ea"/>
          <a:cs typeface="+mn-cs"/>
        </a:defRPr>
      </a:lvl7pPr>
      <a:lvl8pPr marL="3197666" algn="l" defTabSz="913618" rtl="0" eaLnBrk="1" latinLnBrk="0" hangingPunct="1">
        <a:defRPr kumimoji="1" sz="1800" kern="1200">
          <a:solidFill>
            <a:schemeClr val="tx1"/>
          </a:solidFill>
          <a:latin typeface="+mn-lt"/>
          <a:ea typeface="+mn-ea"/>
          <a:cs typeface="+mn-cs"/>
        </a:defRPr>
      </a:lvl8pPr>
      <a:lvl9pPr marL="3654475" algn="l" defTabSz="913618"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77" y="274639"/>
            <a:ext cx="8915401" cy="1143000"/>
          </a:xfrm>
          <a:prstGeom prst="rect">
            <a:avLst/>
          </a:prstGeom>
        </p:spPr>
        <p:txBody>
          <a:bodyPr vert="horz" lIns="91362" tIns="45682" rIns="91362" bIns="45682"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77" y="1600214"/>
            <a:ext cx="8915401" cy="4525963"/>
          </a:xfrm>
          <a:prstGeom prst="rect">
            <a:avLst/>
          </a:prstGeom>
        </p:spPr>
        <p:txBody>
          <a:bodyPr vert="horz" lIns="91362" tIns="45682" rIns="91362" bIns="45682"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299" y="6357270"/>
            <a:ext cx="2311400" cy="365125"/>
          </a:xfrm>
          <a:prstGeom prst="rect">
            <a:avLst/>
          </a:prstGeom>
        </p:spPr>
        <p:txBody>
          <a:bodyPr vert="horz" lIns="91362" tIns="45682" rIns="91362" bIns="45682"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384586" y="6357270"/>
            <a:ext cx="3136900" cy="365125"/>
          </a:xfrm>
          <a:prstGeom prst="rect">
            <a:avLst/>
          </a:prstGeom>
        </p:spPr>
        <p:txBody>
          <a:bodyPr vert="horz" lIns="91362" tIns="45682" rIns="91362" bIns="45682"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7099303" y="6357270"/>
            <a:ext cx="2311400" cy="365125"/>
          </a:xfrm>
          <a:prstGeom prst="rect">
            <a:avLst/>
          </a:prstGeom>
        </p:spPr>
        <p:txBody>
          <a:bodyPr vert="horz" lIns="91362" tIns="45682" rIns="91362" bIns="45682" rtlCol="0" anchor="ctr"/>
          <a:lstStyle>
            <a:lvl1pPr algn="r">
              <a:defRPr sz="1200">
                <a:solidFill>
                  <a:schemeClr val="tx1">
                    <a:tint val="75000"/>
                  </a:schemeClr>
                </a:solidFill>
              </a:defRPr>
            </a:lvl1pPr>
          </a:lstStyle>
          <a:p>
            <a:pPr fontAlgn="auto">
              <a:spcBef>
                <a:spcPts val="0"/>
              </a:spcBef>
              <a:spcAft>
                <a:spcPts val="0"/>
              </a:spcAft>
            </a:pPr>
            <a:fld id="{14AC40C1-C663-4304-8A17-17314DA59B6F}"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6396066"/>
      </p:ext>
    </p:extLst>
  </p:cSld>
  <p:clrMap bg1="lt1" tx1="dk1" bg2="lt2" tx2="dk2" accent1="accent1" accent2="accent2" accent3="accent3" accent4="accent4" accent5="accent5" accent6="accent6" hlink="hlink" folHlink="folHlink"/>
  <p:sldLayoutIdLst>
    <p:sldLayoutId id="2147485186" r:id="rId1"/>
    <p:sldLayoutId id="2147485187" r:id="rId2"/>
    <p:sldLayoutId id="2147485188" r:id="rId3"/>
    <p:sldLayoutId id="2147485189" r:id="rId4"/>
    <p:sldLayoutId id="2147485190" r:id="rId5"/>
    <p:sldLayoutId id="2147485191" r:id="rId6"/>
    <p:sldLayoutId id="2147485192" r:id="rId7"/>
    <p:sldLayoutId id="2147485193" r:id="rId8"/>
    <p:sldLayoutId id="2147485194" r:id="rId9"/>
    <p:sldLayoutId id="2147485195" r:id="rId10"/>
    <p:sldLayoutId id="2147485196" r:id="rId11"/>
  </p:sldLayoutIdLst>
  <p:hf hdr="0" ftr="0" dt="0"/>
  <p:txStyles>
    <p:titleStyle>
      <a:lvl1pPr algn="ctr" defTabSz="913618" rtl="0" eaLnBrk="1" latinLnBrk="0" hangingPunct="1">
        <a:spcBef>
          <a:spcPct val="0"/>
        </a:spcBef>
        <a:buNone/>
        <a:defRPr kumimoji="1" sz="4400" kern="1200">
          <a:solidFill>
            <a:schemeClr val="tx1"/>
          </a:solidFill>
          <a:latin typeface="+mj-lt"/>
          <a:ea typeface="+mj-ea"/>
          <a:cs typeface="+mj-cs"/>
        </a:defRPr>
      </a:lvl1pPr>
    </p:titleStyle>
    <p:bodyStyle>
      <a:lvl1pPr marL="342608" indent="-342608" algn="l" defTabSz="913618"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316" indent="-285507" algn="l" defTabSz="913618"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024" indent="-228405" algn="l" defTabSz="913618"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3pPr>
      <a:lvl4pPr marL="1598835"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564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245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926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6070"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2881"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3618" rtl="0" eaLnBrk="1" latinLnBrk="0" hangingPunct="1">
        <a:defRPr kumimoji="1" sz="1800" kern="1200">
          <a:solidFill>
            <a:schemeClr val="tx1"/>
          </a:solidFill>
          <a:latin typeface="+mn-lt"/>
          <a:ea typeface="+mn-ea"/>
          <a:cs typeface="+mn-cs"/>
        </a:defRPr>
      </a:lvl1pPr>
      <a:lvl2pPr marL="456809" algn="l" defTabSz="913618" rtl="0" eaLnBrk="1" latinLnBrk="0" hangingPunct="1">
        <a:defRPr kumimoji="1" sz="1800" kern="1200">
          <a:solidFill>
            <a:schemeClr val="tx1"/>
          </a:solidFill>
          <a:latin typeface="+mn-lt"/>
          <a:ea typeface="+mn-ea"/>
          <a:cs typeface="+mn-cs"/>
        </a:defRPr>
      </a:lvl2pPr>
      <a:lvl3pPr marL="913618" algn="l" defTabSz="913618" rtl="0" eaLnBrk="1" latinLnBrk="0" hangingPunct="1">
        <a:defRPr kumimoji="1" sz="1800" kern="1200">
          <a:solidFill>
            <a:schemeClr val="tx1"/>
          </a:solidFill>
          <a:latin typeface="+mn-lt"/>
          <a:ea typeface="+mn-ea"/>
          <a:cs typeface="+mn-cs"/>
        </a:defRPr>
      </a:lvl3pPr>
      <a:lvl4pPr marL="1370428" algn="l" defTabSz="913618" rtl="0" eaLnBrk="1" latinLnBrk="0" hangingPunct="1">
        <a:defRPr kumimoji="1" sz="1800" kern="1200">
          <a:solidFill>
            <a:schemeClr val="tx1"/>
          </a:solidFill>
          <a:latin typeface="+mn-lt"/>
          <a:ea typeface="+mn-ea"/>
          <a:cs typeface="+mn-cs"/>
        </a:defRPr>
      </a:lvl4pPr>
      <a:lvl5pPr marL="1827238" algn="l" defTabSz="913618" rtl="0" eaLnBrk="1" latinLnBrk="0" hangingPunct="1">
        <a:defRPr kumimoji="1" sz="1800" kern="1200">
          <a:solidFill>
            <a:schemeClr val="tx1"/>
          </a:solidFill>
          <a:latin typeface="+mn-lt"/>
          <a:ea typeface="+mn-ea"/>
          <a:cs typeface="+mn-cs"/>
        </a:defRPr>
      </a:lvl5pPr>
      <a:lvl6pPr marL="2284046" algn="l" defTabSz="913618" rtl="0" eaLnBrk="1" latinLnBrk="0" hangingPunct="1">
        <a:defRPr kumimoji="1" sz="1800" kern="1200">
          <a:solidFill>
            <a:schemeClr val="tx1"/>
          </a:solidFill>
          <a:latin typeface="+mn-lt"/>
          <a:ea typeface="+mn-ea"/>
          <a:cs typeface="+mn-cs"/>
        </a:defRPr>
      </a:lvl6pPr>
      <a:lvl7pPr marL="2740857" algn="l" defTabSz="913618" rtl="0" eaLnBrk="1" latinLnBrk="0" hangingPunct="1">
        <a:defRPr kumimoji="1" sz="1800" kern="1200">
          <a:solidFill>
            <a:schemeClr val="tx1"/>
          </a:solidFill>
          <a:latin typeface="+mn-lt"/>
          <a:ea typeface="+mn-ea"/>
          <a:cs typeface="+mn-cs"/>
        </a:defRPr>
      </a:lvl7pPr>
      <a:lvl8pPr marL="3197666" algn="l" defTabSz="913618" rtl="0" eaLnBrk="1" latinLnBrk="0" hangingPunct="1">
        <a:defRPr kumimoji="1" sz="1800" kern="1200">
          <a:solidFill>
            <a:schemeClr val="tx1"/>
          </a:solidFill>
          <a:latin typeface="+mn-lt"/>
          <a:ea typeface="+mn-ea"/>
          <a:cs typeface="+mn-cs"/>
        </a:defRPr>
      </a:lvl8pPr>
      <a:lvl9pPr marL="3654475" algn="l" defTabSz="913618"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a:t>マスタ タイトルの書式設定</a:t>
            </a:r>
          </a:p>
        </p:txBody>
      </p:sp>
      <p:sp>
        <p:nvSpPr>
          <p:cNvPr id="3075" name="Rectangle 3"/>
          <p:cNvSpPr>
            <a:spLocks noGrp="1" noChangeArrowheads="1"/>
          </p:cNvSpPr>
          <p:nvPr>
            <p:ph type="body" idx="1"/>
          </p:nvPr>
        </p:nvSpPr>
        <p:spPr bwMode="auto">
          <a:xfrm>
            <a:off x="495300" y="1600204"/>
            <a:ext cx="8915400" cy="4525963"/>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1400">
                <a:latin typeface="Arial" charset="0"/>
                <a:ea typeface="ＭＳ Ｐゴシック" pitchFamily="50" charset="-128"/>
              </a:defRPr>
            </a:lvl1pPr>
          </a:lstStyle>
          <a:p>
            <a:pPr>
              <a:defRPr/>
            </a:pPr>
            <a:endParaRPr lang="en-US" altLang="ja-JP">
              <a:solidFill>
                <a:prstClr val="black"/>
              </a:solidFill>
            </a:endParaRP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1400">
                <a:latin typeface="Arial" charset="0"/>
                <a:ea typeface="ＭＳ Ｐゴシック" pitchFamily="50" charset="-128"/>
              </a:defRPr>
            </a:lvl1pPr>
          </a:lstStyle>
          <a:p>
            <a:pPr>
              <a:defRPr/>
            </a:pPr>
            <a:endParaRPr lang="en-US" altLang="ja-JP">
              <a:solidFill>
                <a:prstClr val="black"/>
              </a:solidFill>
            </a:endParaRPr>
          </a:p>
        </p:txBody>
      </p:sp>
      <p:sp>
        <p:nvSpPr>
          <p:cNvPr id="1030" name="Rectangle 6"/>
          <p:cNvSpPr>
            <a:spLocks noGrp="1" noChangeArrowheads="1"/>
          </p:cNvSpPr>
          <p:nvPr>
            <p:ph type="sldNum" sz="quarter" idx="4"/>
          </p:nvPr>
        </p:nvSpPr>
        <p:spPr bwMode="auto">
          <a:xfrm>
            <a:off x="7683501" y="6624638"/>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1400">
                <a:latin typeface="Arial" charset="0"/>
                <a:ea typeface="ＭＳ Ｐゴシック" pitchFamily="50" charset="-128"/>
              </a:defRPr>
            </a:lvl1pPr>
          </a:lstStyle>
          <a:p>
            <a:pPr>
              <a:defRPr/>
            </a:pPr>
            <a:fld id="{A83601D4-F0BA-48A0-AB6C-72E3F37738D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76715478"/>
      </p:ext>
    </p:extLst>
  </p:cSld>
  <p:clrMap bg1="lt1" tx1="dk1" bg2="lt2" tx2="dk2" accent1="accent1" accent2="accent2" accent3="accent3" accent4="accent4" accent5="accent5" accent6="accent6" hlink="hlink" folHlink="folHlink"/>
  <p:sldLayoutIdLst>
    <p:sldLayoutId id="2147485459" r:id="rId1"/>
    <p:sldLayoutId id="2147485460" r:id="rId2"/>
    <p:sldLayoutId id="2147485461" r:id="rId3"/>
    <p:sldLayoutId id="2147485462" r:id="rId4"/>
    <p:sldLayoutId id="2147485463" r:id="rId5"/>
    <p:sldLayoutId id="2147485464" r:id="rId6"/>
    <p:sldLayoutId id="2147485465" r:id="rId7"/>
    <p:sldLayoutId id="2147485466" r:id="rId8"/>
    <p:sldLayoutId id="2147485467" r:id="rId9"/>
    <p:sldLayoutId id="2147485468" r:id="rId10"/>
    <p:sldLayoutId id="2147485469" r:id="rId11"/>
    <p:sldLayoutId id="2147485470" r:id="rId12"/>
    <p:sldLayoutId id="2147485471" r:id="rId13"/>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10" y="274639"/>
            <a:ext cx="8915401" cy="1143000"/>
          </a:xfrm>
          <a:prstGeom prst="rect">
            <a:avLst/>
          </a:prstGeom>
        </p:spPr>
        <p:txBody>
          <a:bodyPr vert="horz" lIns="91362" tIns="45682" rIns="91362" bIns="45682"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10" y="1600214"/>
            <a:ext cx="8915401" cy="4525963"/>
          </a:xfrm>
          <a:prstGeom prst="rect">
            <a:avLst/>
          </a:prstGeom>
        </p:spPr>
        <p:txBody>
          <a:bodyPr vert="horz" lIns="91362" tIns="45682" rIns="91362" bIns="45682"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299" y="6357126"/>
            <a:ext cx="2311400" cy="365125"/>
          </a:xfrm>
          <a:prstGeom prst="rect">
            <a:avLst/>
          </a:prstGeom>
        </p:spPr>
        <p:txBody>
          <a:bodyPr vert="horz" lIns="91362" tIns="45682" rIns="91362" bIns="45682"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384586" y="6357126"/>
            <a:ext cx="3136900" cy="365125"/>
          </a:xfrm>
          <a:prstGeom prst="rect">
            <a:avLst/>
          </a:prstGeom>
        </p:spPr>
        <p:txBody>
          <a:bodyPr vert="horz" lIns="91362" tIns="45682" rIns="91362" bIns="45682"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7099303" y="6357126"/>
            <a:ext cx="2311400" cy="365125"/>
          </a:xfrm>
          <a:prstGeom prst="rect">
            <a:avLst/>
          </a:prstGeom>
        </p:spPr>
        <p:txBody>
          <a:bodyPr vert="horz" lIns="91362" tIns="45682" rIns="91362" bIns="45682" rtlCol="0" anchor="ctr"/>
          <a:lstStyle>
            <a:lvl1pPr algn="r">
              <a:defRPr sz="1200">
                <a:solidFill>
                  <a:schemeClr val="tx1">
                    <a:tint val="75000"/>
                  </a:schemeClr>
                </a:solidFill>
              </a:defRPr>
            </a:lvl1pPr>
          </a:lstStyle>
          <a:p>
            <a:pPr fontAlgn="auto">
              <a:spcBef>
                <a:spcPts val="0"/>
              </a:spcBef>
              <a:spcAft>
                <a:spcPts val="0"/>
              </a:spcAft>
            </a:pPr>
            <a:fld id="{14AC40C1-C663-4304-8A17-17314DA59B6F}"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41006132"/>
      </p:ext>
    </p:extLst>
  </p:cSld>
  <p:clrMap bg1="lt1" tx1="dk1" bg2="lt2" tx2="dk2" accent1="accent1" accent2="accent2" accent3="accent3" accent4="accent4" accent5="accent5" accent6="accent6" hlink="hlink" folHlink="folHlink"/>
  <p:sldLayoutIdLst>
    <p:sldLayoutId id="2147485487" r:id="rId1"/>
    <p:sldLayoutId id="2147485488" r:id="rId2"/>
    <p:sldLayoutId id="2147485489" r:id="rId3"/>
    <p:sldLayoutId id="2147485490" r:id="rId4"/>
    <p:sldLayoutId id="2147485491" r:id="rId5"/>
    <p:sldLayoutId id="2147485492" r:id="rId6"/>
    <p:sldLayoutId id="2147485493" r:id="rId7"/>
    <p:sldLayoutId id="2147485494" r:id="rId8"/>
    <p:sldLayoutId id="2147485495" r:id="rId9"/>
    <p:sldLayoutId id="2147485496" r:id="rId10"/>
    <p:sldLayoutId id="2147485497" r:id="rId11"/>
  </p:sldLayoutIdLst>
  <p:hf hdr="0" ftr="0" dt="0"/>
  <p:txStyles>
    <p:titleStyle>
      <a:lvl1pPr algn="ctr" defTabSz="913618" rtl="0" eaLnBrk="1" latinLnBrk="0" hangingPunct="1">
        <a:spcBef>
          <a:spcPct val="0"/>
        </a:spcBef>
        <a:buNone/>
        <a:defRPr kumimoji="1" sz="4400" kern="1200">
          <a:solidFill>
            <a:schemeClr val="tx1"/>
          </a:solidFill>
          <a:latin typeface="+mj-lt"/>
          <a:ea typeface="+mj-ea"/>
          <a:cs typeface="+mj-cs"/>
        </a:defRPr>
      </a:lvl1pPr>
    </p:titleStyle>
    <p:bodyStyle>
      <a:lvl1pPr marL="342608" indent="-342608" algn="l" defTabSz="913618"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316" indent="-285507" algn="l" defTabSz="913618"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024" indent="-228405" algn="l" defTabSz="913618"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3pPr>
      <a:lvl4pPr marL="1598835"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564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245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9262"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6070"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2881" indent="-228405" algn="l" defTabSz="913618"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3618" rtl="0" eaLnBrk="1" latinLnBrk="0" hangingPunct="1">
        <a:defRPr kumimoji="1" sz="1800" kern="1200">
          <a:solidFill>
            <a:schemeClr val="tx1"/>
          </a:solidFill>
          <a:latin typeface="+mn-lt"/>
          <a:ea typeface="+mn-ea"/>
          <a:cs typeface="+mn-cs"/>
        </a:defRPr>
      </a:lvl1pPr>
      <a:lvl2pPr marL="456809" algn="l" defTabSz="913618" rtl="0" eaLnBrk="1" latinLnBrk="0" hangingPunct="1">
        <a:defRPr kumimoji="1" sz="1800" kern="1200">
          <a:solidFill>
            <a:schemeClr val="tx1"/>
          </a:solidFill>
          <a:latin typeface="+mn-lt"/>
          <a:ea typeface="+mn-ea"/>
          <a:cs typeface="+mn-cs"/>
        </a:defRPr>
      </a:lvl2pPr>
      <a:lvl3pPr marL="913618" algn="l" defTabSz="913618" rtl="0" eaLnBrk="1" latinLnBrk="0" hangingPunct="1">
        <a:defRPr kumimoji="1" sz="1800" kern="1200">
          <a:solidFill>
            <a:schemeClr val="tx1"/>
          </a:solidFill>
          <a:latin typeface="+mn-lt"/>
          <a:ea typeface="+mn-ea"/>
          <a:cs typeface="+mn-cs"/>
        </a:defRPr>
      </a:lvl3pPr>
      <a:lvl4pPr marL="1370428" algn="l" defTabSz="913618" rtl="0" eaLnBrk="1" latinLnBrk="0" hangingPunct="1">
        <a:defRPr kumimoji="1" sz="1800" kern="1200">
          <a:solidFill>
            <a:schemeClr val="tx1"/>
          </a:solidFill>
          <a:latin typeface="+mn-lt"/>
          <a:ea typeface="+mn-ea"/>
          <a:cs typeface="+mn-cs"/>
        </a:defRPr>
      </a:lvl4pPr>
      <a:lvl5pPr marL="1827238" algn="l" defTabSz="913618" rtl="0" eaLnBrk="1" latinLnBrk="0" hangingPunct="1">
        <a:defRPr kumimoji="1" sz="1800" kern="1200">
          <a:solidFill>
            <a:schemeClr val="tx1"/>
          </a:solidFill>
          <a:latin typeface="+mn-lt"/>
          <a:ea typeface="+mn-ea"/>
          <a:cs typeface="+mn-cs"/>
        </a:defRPr>
      </a:lvl5pPr>
      <a:lvl6pPr marL="2284046" algn="l" defTabSz="913618" rtl="0" eaLnBrk="1" latinLnBrk="0" hangingPunct="1">
        <a:defRPr kumimoji="1" sz="1800" kern="1200">
          <a:solidFill>
            <a:schemeClr val="tx1"/>
          </a:solidFill>
          <a:latin typeface="+mn-lt"/>
          <a:ea typeface="+mn-ea"/>
          <a:cs typeface="+mn-cs"/>
        </a:defRPr>
      </a:lvl6pPr>
      <a:lvl7pPr marL="2740857" algn="l" defTabSz="913618" rtl="0" eaLnBrk="1" latinLnBrk="0" hangingPunct="1">
        <a:defRPr kumimoji="1" sz="1800" kern="1200">
          <a:solidFill>
            <a:schemeClr val="tx1"/>
          </a:solidFill>
          <a:latin typeface="+mn-lt"/>
          <a:ea typeface="+mn-ea"/>
          <a:cs typeface="+mn-cs"/>
        </a:defRPr>
      </a:lvl7pPr>
      <a:lvl8pPr marL="3197666" algn="l" defTabSz="913618" rtl="0" eaLnBrk="1" latinLnBrk="0" hangingPunct="1">
        <a:defRPr kumimoji="1" sz="1800" kern="1200">
          <a:solidFill>
            <a:schemeClr val="tx1"/>
          </a:solidFill>
          <a:latin typeface="+mn-lt"/>
          <a:ea typeface="+mn-ea"/>
          <a:cs typeface="+mn-cs"/>
        </a:defRPr>
      </a:lvl8pPr>
      <a:lvl9pPr marL="3654475" algn="l" defTabSz="913618"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1" y="274642"/>
            <a:ext cx="8915400" cy="1143000"/>
          </a:xfrm>
          <a:prstGeom prst="rect">
            <a:avLst/>
          </a:prstGeom>
        </p:spPr>
        <p:txBody>
          <a:bodyPr vert="horz" lIns="96538" tIns="48269" rIns="96538" bIns="48269"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1" y="1600216"/>
            <a:ext cx="8915400" cy="4525963"/>
          </a:xfrm>
          <a:prstGeom prst="rect">
            <a:avLst/>
          </a:prstGeom>
        </p:spPr>
        <p:txBody>
          <a:bodyPr vert="horz" lIns="96538" tIns="48269" rIns="96538" bIns="48269"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95316" y="6356402"/>
            <a:ext cx="2311400" cy="365125"/>
          </a:xfrm>
          <a:prstGeom prst="rect">
            <a:avLst/>
          </a:prstGeom>
        </p:spPr>
        <p:txBody>
          <a:bodyPr vert="horz" lIns="96538" tIns="48269" rIns="96538" bIns="48269" rtlCol="0" anchor="ctr"/>
          <a:lstStyle>
            <a:lvl1pPr algn="l" defTabSz="965372" fontAlgn="auto">
              <a:spcBef>
                <a:spcPts val="0"/>
              </a:spcBef>
              <a:spcAft>
                <a:spcPts val="0"/>
              </a:spcAft>
              <a:defRPr sz="1200">
                <a:solidFill>
                  <a:schemeClr val="tx1">
                    <a:tint val="75000"/>
                  </a:schemeClr>
                </a:solidFill>
              </a:defRPr>
            </a:lvl1pPr>
          </a:lstStyle>
          <a:p>
            <a:fld id="{BA7EC7B0-A2DC-4BDE-BBF1-4A332D9C101D}" type="datetime1">
              <a:rPr lang="ja-JP" altLang="en-US" smtClean="0">
                <a:solidFill>
                  <a:prstClr val="black">
                    <a:tint val="75000"/>
                  </a:prstClr>
                </a:solidFill>
                <a:latin typeface="Calibri"/>
                <a:ea typeface="ＭＳ Ｐゴシック"/>
              </a:rPr>
              <a:pPr/>
              <a:t>2018/2/21</a:t>
            </a:fld>
            <a:endParaRPr lang="ja-JP" altLang="en-US" dirty="0">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384559" y="6356402"/>
            <a:ext cx="3136900" cy="365125"/>
          </a:xfrm>
          <a:prstGeom prst="rect">
            <a:avLst/>
          </a:prstGeom>
        </p:spPr>
        <p:txBody>
          <a:bodyPr vert="horz" lIns="96538" tIns="48269" rIns="96538" bIns="48269" rtlCol="0" anchor="ctr"/>
          <a:lstStyle>
            <a:lvl1pPr algn="ctr" defTabSz="965372" fontAlgn="auto">
              <a:spcBef>
                <a:spcPts val="0"/>
              </a:spcBef>
              <a:spcAft>
                <a:spcPts val="0"/>
              </a:spcAft>
              <a:defRPr sz="1200">
                <a:solidFill>
                  <a:schemeClr val="tx1">
                    <a:tint val="75000"/>
                  </a:schemeClr>
                </a:solidFill>
              </a:defRPr>
            </a:lvl1pPr>
          </a:lstStyle>
          <a:p>
            <a:endParaRPr lang="ja-JP" altLang="en-US" dirty="0">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7099313" y="6356402"/>
            <a:ext cx="2311400" cy="365125"/>
          </a:xfrm>
          <a:prstGeom prst="rect">
            <a:avLst/>
          </a:prstGeom>
        </p:spPr>
        <p:txBody>
          <a:bodyPr vert="horz" lIns="96538" tIns="48269" rIns="96538" bIns="48269" rtlCol="0" anchor="ctr"/>
          <a:lstStyle>
            <a:lvl1pPr algn="r" defTabSz="965372" fontAlgn="auto">
              <a:spcBef>
                <a:spcPts val="0"/>
              </a:spcBef>
              <a:spcAft>
                <a:spcPts val="0"/>
              </a:spcAft>
              <a:defRPr sz="1200">
                <a:solidFill>
                  <a:schemeClr val="tx1">
                    <a:tint val="75000"/>
                  </a:schemeClr>
                </a:solidFill>
              </a:defRPr>
            </a:lvl1pPr>
          </a:lstStyle>
          <a:p>
            <a:fld id="{E367B75F-20BA-4200-B8D2-3828A1AB5981}"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02058519"/>
      </p:ext>
    </p:extLst>
  </p:cSld>
  <p:clrMap bg1="lt1" tx1="dk1" bg2="lt2" tx2="dk2" accent1="accent1" accent2="accent2" accent3="accent3" accent4="accent4" accent5="accent5" accent6="accent6" hlink="hlink" folHlink="folHlink"/>
  <p:sldLayoutIdLst>
    <p:sldLayoutId id="2147485524" r:id="rId1"/>
    <p:sldLayoutId id="2147485525" r:id="rId2"/>
    <p:sldLayoutId id="2147485526" r:id="rId3"/>
    <p:sldLayoutId id="2147485527" r:id="rId4"/>
    <p:sldLayoutId id="2147485528" r:id="rId5"/>
    <p:sldLayoutId id="2147485529" r:id="rId6"/>
    <p:sldLayoutId id="2147485530" r:id="rId7"/>
    <p:sldLayoutId id="2147485531" r:id="rId8"/>
    <p:sldLayoutId id="2147485532" r:id="rId9"/>
    <p:sldLayoutId id="2147485533" r:id="rId10"/>
    <p:sldLayoutId id="2147485534" r:id="rId11"/>
  </p:sldLayoutIdLst>
  <p:hf hdr="0" ftr="0" dt="0"/>
  <p:txStyles>
    <p:titleStyle>
      <a:lvl1pPr algn="ctr" defTabSz="965372" rtl="0" eaLnBrk="1" latinLnBrk="0" hangingPunct="1">
        <a:spcBef>
          <a:spcPct val="0"/>
        </a:spcBef>
        <a:buNone/>
        <a:defRPr kumimoji="1" sz="4700" kern="1200">
          <a:solidFill>
            <a:schemeClr val="tx1"/>
          </a:solidFill>
          <a:latin typeface="+mj-lt"/>
          <a:ea typeface="+mj-ea"/>
          <a:cs typeface="+mj-cs"/>
        </a:defRPr>
      </a:lvl1pPr>
    </p:titleStyle>
    <p:bodyStyle>
      <a:lvl1pPr marL="362015" indent="-362015" algn="l" defTabSz="965372" rtl="0" eaLnBrk="1" latinLnBrk="0" hangingPunct="1">
        <a:spcBef>
          <a:spcPct val="20000"/>
        </a:spcBef>
        <a:buFont typeface="Arial" pitchFamily="34" charset="0"/>
        <a:buChar char="•"/>
        <a:defRPr kumimoji="1" sz="3400" kern="1200">
          <a:solidFill>
            <a:schemeClr val="tx1"/>
          </a:solidFill>
          <a:latin typeface="+mn-lt"/>
          <a:ea typeface="+mn-ea"/>
          <a:cs typeface="+mn-cs"/>
        </a:defRPr>
      </a:lvl1pPr>
      <a:lvl2pPr marL="784362" indent="-301681" algn="l" defTabSz="965372" rtl="0" eaLnBrk="1" latinLnBrk="0" hangingPunct="1">
        <a:spcBef>
          <a:spcPct val="20000"/>
        </a:spcBef>
        <a:buFont typeface="Arial" pitchFamily="34" charset="0"/>
        <a:buChar char="–"/>
        <a:defRPr kumimoji="1" sz="3000" kern="1200">
          <a:solidFill>
            <a:schemeClr val="tx1"/>
          </a:solidFill>
          <a:latin typeface="+mn-lt"/>
          <a:ea typeface="+mn-ea"/>
          <a:cs typeface="+mn-cs"/>
        </a:defRPr>
      </a:lvl2pPr>
      <a:lvl3pPr marL="1206711" indent="-241341" algn="l" defTabSz="965372"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89398" indent="-241341" algn="l" defTabSz="965372" rtl="0" eaLnBrk="1" latinLnBrk="0" hangingPunct="1">
        <a:spcBef>
          <a:spcPct val="20000"/>
        </a:spcBef>
        <a:buFont typeface="Arial" pitchFamily="34" charset="0"/>
        <a:buChar char="–"/>
        <a:defRPr kumimoji="1" sz="2100" kern="1200">
          <a:solidFill>
            <a:schemeClr val="tx1"/>
          </a:solidFill>
          <a:latin typeface="+mn-lt"/>
          <a:ea typeface="+mn-ea"/>
          <a:cs typeface="+mn-cs"/>
        </a:defRPr>
      </a:lvl4pPr>
      <a:lvl5pPr marL="2172085" indent="-241341" algn="l" defTabSz="965372" rtl="0" eaLnBrk="1" latinLnBrk="0" hangingPunct="1">
        <a:spcBef>
          <a:spcPct val="20000"/>
        </a:spcBef>
        <a:buFont typeface="Arial" pitchFamily="34" charset="0"/>
        <a:buChar char="»"/>
        <a:defRPr kumimoji="1" sz="2100" kern="1200">
          <a:solidFill>
            <a:schemeClr val="tx1"/>
          </a:solidFill>
          <a:latin typeface="+mn-lt"/>
          <a:ea typeface="+mn-ea"/>
          <a:cs typeface="+mn-cs"/>
        </a:defRPr>
      </a:lvl5pPr>
      <a:lvl6pPr marL="2654764" indent="-241341" algn="l" defTabSz="965372" rtl="0" eaLnBrk="1" latinLnBrk="0" hangingPunct="1">
        <a:spcBef>
          <a:spcPct val="20000"/>
        </a:spcBef>
        <a:buFont typeface="Arial" pitchFamily="34" charset="0"/>
        <a:buChar char="•"/>
        <a:defRPr kumimoji="1" sz="2100" kern="1200">
          <a:solidFill>
            <a:schemeClr val="tx1"/>
          </a:solidFill>
          <a:latin typeface="+mn-lt"/>
          <a:ea typeface="+mn-ea"/>
          <a:cs typeface="+mn-cs"/>
        </a:defRPr>
      </a:lvl6pPr>
      <a:lvl7pPr marL="3137451" indent="-241341" algn="l" defTabSz="965372" rtl="0" eaLnBrk="1" latinLnBrk="0" hangingPunct="1">
        <a:spcBef>
          <a:spcPct val="20000"/>
        </a:spcBef>
        <a:buFont typeface="Arial" pitchFamily="34" charset="0"/>
        <a:buChar char="•"/>
        <a:defRPr kumimoji="1" sz="2100" kern="1200">
          <a:solidFill>
            <a:schemeClr val="tx1"/>
          </a:solidFill>
          <a:latin typeface="+mn-lt"/>
          <a:ea typeface="+mn-ea"/>
          <a:cs typeface="+mn-cs"/>
        </a:defRPr>
      </a:lvl7pPr>
      <a:lvl8pPr marL="3620138" indent="-241341" algn="l" defTabSz="965372" rtl="0" eaLnBrk="1" latinLnBrk="0" hangingPunct="1">
        <a:spcBef>
          <a:spcPct val="20000"/>
        </a:spcBef>
        <a:buFont typeface="Arial" pitchFamily="34" charset="0"/>
        <a:buChar char="•"/>
        <a:defRPr kumimoji="1" sz="2100" kern="1200">
          <a:solidFill>
            <a:schemeClr val="tx1"/>
          </a:solidFill>
          <a:latin typeface="+mn-lt"/>
          <a:ea typeface="+mn-ea"/>
          <a:cs typeface="+mn-cs"/>
        </a:defRPr>
      </a:lvl8pPr>
      <a:lvl9pPr marL="4102823" indent="-241341" algn="l" defTabSz="965372" rtl="0" eaLnBrk="1" latinLnBrk="0" hangingPunct="1">
        <a:spcBef>
          <a:spcPct val="20000"/>
        </a:spcBef>
        <a:buFont typeface="Arial" pitchFamily="34" charset="0"/>
        <a:buChar char="•"/>
        <a:defRPr kumimoji="1" sz="2100" kern="1200">
          <a:solidFill>
            <a:schemeClr val="tx1"/>
          </a:solidFill>
          <a:latin typeface="+mn-lt"/>
          <a:ea typeface="+mn-ea"/>
          <a:cs typeface="+mn-cs"/>
        </a:defRPr>
      </a:lvl9pPr>
    </p:bodyStyle>
    <p:otherStyle>
      <a:defPPr>
        <a:defRPr lang="ja-JP"/>
      </a:defPPr>
      <a:lvl1pPr marL="0" algn="l" defTabSz="965372" rtl="0" eaLnBrk="1" latinLnBrk="0" hangingPunct="1">
        <a:defRPr kumimoji="1" sz="1900" kern="1200">
          <a:solidFill>
            <a:schemeClr val="tx1"/>
          </a:solidFill>
          <a:latin typeface="+mn-lt"/>
          <a:ea typeface="+mn-ea"/>
          <a:cs typeface="+mn-cs"/>
        </a:defRPr>
      </a:lvl1pPr>
      <a:lvl2pPr marL="482686" algn="l" defTabSz="965372" rtl="0" eaLnBrk="1" latinLnBrk="0" hangingPunct="1">
        <a:defRPr kumimoji="1" sz="1900" kern="1200">
          <a:solidFill>
            <a:schemeClr val="tx1"/>
          </a:solidFill>
          <a:latin typeface="+mn-lt"/>
          <a:ea typeface="+mn-ea"/>
          <a:cs typeface="+mn-cs"/>
        </a:defRPr>
      </a:lvl2pPr>
      <a:lvl3pPr marL="965372" algn="l" defTabSz="965372" rtl="0" eaLnBrk="1" latinLnBrk="0" hangingPunct="1">
        <a:defRPr kumimoji="1" sz="1900" kern="1200">
          <a:solidFill>
            <a:schemeClr val="tx1"/>
          </a:solidFill>
          <a:latin typeface="+mn-lt"/>
          <a:ea typeface="+mn-ea"/>
          <a:cs typeface="+mn-cs"/>
        </a:defRPr>
      </a:lvl3pPr>
      <a:lvl4pPr marL="1448054" algn="l" defTabSz="965372" rtl="0" eaLnBrk="1" latinLnBrk="0" hangingPunct="1">
        <a:defRPr kumimoji="1" sz="1900" kern="1200">
          <a:solidFill>
            <a:schemeClr val="tx1"/>
          </a:solidFill>
          <a:latin typeface="+mn-lt"/>
          <a:ea typeface="+mn-ea"/>
          <a:cs typeface="+mn-cs"/>
        </a:defRPr>
      </a:lvl4pPr>
      <a:lvl5pPr marL="1930740" algn="l" defTabSz="965372" rtl="0" eaLnBrk="1" latinLnBrk="0" hangingPunct="1">
        <a:defRPr kumimoji="1" sz="1900" kern="1200">
          <a:solidFill>
            <a:schemeClr val="tx1"/>
          </a:solidFill>
          <a:latin typeface="+mn-lt"/>
          <a:ea typeface="+mn-ea"/>
          <a:cs typeface="+mn-cs"/>
        </a:defRPr>
      </a:lvl5pPr>
      <a:lvl6pPr marL="2413425" algn="l" defTabSz="965372" rtl="0" eaLnBrk="1" latinLnBrk="0" hangingPunct="1">
        <a:defRPr kumimoji="1" sz="1900" kern="1200">
          <a:solidFill>
            <a:schemeClr val="tx1"/>
          </a:solidFill>
          <a:latin typeface="+mn-lt"/>
          <a:ea typeface="+mn-ea"/>
          <a:cs typeface="+mn-cs"/>
        </a:defRPr>
      </a:lvl6pPr>
      <a:lvl7pPr marL="2896109" algn="l" defTabSz="965372" rtl="0" eaLnBrk="1" latinLnBrk="0" hangingPunct="1">
        <a:defRPr kumimoji="1" sz="1900" kern="1200">
          <a:solidFill>
            <a:schemeClr val="tx1"/>
          </a:solidFill>
          <a:latin typeface="+mn-lt"/>
          <a:ea typeface="+mn-ea"/>
          <a:cs typeface="+mn-cs"/>
        </a:defRPr>
      </a:lvl7pPr>
      <a:lvl8pPr marL="3378796" algn="l" defTabSz="965372" rtl="0" eaLnBrk="1" latinLnBrk="0" hangingPunct="1">
        <a:defRPr kumimoji="1" sz="1900" kern="1200">
          <a:solidFill>
            <a:schemeClr val="tx1"/>
          </a:solidFill>
          <a:latin typeface="+mn-lt"/>
          <a:ea typeface="+mn-ea"/>
          <a:cs typeface="+mn-cs"/>
        </a:defRPr>
      </a:lvl8pPr>
      <a:lvl9pPr marL="3861478" algn="l" defTabSz="965372" rtl="0" eaLnBrk="1" latinLnBrk="0" hangingPunct="1">
        <a:defRPr kumimoji="1" sz="19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タイトル プレースホルダ 1"/>
          <p:cNvSpPr>
            <a:spLocks noGrp="1"/>
          </p:cNvSpPr>
          <p:nvPr>
            <p:ph type="title"/>
          </p:nvPr>
        </p:nvSpPr>
        <p:spPr bwMode="auto">
          <a:xfrm>
            <a:off x="495301" y="274653"/>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195" tIns="45596" rIns="91195" bIns="45596" numCol="1" anchor="ctr" anchorCtr="0" compatLnSpc="1">
            <a:prstTxWarp prst="textNoShape">
              <a:avLst/>
            </a:prstTxWarp>
          </a:bodyPr>
          <a:lstStyle/>
          <a:p>
            <a:pPr lvl="0"/>
            <a:r>
              <a:rPr lang="ja-JP" altLang="en-US"/>
              <a:t>マスタ タイトルの書式設定</a:t>
            </a:r>
          </a:p>
        </p:txBody>
      </p:sp>
      <p:sp>
        <p:nvSpPr>
          <p:cNvPr id="3075" name="テキスト プレースホルダ 2"/>
          <p:cNvSpPr>
            <a:spLocks noGrp="1"/>
          </p:cNvSpPr>
          <p:nvPr>
            <p:ph type="body" idx="1"/>
          </p:nvPr>
        </p:nvSpPr>
        <p:spPr bwMode="auto">
          <a:xfrm>
            <a:off x="495301" y="1600224"/>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195" tIns="45596" rIns="91195" bIns="45596"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299" y="6357457"/>
            <a:ext cx="2311400" cy="365125"/>
          </a:xfrm>
          <a:prstGeom prst="rect">
            <a:avLst/>
          </a:prstGeom>
        </p:spPr>
        <p:txBody>
          <a:bodyPr vert="horz" lIns="91195" tIns="45596" rIns="91195" bIns="45596" rtlCol="0" anchor="ctr"/>
          <a:lstStyle>
            <a:lvl1pPr algn="l">
              <a:defRPr sz="1200">
                <a:solidFill>
                  <a:schemeClr val="tx1">
                    <a:tint val="75000"/>
                  </a:schemeClr>
                </a:solidFill>
                <a:latin typeface="Arial" charset="0"/>
                <a:ea typeface="ＭＳ Ｐゴシック" charset="-128"/>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384585" y="6357457"/>
            <a:ext cx="3136900" cy="365125"/>
          </a:xfrm>
          <a:prstGeom prst="rect">
            <a:avLst/>
          </a:prstGeom>
        </p:spPr>
        <p:txBody>
          <a:bodyPr vert="horz" lIns="91195" tIns="45596" rIns="91195" bIns="45596" rtlCol="0" anchor="ctr"/>
          <a:lstStyle>
            <a:lvl1pPr algn="ctr">
              <a:defRPr sz="1200">
                <a:solidFill>
                  <a:schemeClr val="tx1">
                    <a:tint val="75000"/>
                  </a:schemeClr>
                </a:solidFill>
                <a:latin typeface="Arial" charset="0"/>
                <a:ea typeface="ＭＳ Ｐゴシック" charset="-128"/>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594600" y="6493982"/>
            <a:ext cx="2311400" cy="365125"/>
          </a:xfrm>
          <a:prstGeom prst="rect">
            <a:avLst/>
          </a:prstGeom>
        </p:spPr>
        <p:txBody>
          <a:bodyPr vert="horz" lIns="91195" tIns="45596" rIns="91195" bIns="45596" rtlCol="0" anchor="ctr"/>
          <a:lstStyle>
            <a:lvl1pPr algn="r">
              <a:defRPr sz="1200">
                <a:solidFill>
                  <a:schemeClr val="tx1"/>
                </a:solidFill>
                <a:latin typeface="Arial" charset="0"/>
                <a:ea typeface="ＭＳ Ｐゴシック" charset="-128"/>
              </a:defRPr>
            </a:lvl1pPr>
          </a:lstStyle>
          <a:p>
            <a:pPr>
              <a:defRPr/>
            </a:pPr>
            <a:fld id="{3D2F4F96-EEAA-46F7-8DC7-6CE3FAA95D67}"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3075455164"/>
      </p:ext>
    </p:extLst>
  </p:cSld>
  <p:clrMap bg1="lt1" tx1="dk1" bg2="lt2" tx2="dk2" accent1="accent1" accent2="accent2" accent3="accent3" accent4="accent4" accent5="accent5" accent6="accent6" hlink="hlink" folHlink="folHlink"/>
  <p:sldLayoutIdLst>
    <p:sldLayoutId id="2147485572" r:id="rId1"/>
    <p:sldLayoutId id="2147485573" r:id="rId2"/>
    <p:sldLayoutId id="2147485574" r:id="rId3"/>
    <p:sldLayoutId id="2147485575" r:id="rId4"/>
    <p:sldLayoutId id="2147485576" r:id="rId5"/>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5970" algn="ctr" rtl="0" fontAlgn="base">
        <a:spcBef>
          <a:spcPct val="0"/>
        </a:spcBef>
        <a:spcAft>
          <a:spcPct val="0"/>
        </a:spcAft>
        <a:defRPr kumimoji="1" sz="4400">
          <a:solidFill>
            <a:schemeClr val="tx1"/>
          </a:solidFill>
          <a:latin typeface="Calibri" pitchFamily="34" charset="0"/>
          <a:ea typeface="ＭＳ Ｐゴシック" charset="-128"/>
        </a:defRPr>
      </a:lvl6pPr>
      <a:lvl7pPr marL="911945" algn="ctr" rtl="0" fontAlgn="base">
        <a:spcBef>
          <a:spcPct val="0"/>
        </a:spcBef>
        <a:spcAft>
          <a:spcPct val="0"/>
        </a:spcAft>
        <a:defRPr kumimoji="1" sz="4400">
          <a:solidFill>
            <a:schemeClr val="tx1"/>
          </a:solidFill>
          <a:latin typeface="Calibri" pitchFamily="34" charset="0"/>
          <a:ea typeface="ＭＳ Ｐゴシック" charset="-128"/>
        </a:defRPr>
      </a:lvl7pPr>
      <a:lvl8pPr marL="1367920" algn="ctr" rtl="0" fontAlgn="base">
        <a:spcBef>
          <a:spcPct val="0"/>
        </a:spcBef>
        <a:spcAft>
          <a:spcPct val="0"/>
        </a:spcAft>
        <a:defRPr kumimoji="1" sz="4400">
          <a:solidFill>
            <a:schemeClr val="tx1"/>
          </a:solidFill>
          <a:latin typeface="Calibri" pitchFamily="34" charset="0"/>
          <a:ea typeface="ＭＳ Ｐゴシック" charset="-128"/>
        </a:defRPr>
      </a:lvl8pPr>
      <a:lvl9pPr marL="1823892"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1979" indent="-341979"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0957" indent="-284984"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39934" indent="-227986"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595905" indent="-227986"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1876" indent="-227986"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07852" indent="-227986" algn="l" defTabSz="91194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3828" indent="-227986" algn="l" defTabSz="91194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19798" indent="-227986" algn="l" defTabSz="91194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75772" indent="-227986" algn="l" defTabSz="91194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1945" rtl="0" eaLnBrk="1" latinLnBrk="0" hangingPunct="1">
        <a:defRPr kumimoji="1" sz="1800" kern="1200">
          <a:solidFill>
            <a:schemeClr val="tx1"/>
          </a:solidFill>
          <a:latin typeface="+mn-lt"/>
          <a:ea typeface="+mn-ea"/>
          <a:cs typeface="+mn-cs"/>
        </a:defRPr>
      </a:lvl1pPr>
      <a:lvl2pPr marL="455970" algn="l" defTabSz="911945" rtl="0" eaLnBrk="1" latinLnBrk="0" hangingPunct="1">
        <a:defRPr kumimoji="1" sz="1800" kern="1200">
          <a:solidFill>
            <a:schemeClr val="tx1"/>
          </a:solidFill>
          <a:latin typeface="+mn-lt"/>
          <a:ea typeface="+mn-ea"/>
          <a:cs typeface="+mn-cs"/>
        </a:defRPr>
      </a:lvl2pPr>
      <a:lvl3pPr marL="911945" algn="l" defTabSz="911945" rtl="0" eaLnBrk="1" latinLnBrk="0" hangingPunct="1">
        <a:defRPr kumimoji="1" sz="1800" kern="1200">
          <a:solidFill>
            <a:schemeClr val="tx1"/>
          </a:solidFill>
          <a:latin typeface="+mn-lt"/>
          <a:ea typeface="+mn-ea"/>
          <a:cs typeface="+mn-cs"/>
        </a:defRPr>
      </a:lvl3pPr>
      <a:lvl4pPr marL="1367920" algn="l" defTabSz="911945" rtl="0" eaLnBrk="1" latinLnBrk="0" hangingPunct="1">
        <a:defRPr kumimoji="1" sz="1800" kern="1200">
          <a:solidFill>
            <a:schemeClr val="tx1"/>
          </a:solidFill>
          <a:latin typeface="+mn-lt"/>
          <a:ea typeface="+mn-ea"/>
          <a:cs typeface="+mn-cs"/>
        </a:defRPr>
      </a:lvl4pPr>
      <a:lvl5pPr marL="1823892" algn="l" defTabSz="911945" rtl="0" eaLnBrk="1" latinLnBrk="0" hangingPunct="1">
        <a:defRPr kumimoji="1" sz="1800" kern="1200">
          <a:solidFill>
            <a:schemeClr val="tx1"/>
          </a:solidFill>
          <a:latin typeface="+mn-lt"/>
          <a:ea typeface="+mn-ea"/>
          <a:cs typeface="+mn-cs"/>
        </a:defRPr>
      </a:lvl5pPr>
      <a:lvl6pPr marL="2279865" algn="l" defTabSz="911945" rtl="0" eaLnBrk="1" latinLnBrk="0" hangingPunct="1">
        <a:defRPr kumimoji="1" sz="1800" kern="1200">
          <a:solidFill>
            <a:schemeClr val="tx1"/>
          </a:solidFill>
          <a:latin typeface="+mn-lt"/>
          <a:ea typeface="+mn-ea"/>
          <a:cs typeface="+mn-cs"/>
        </a:defRPr>
      </a:lvl6pPr>
      <a:lvl7pPr marL="2735838" algn="l" defTabSz="911945" rtl="0" eaLnBrk="1" latinLnBrk="0" hangingPunct="1">
        <a:defRPr kumimoji="1" sz="1800" kern="1200">
          <a:solidFill>
            <a:schemeClr val="tx1"/>
          </a:solidFill>
          <a:latin typeface="+mn-lt"/>
          <a:ea typeface="+mn-ea"/>
          <a:cs typeface="+mn-cs"/>
        </a:defRPr>
      </a:lvl7pPr>
      <a:lvl8pPr marL="3191811" algn="l" defTabSz="911945" rtl="0" eaLnBrk="1" latinLnBrk="0" hangingPunct="1">
        <a:defRPr kumimoji="1" sz="1800" kern="1200">
          <a:solidFill>
            <a:schemeClr val="tx1"/>
          </a:solidFill>
          <a:latin typeface="+mn-lt"/>
          <a:ea typeface="+mn-ea"/>
          <a:cs typeface="+mn-cs"/>
        </a:defRPr>
      </a:lvl8pPr>
      <a:lvl9pPr marL="3647784" algn="l" defTabSz="91194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5.xml"/><Relationship Id="rId1" Type="http://schemas.openxmlformats.org/officeDocument/2006/relationships/slideLayout" Target="../slideLayouts/slideLayout7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8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8.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hart" Target="../charts/chart1.xm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10.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110.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xml"/><Relationship Id="rId1" Type="http://schemas.openxmlformats.org/officeDocument/2006/relationships/slideLayout" Target="../slideLayouts/slideLayout93.xml"/></Relationships>
</file>

<file path=ppt/slides/_rels/slide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0" y="2348880"/>
            <a:ext cx="9906000" cy="646060"/>
          </a:xfrm>
          <a:prstGeom prst="rect">
            <a:avLst/>
          </a:prstGeom>
          <a:noFill/>
        </p:spPr>
        <p:txBody>
          <a:bodyPr lIns="91173" tIns="45586" rIns="91173" bIns="45586">
            <a:spAutoFit/>
          </a:bodyPr>
          <a:lstStyle/>
          <a:p>
            <a:pPr algn="ctr">
              <a:defRPr/>
            </a:pPr>
            <a:r>
              <a:rPr lang="ja-JP" altLang="en-US" sz="3600" dirty="0">
                <a:ln w="1905"/>
                <a:effectLst>
                  <a:innerShdw blurRad="69850" dist="43180" dir="5400000">
                    <a:srgbClr val="000000">
                      <a:alpha val="65000"/>
                    </a:srgbClr>
                  </a:innerShdw>
                </a:effectLst>
                <a:latin typeface="Arial" pitchFamily="34" charset="0"/>
                <a:ea typeface="ＭＳ Ｐゴシック" pitchFamily="50" charset="-128"/>
              </a:rPr>
              <a:t>就労継続支援Ａ型事業の今後の方向性</a:t>
            </a:r>
          </a:p>
        </p:txBody>
      </p:sp>
      <p:sp>
        <p:nvSpPr>
          <p:cNvPr id="7" name="Rectangle 3"/>
          <p:cNvSpPr txBox="1">
            <a:spLocks noChangeArrowheads="1"/>
          </p:cNvSpPr>
          <p:nvPr/>
        </p:nvSpPr>
        <p:spPr bwMode="auto">
          <a:xfrm>
            <a:off x="0" y="4437112"/>
            <a:ext cx="9906000" cy="503238"/>
          </a:xfrm>
          <a:prstGeom prst="rect">
            <a:avLst/>
          </a:prstGeom>
          <a:noFill/>
          <a:ln w="9525">
            <a:noFill/>
            <a:miter lim="800000"/>
            <a:headEnd/>
            <a:tailEnd/>
          </a:ln>
        </p:spPr>
        <p:txBody>
          <a:bodyPr lIns="91133" tIns="45570" rIns="91133" bIns="45570"/>
          <a:lstStyle/>
          <a:p>
            <a:pPr algn="ctr">
              <a:lnSpc>
                <a:spcPct val="80000"/>
              </a:lnSpc>
              <a:spcBef>
                <a:spcPct val="20000"/>
              </a:spcBef>
              <a:defRPr/>
            </a:pPr>
            <a:endParaRPr lang="ja-JP" altLang="ja-JP" sz="2800" kern="0" dirty="0">
              <a:latin typeface="+mn-lt"/>
              <a:ea typeface="+mn-ea"/>
            </a:endParaRPr>
          </a:p>
        </p:txBody>
      </p:sp>
      <p:pic>
        <p:nvPicPr>
          <p:cNvPr id="8" name="Picture 6"/>
          <p:cNvPicPr>
            <a:picLocks noChangeAspect="1" noChangeArrowheads="1"/>
          </p:cNvPicPr>
          <p:nvPr/>
        </p:nvPicPr>
        <p:blipFill>
          <a:blip r:embed="rId3" cstate="print"/>
          <a:srcRect/>
          <a:stretch>
            <a:fillRect/>
          </a:stretch>
        </p:blipFill>
        <p:spPr bwMode="auto">
          <a:xfrm>
            <a:off x="128464" y="151910"/>
            <a:ext cx="1584176" cy="1584176"/>
          </a:xfrm>
          <a:prstGeom prst="rect">
            <a:avLst/>
          </a:prstGeom>
          <a:noFill/>
          <a:ln w="9525">
            <a:noFill/>
            <a:miter lim="800000"/>
            <a:headEnd/>
            <a:tailEnd/>
          </a:ln>
        </p:spPr>
      </p:pic>
      <p:sp>
        <p:nvSpPr>
          <p:cNvPr id="9" name="Rectangle 3"/>
          <p:cNvSpPr>
            <a:spLocks noGrp="1" noChangeArrowheads="1"/>
          </p:cNvSpPr>
          <p:nvPr>
            <p:ph type="subTitle" idx="1"/>
          </p:nvPr>
        </p:nvSpPr>
        <p:spPr>
          <a:xfrm>
            <a:off x="1485900" y="4893893"/>
            <a:ext cx="6934200" cy="1800999"/>
          </a:xfrm>
        </p:spPr>
        <p:txBody>
          <a:bodyPr/>
          <a:lstStyle/>
          <a:p>
            <a:pPr eaLnBrk="1" hangingPunct="1">
              <a:lnSpc>
                <a:spcPct val="80000"/>
              </a:lnSpc>
            </a:pPr>
            <a:r>
              <a:rPr lang="ja-JP" altLang="en-US" sz="2800" dirty="0"/>
              <a:t>厚生労働省  </a:t>
            </a:r>
            <a:r>
              <a:rPr lang="ja-JP" altLang="ja-JP" sz="2800" dirty="0"/>
              <a:t>社会・援護局</a:t>
            </a:r>
            <a:endParaRPr lang="en-US" altLang="ja-JP" sz="2800" dirty="0"/>
          </a:p>
          <a:p>
            <a:pPr eaLnBrk="1" hangingPunct="1">
              <a:lnSpc>
                <a:spcPct val="80000"/>
              </a:lnSpc>
            </a:pPr>
            <a:r>
              <a:rPr lang="ja-JP" altLang="ja-JP" sz="2800" dirty="0"/>
              <a:t>障害保健福祉部</a:t>
            </a:r>
            <a:r>
              <a:rPr lang="en-US" altLang="ja-JP" sz="2800" dirty="0"/>
              <a:t>  </a:t>
            </a:r>
            <a:r>
              <a:rPr lang="ja-JP" altLang="ja-JP" sz="2800" dirty="0"/>
              <a:t>障害福祉課</a:t>
            </a:r>
            <a:endParaRPr lang="en-US" altLang="ja-JP" sz="2800" dirty="0"/>
          </a:p>
          <a:p>
            <a:pPr eaLnBrk="1" hangingPunct="1">
              <a:lnSpc>
                <a:spcPct val="80000"/>
              </a:lnSpc>
            </a:pPr>
            <a:r>
              <a:rPr lang="ja-JP" altLang="en-US" sz="2800" dirty="0"/>
              <a:t>寺岡　潤</a:t>
            </a:r>
            <a:endParaRPr lang="en-US" altLang="ja-JP" sz="2800" dirty="0"/>
          </a:p>
        </p:txBody>
      </p:sp>
    </p:spTree>
    <p:extLst>
      <p:ext uri="{BB962C8B-B14F-4D97-AF65-F5344CB8AC3E}">
        <p14:creationId xmlns:p14="http://schemas.microsoft.com/office/powerpoint/2010/main" val="1571822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2"/>
          <p:cNvSpPr>
            <a:spLocks noGrp="1"/>
          </p:cNvSpPr>
          <p:nvPr>
            <p:ph idx="1"/>
          </p:nvPr>
        </p:nvSpPr>
        <p:spPr>
          <a:xfrm>
            <a:off x="35" y="3059"/>
            <a:ext cx="9906000" cy="468000"/>
          </a:xfrm>
          <a:noFill/>
          <a:ln>
            <a:noFill/>
          </a:ln>
        </p:spPr>
        <p:txBody>
          <a:bodyPr anchor="ctr">
            <a:noAutofit/>
          </a:bodyPr>
          <a:lstStyle/>
          <a:p>
            <a:pPr marL="0" indent="0" algn="ctr">
              <a:buNone/>
            </a:pPr>
            <a:r>
              <a:rPr lang="ja-JP" altLang="en-US" sz="2400" dirty="0">
                <a:latin typeface="HGP創英角ｺﾞｼｯｸUB" panose="020B0900000000000000" pitchFamily="50" charset="-128"/>
                <a:ea typeface="HGP創英角ｺﾞｼｯｸUB" panose="020B0900000000000000" pitchFamily="50" charset="-128"/>
              </a:rPr>
              <a:t>就労継続支援Ａ型における職員の処遇について</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040" y="1036315"/>
            <a:ext cx="9631920" cy="564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正方形/長方形 2"/>
          <p:cNvSpPr/>
          <p:nvPr/>
        </p:nvSpPr>
        <p:spPr>
          <a:xfrm>
            <a:off x="137040" y="5707856"/>
            <a:ext cx="9631920" cy="5040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a:solidFill>
                <a:prstClr val="white"/>
              </a:solidFill>
            </a:endParaRPr>
          </a:p>
        </p:txBody>
      </p:sp>
      <p:sp>
        <p:nvSpPr>
          <p:cNvPr id="14" name="テキスト ボックス 13"/>
          <p:cNvSpPr txBox="1"/>
          <p:nvPr/>
        </p:nvSpPr>
        <p:spPr>
          <a:xfrm>
            <a:off x="-15551" y="6623774"/>
            <a:ext cx="8856440" cy="261610"/>
          </a:xfrm>
          <a:prstGeom prst="rect">
            <a:avLst/>
          </a:prstGeom>
          <a:noFill/>
        </p:spPr>
        <p:txBody>
          <a:bodyPr wrap="square" rtlCol="0">
            <a:spAutoFit/>
          </a:bodyPr>
          <a:lstStyle/>
          <a:p>
            <a:pPr fontAlgn="auto">
              <a:spcBef>
                <a:spcPts val="0"/>
              </a:spcBef>
              <a:spcAft>
                <a:spcPts val="0"/>
              </a:spcAft>
            </a:pPr>
            <a:r>
              <a:rPr lang="ja-JP" altLang="en-US" sz="1100" dirty="0">
                <a:solidFill>
                  <a:prstClr val="black"/>
                </a:solidFill>
                <a:latin typeface="ＭＳ Ｐゴシック"/>
                <a:ea typeface="ＭＳ Ｐゴシック"/>
              </a:rPr>
              <a:t>（出典）平成</a:t>
            </a:r>
            <a:r>
              <a:rPr lang="en-US" altLang="ja-JP" sz="1100" dirty="0">
                <a:solidFill>
                  <a:prstClr val="black"/>
                </a:solidFill>
                <a:latin typeface="ＭＳ Ｐゴシック"/>
                <a:ea typeface="ＭＳ Ｐゴシック"/>
              </a:rPr>
              <a:t>26</a:t>
            </a:r>
            <a:r>
              <a:rPr lang="ja-JP" altLang="en-US" sz="1100" dirty="0">
                <a:solidFill>
                  <a:prstClr val="black"/>
                </a:solidFill>
                <a:latin typeface="ＭＳ Ｐゴシック"/>
                <a:ea typeface="ＭＳ Ｐゴシック"/>
              </a:rPr>
              <a:t>年障害福祉サービス等経営実態調査集計結果報告書</a:t>
            </a:r>
          </a:p>
        </p:txBody>
      </p:sp>
      <p:sp>
        <p:nvSpPr>
          <p:cNvPr id="15" name="正方形/長方形 14"/>
          <p:cNvSpPr/>
          <p:nvPr/>
        </p:nvSpPr>
        <p:spPr>
          <a:xfrm>
            <a:off x="93001" y="584200"/>
            <a:ext cx="9720000" cy="367467"/>
          </a:xfrm>
          <a:prstGeom prst="rect">
            <a:avLst/>
          </a:prstGeom>
          <a:ln w="12700">
            <a:solidFill>
              <a:schemeClr val="tx1"/>
            </a:solidFill>
          </a:ln>
        </p:spPr>
        <p:style>
          <a:lnRef idx="2">
            <a:schemeClr val="accent1"/>
          </a:lnRef>
          <a:fillRef idx="1">
            <a:schemeClr val="lt1"/>
          </a:fillRef>
          <a:effectRef idx="0">
            <a:schemeClr val="accent1"/>
          </a:effectRef>
          <a:fontRef idx="minor">
            <a:schemeClr val="dk1"/>
          </a:fontRef>
        </p:style>
        <p:txBody>
          <a:bodyPr lIns="91362" tIns="45682" rIns="91362" bIns="45682" rtlCol="0" anchor="ctr"/>
          <a:lstStyle/>
          <a:p>
            <a:pPr marL="143876" indent="-456809" fontAlgn="auto">
              <a:spcBef>
                <a:spcPts val="0"/>
              </a:spcBef>
              <a:spcAft>
                <a:spcPts val="0"/>
              </a:spcAft>
            </a:pPr>
            <a:r>
              <a:rPr lang="ja-JP" altLang="en-US" sz="1400" dirty="0">
                <a:solidFill>
                  <a:prstClr val="black"/>
                </a:solidFill>
              </a:rPr>
              <a:t>○　就労継続支援Ａ型の直接処遇職員の給与は他の日中活動系サービスに比べて低い傾向にある。</a:t>
            </a:r>
            <a:endParaRPr lang="en-US" altLang="ja-JP" sz="1400" dirty="0">
              <a:solidFill>
                <a:prstClr val="black"/>
              </a:solidFill>
            </a:endParaRPr>
          </a:p>
        </p:txBody>
      </p:sp>
      <p:sp>
        <p:nvSpPr>
          <p:cNvPr id="8" name="スライド番号プレースホルダー 2"/>
          <p:cNvSpPr>
            <a:spLocks noGrp="1"/>
          </p:cNvSpPr>
          <p:nvPr>
            <p:ph type="sldNum" sz="quarter" idx="12"/>
          </p:nvPr>
        </p:nvSpPr>
        <p:spPr>
          <a:xfrm>
            <a:off x="9489504" y="6500868"/>
            <a:ext cx="416496"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9</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grpSp>
        <p:nvGrpSpPr>
          <p:cNvPr id="10" name="グループ化 10"/>
          <p:cNvGrpSpPr>
            <a:grpSpLocks/>
          </p:cNvGrpSpPr>
          <p:nvPr/>
        </p:nvGrpSpPr>
        <p:grpSpPr bwMode="auto">
          <a:xfrm>
            <a:off x="80" y="433692"/>
            <a:ext cx="9906000" cy="71438"/>
            <a:chOff x="0" y="188640"/>
            <a:chExt cx="9144000" cy="72008"/>
          </a:xfrm>
        </p:grpSpPr>
        <p:cxnSp>
          <p:nvCxnSpPr>
            <p:cNvPr id="11" name="直線コネクタ 10"/>
            <p:cNvCxnSpPr/>
            <p:nvPr/>
          </p:nvCxnSpPr>
          <p:spPr>
            <a:xfrm>
              <a:off x="0" y="188640"/>
              <a:ext cx="9144000" cy="0"/>
            </a:xfrm>
            <a:prstGeom prst="line">
              <a:avLst/>
            </a:prstGeom>
            <a:noFill/>
            <a:ln w="9525" cap="flat" cmpd="sng" algn="ctr">
              <a:solidFill>
                <a:srgbClr val="99CCFF"/>
              </a:solidFill>
              <a:prstDash val="solid"/>
            </a:ln>
            <a:effectLst/>
          </p:spPr>
        </p:cxnSp>
        <p:cxnSp>
          <p:nvCxnSpPr>
            <p:cNvPr id="12" name="直線コネクタ 11"/>
            <p:cNvCxnSpPr/>
            <p:nvPr/>
          </p:nvCxnSpPr>
          <p:spPr>
            <a:xfrm>
              <a:off x="0" y="260648"/>
              <a:ext cx="9144000" cy="0"/>
            </a:xfrm>
            <a:prstGeom prst="line">
              <a:avLst/>
            </a:prstGeom>
            <a:noFill/>
            <a:ln w="57150" cap="flat" cmpd="sng" algn="ctr">
              <a:solidFill>
                <a:srgbClr val="99CCFF"/>
              </a:solidFill>
              <a:prstDash val="solid"/>
            </a:ln>
            <a:effectLst/>
          </p:spPr>
        </p:cxnSp>
      </p:grpSp>
    </p:spTree>
    <p:extLst>
      <p:ext uri="{BB962C8B-B14F-4D97-AF65-F5344CB8AC3E}">
        <p14:creationId xmlns:p14="http://schemas.microsoft.com/office/powerpoint/2010/main" val="2557381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タイトル 7"/>
          <p:cNvSpPr txBox="1">
            <a:spLocks/>
          </p:cNvSpPr>
          <p:nvPr/>
        </p:nvSpPr>
        <p:spPr bwMode="auto">
          <a:xfrm>
            <a:off x="36" y="-32147"/>
            <a:ext cx="9906000" cy="517055"/>
          </a:xfrm>
          <a:prstGeom prst="rect">
            <a:avLst/>
          </a:prstGeom>
          <a:noFill/>
          <a:ln w="9525">
            <a:noFill/>
            <a:miter lim="800000"/>
            <a:headEnd/>
            <a:tailEnd/>
          </a:ln>
        </p:spPr>
        <p:txBody>
          <a:bodyPr vert="horz" wrap="square" lIns="91414" tIns="45706" rIns="91414" bIns="45706"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23" algn="ctr" rtl="0" fontAlgn="base">
              <a:spcBef>
                <a:spcPct val="0"/>
              </a:spcBef>
              <a:spcAft>
                <a:spcPct val="0"/>
              </a:spcAft>
              <a:defRPr kumimoji="1" sz="4400">
                <a:solidFill>
                  <a:schemeClr val="tx2"/>
                </a:solidFill>
                <a:latin typeface="Arial" charset="0"/>
                <a:ea typeface="ＭＳ Ｐゴシック" pitchFamily="50" charset="-128"/>
              </a:defRPr>
            </a:lvl6pPr>
            <a:lvl7pPr marL="914246" algn="ctr" rtl="0" fontAlgn="base">
              <a:spcBef>
                <a:spcPct val="0"/>
              </a:spcBef>
              <a:spcAft>
                <a:spcPct val="0"/>
              </a:spcAft>
              <a:defRPr kumimoji="1" sz="4400">
                <a:solidFill>
                  <a:schemeClr val="tx2"/>
                </a:solidFill>
                <a:latin typeface="Arial" charset="0"/>
                <a:ea typeface="ＭＳ Ｐゴシック" pitchFamily="50" charset="-128"/>
              </a:defRPr>
            </a:lvl7pPr>
            <a:lvl8pPr marL="1371369" algn="ctr" rtl="0" fontAlgn="base">
              <a:spcBef>
                <a:spcPct val="0"/>
              </a:spcBef>
              <a:spcAft>
                <a:spcPct val="0"/>
              </a:spcAft>
              <a:defRPr kumimoji="1" sz="4400">
                <a:solidFill>
                  <a:schemeClr val="tx2"/>
                </a:solidFill>
                <a:latin typeface="Arial" charset="0"/>
                <a:ea typeface="ＭＳ Ｐゴシック" pitchFamily="50" charset="-128"/>
              </a:defRPr>
            </a:lvl8pPr>
            <a:lvl9pPr marL="1828492"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solidFill>
                  <a:schemeClr val="tx1"/>
                </a:solidFill>
                <a:latin typeface="HGP創英角ｺﾞｼｯｸUB" panose="020B0900000000000000" pitchFamily="50" charset="-128"/>
                <a:ea typeface="HGP創英角ｺﾞｼｯｸUB" panose="020B0900000000000000" pitchFamily="50" charset="-128"/>
              </a:rPr>
              <a:t>就労継続支援Ａ型の見直しについて</a:t>
            </a:r>
          </a:p>
        </p:txBody>
      </p:sp>
      <p:grpSp>
        <p:nvGrpSpPr>
          <p:cNvPr id="34" name="グループ化 10"/>
          <p:cNvGrpSpPr>
            <a:grpSpLocks/>
          </p:cNvGrpSpPr>
          <p:nvPr/>
        </p:nvGrpSpPr>
        <p:grpSpPr bwMode="auto">
          <a:xfrm>
            <a:off x="0" y="458773"/>
            <a:ext cx="9906000" cy="71438"/>
            <a:chOff x="0" y="188640"/>
            <a:chExt cx="9144000" cy="72008"/>
          </a:xfrm>
        </p:grpSpPr>
        <p:cxnSp>
          <p:nvCxnSpPr>
            <p:cNvPr id="35" name="直線コネクタ 34"/>
            <p:cNvCxnSpPr/>
            <p:nvPr/>
          </p:nvCxnSpPr>
          <p:spPr>
            <a:xfrm>
              <a:off x="0" y="188640"/>
              <a:ext cx="9144000" cy="0"/>
            </a:xfrm>
            <a:prstGeom prst="line">
              <a:avLst/>
            </a:prstGeom>
            <a:noFill/>
            <a:ln w="9525" cap="flat" cmpd="sng" algn="ctr">
              <a:solidFill>
                <a:srgbClr val="99CCFF"/>
              </a:solidFill>
              <a:prstDash val="solid"/>
            </a:ln>
            <a:effectLst/>
          </p:spPr>
        </p:cxnSp>
        <p:cxnSp>
          <p:nvCxnSpPr>
            <p:cNvPr id="36" name="直線コネクタ 35"/>
            <p:cNvCxnSpPr/>
            <p:nvPr/>
          </p:nvCxnSpPr>
          <p:spPr>
            <a:xfrm>
              <a:off x="0" y="260648"/>
              <a:ext cx="9144000" cy="0"/>
            </a:xfrm>
            <a:prstGeom prst="line">
              <a:avLst/>
            </a:prstGeom>
            <a:noFill/>
            <a:ln w="57150" cap="flat" cmpd="sng" algn="ctr">
              <a:solidFill>
                <a:srgbClr val="99CCFF"/>
              </a:solidFill>
              <a:prstDash val="solid"/>
            </a:ln>
            <a:effectLst/>
          </p:spPr>
        </p:cxnSp>
      </p:grpSp>
      <p:sp>
        <p:nvSpPr>
          <p:cNvPr id="4" name="正方形/長方形 3"/>
          <p:cNvSpPr/>
          <p:nvPr/>
        </p:nvSpPr>
        <p:spPr>
          <a:xfrm>
            <a:off x="68160" y="997527"/>
            <a:ext cx="6124822" cy="18426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fontAlgn="auto">
              <a:spcBef>
                <a:spcPts val="0"/>
              </a:spcBef>
              <a:spcAft>
                <a:spcPts val="0"/>
              </a:spcAft>
            </a:pPr>
            <a:r>
              <a:rPr lang="ja-JP" altLang="en-US" sz="1500" dirty="0">
                <a:solidFill>
                  <a:prstClr val="black"/>
                </a:solidFill>
                <a:latin typeface="+mj-ea"/>
              </a:rPr>
              <a:t>○　就労継続支援Ａ型については、利用者数、費用額、事業所数が毎年大きく増加。</a:t>
            </a:r>
            <a:endParaRPr lang="en-US" altLang="ja-JP" sz="1500" dirty="0">
              <a:solidFill>
                <a:prstClr val="black"/>
              </a:solidFill>
              <a:latin typeface="+mj-ea"/>
            </a:endParaRPr>
          </a:p>
          <a:p>
            <a:pPr marL="177800" indent="-177800" fontAlgn="auto">
              <a:spcBef>
                <a:spcPts val="0"/>
              </a:spcBef>
              <a:spcAft>
                <a:spcPts val="0"/>
              </a:spcAft>
            </a:pPr>
            <a:endParaRPr lang="en-US" altLang="ja-JP" sz="1500" dirty="0">
              <a:solidFill>
                <a:prstClr val="black"/>
              </a:solidFill>
              <a:latin typeface="+mj-ea"/>
            </a:endParaRPr>
          </a:p>
          <a:p>
            <a:pPr marL="177800" indent="-177800" fontAlgn="auto">
              <a:spcBef>
                <a:spcPts val="0"/>
              </a:spcBef>
              <a:spcAft>
                <a:spcPts val="0"/>
              </a:spcAft>
            </a:pPr>
            <a:r>
              <a:rPr lang="ja-JP" altLang="en-US" sz="1500" dirty="0">
                <a:solidFill>
                  <a:prstClr val="black"/>
                </a:solidFill>
                <a:latin typeface="+mj-ea"/>
              </a:rPr>
              <a:t>○　一方、生産活動の内容が適切でない事業所や、利用者の意向にかかわらず、全ての利用者の労働時間を一律に短くする事業所など、不適切な事例が増えているとの指摘があり、支援内容の適正化と就労の質の向上が求められている。</a:t>
            </a:r>
            <a:endParaRPr lang="en-US" altLang="ja-JP" sz="1500" dirty="0">
              <a:solidFill>
                <a:prstClr val="black"/>
              </a:solidFill>
              <a:latin typeface="+mj-ea"/>
            </a:endParaRPr>
          </a:p>
        </p:txBody>
      </p:sp>
      <p:sp>
        <p:nvSpPr>
          <p:cNvPr id="3" name="角丸四角形 2"/>
          <p:cNvSpPr/>
          <p:nvPr/>
        </p:nvSpPr>
        <p:spPr>
          <a:xfrm>
            <a:off x="68160" y="599908"/>
            <a:ext cx="2292552" cy="36061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r>
              <a:rPr kumimoji="1" lang="ja-JP" altLang="en-US" b="1" dirty="0">
                <a:latin typeface="ＭＳ ゴシック" panose="020B0609070205080204" pitchFamily="49" charset="-128"/>
                <a:ea typeface="ＭＳ ゴシック" panose="020B0609070205080204" pitchFamily="49" charset="-128"/>
              </a:rPr>
              <a:t>１　現状・課題</a:t>
            </a:r>
          </a:p>
        </p:txBody>
      </p:sp>
      <p:sp>
        <p:nvSpPr>
          <p:cNvPr id="63" name="角丸四角形 62"/>
          <p:cNvSpPr/>
          <p:nvPr/>
        </p:nvSpPr>
        <p:spPr>
          <a:xfrm>
            <a:off x="68160" y="2999237"/>
            <a:ext cx="2364560" cy="36061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r>
              <a:rPr lang="ja-JP" altLang="en-US" b="1" dirty="0">
                <a:latin typeface="ＭＳ ゴシック" panose="020B0609070205080204" pitchFamily="49" charset="-128"/>
                <a:ea typeface="ＭＳ ゴシック" panose="020B0609070205080204" pitchFamily="49" charset="-128"/>
              </a:rPr>
              <a:t>２　これまでの対応</a:t>
            </a:r>
            <a:endParaRPr kumimoji="1" lang="ja-JP" altLang="en-US" b="1" dirty="0">
              <a:latin typeface="ＭＳ ゴシック" panose="020B0609070205080204" pitchFamily="49" charset="-128"/>
              <a:ea typeface="ＭＳ ゴシック" panose="020B0609070205080204" pitchFamily="49" charset="-128"/>
            </a:endParaRPr>
          </a:p>
        </p:txBody>
      </p:sp>
      <p:graphicFrame>
        <p:nvGraphicFramePr>
          <p:cNvPr id="8" name="表 7"/>
          <p:cNvGraphicFramePr>
            <a:graphicFrameLocks noGrp="1"/>
          </p:cNvGraphicFramePr>
          <p:nvPr>
            <p:extLst>
              <p:ext uri="{D42A27DB-BD31-4B8C-83A1-F6EECF244321}">
                <p14:modId xmlns:p14="http://schemas.microsoft.com/office/powerpoint/2010/main" val="1862659857"/>
              </p:ext>
            </p:extLst>
          </p:nvPr>
        </p:nvGraphicFramePr>
        <p:xfrm>
          <a:off x="68160" y="3412412"/>
          <a:ext cx="9769680" cy="3406348"/>
        </p:xfrm>
        <a:graphic>
          <a:graphicData uri="http://schemas.openxmlformats.org/drawingml/2006/table">
            <a:tbl>
              <a:tblPr firstRow="1" bandRow="1">
                <a:tableStyleId>{5940675A-B579-460E-94D1-54222C63F5DA}</a:tableStyleId>
              </a:tblPr>
              <a:tblGrid>
                <a:gridCol w="1284440">
                  <a:extLst>
                    <a:ext uri="{9D8B030D-6E8A-4147-A177-3AD203B41FA5}">
                      <a16:colId xmlns:a16="http://schemas.microsoft.com/office/drawing/2014/main" val="20000"/>
                    </a:ext>
                  </a:extLst>
                </a:gridCol>
                <a:gridCol w="8485240">
                  <a:extLst>
                    <a:ext uri="{9D8B030D-6E8A-4147-A177-3AD203B41FA5}">
                      <a16:colId xmlns:a16="http://schemas.microsoft.com/office/drawing/2014/main" val="20001"/>
                    </a:ext>
                  </a:extLst>
                </a:gridCol>
              </a:tblGrid>
              <a:tr h="289843">
                <a:tc>
                  <a:txBody>
                    <a:bodyPr/>
                    <a:lstStyle/>
                    <a:p>
                      <a:pPr algn="ctr"/>
                      <a:r>
                        <a:rPr kumimoji="1" lang="ja-JP" altLang="en-US" sz="1500" dirty="0">
                          <a:latin typeface="+mj-ea"/>
                          <a:ea typeface="+mj-ea"/>
                        </a:rPr>
                        <a:t>時期</a:t>
                      </a:r>
                    </a:p>
                  </a:txBody>
                  <a:tcPr marL="36000" marR="36000" marT="36000" marB="0">
                    <a:solidFill>
                      <a:srgbClr val="FFFFCC"/>
                    </a:solidFill>
                  </a:tcPr>
                </a:tc>
                <a:tc>
                  <a:txBody>
                    <a:bodyPr/>
                    <a:lstStyle/>
                    <a:p>
                      <a:pPr algn="ctr"/>
                      <a:r>
                        <a:rPr kumimoji="1" lang="ja-JP" altLang="en-US" sz="1500" dirty="0">
                          <a:latin typeface="+mj-ea"/>
                          <a:ea typeface="+mj-ea"/>
                        </a:rPr>
                        <a:t>対応内容</a:t>
                      </a:r>
                    </a:p>
                  </a:txBody>
                  <a:tcPr marL="36000" marR="36000" marT="36000" marB="0">
                    <a:solidFill>
                      <a:srgbClr val="FFFFCC"/>
                    </a:solidFill>
                  </a:tcPr>
                </a:tc>
                <a:extLst>
                  <a:ext uri="{0D108BD9-81ED-4DB2-BD59-A6C34878D82A}">
                    <a16:rowId xmlns:a16="http://schemas.microsoft.com/office/drawing/2014/main" val="10000"/>
                  </a:ext>
                </a:extLst>
              </a:tr>
              <a:tr h="510263">
                <a:tc>
                  <a:txBody>
                    <a:bodyPr/>
                    <a:lstStyle/>
                    <a:p>
                      <a:pPr algn="dist"/>
                      <a:r>
                        <a:rPr kumimoji="1" lang="ja-JP" altLang="en-US" sz="1500" b="0" dirty="0">
                          <a:latin typeface="+mj-ea"/>
                          <a:ea typeface="+mj-ea"/>
                        </a:rPr>
                        <a:t>平成</a:t>
                      </a:r>
                      <a:r>
                        <a:rPr kumimoji="1" lang="en-US" altLang="ja-JP" sz="1500" b="0" dirty="0">
                          <a:latin typeface="+mj-ea"/>
                          <a:ea typeface="+mj-ea"/>
                        </a:rPr>
                        <a:t>24</a:t>
                      </a:r>
                      <a:r>
                        <a:rPr kumimoji="1" lang="ja-JP" altLang="en-US" sz="1500" b="0" dirty="0">
                          <a:latin typeface="+mj-ea"/>
                          <a:ea typeface="+mj-ea"/>
                        </a:rPr>
                        <a:t>年</a:t>
                      </a:r>
                      <a:r>
                        <a:rPr kumimoji="1" lang="en-US" altLang="ja-JP" sz="1500" b="0" dirty="0">
                          <a:latin typeface="+mj-ea"/>
                          <a:ea typeface="+mj-ea"/>
                        </a:rPr>
                        <a:t>10</a:t>
                      </a:r>
                      <a:r>
                        <a:rPr kumimoji="1" lang="ja-JP" altLang="en-US" sz="1500" b="0" dirty="0">
                          <a:latin typeface="+mj-ea"/>
                          <a:ea typeface="+mj-ea"/>
                        </a:rPr>
                        <a:t>月</a:t>
                      </a:r>
                    </a:p>
                  </a:txBody>
                  <a:tcPr marL="36000" marR="36000" marT="36000" marB="0"/>
                </a:tc>
                <a:tc>
                  <a:txBody>
                    <a:bodyPr/>
                    <a:lstStyle/>
                    <a:p>
                      <a:pPr marL="0" indent="0">
                        <a:buFont typeface="Wingdings" panose="05000000000000000000" pitchFamily="2" charset="2"/>
                        <a:buNone/>
                      </a:pPr>
                      <a:r>
                        <a:rPr kumimoji="1" lang="ja-JP" altLang="en-US" sz="1500" b="0" dirty="0">
                          <a:latin typeface="+mj-ea"/>
                          <a:ea typeface="+mj-ea"/>
                        </a:rPr>
                        <a:t>○利用者のうち短時間利用者の占める割合が多い場合の減算（</a:t>
                      </a:r>
                      <a:r>
                        <a:rPr kumimoji="1" lang="en-US" altLang="ja-JP" sz="1500" b="0" dirty="0">
                          <a:latin typeface="+mj-ea"/>
                          <a:ea typeface="+mj-ea"/>
                        </a:rPr>
                        <a:t>90</a:t>
                      </a:r>
                      <a:r>
                        <a:rPr kumimoji="1" lang="ja-JP" altLang="en-US" sz="1500" b="0" dirty="0">
                          <a:latin typeface="+mj-ea"/>
                          <a:ea typeface="+mj-ea"/>
                        </a:rPr>
                        <a:t>％、</a:t>
                      </a:r>
                      <a:r>
                        <a:rPr kumimoji="1" lang="en-US" altLang="ja-JP" sz="1500" b="0" dirty="0">
                          <a:latin typeface="+mj-ea"/>
                          <a:ea typeface="+mj-ea"/>
                        </a:rPr>
                        <a:t>75</a:t>
                      </a:r>
                      <a:r>
                        <a:rPr kumimoji="1" lang="ja-JP" altLang="en-US" sz="1500" b="0" dirty="0">
                          <a:latin typeface="+mj-ea"/>
                          <a:ea typeface="+mj-ea"/>
                        </a:rPr>
                        <a:t>％）措置の創設（平成</a:t>
                      </a:r>
                      <a:r>
                        <a:rPr kumimoji="1" lang="en-US" altLang="ja-JP" sz="1500" b="0" dirty="0">
                          <a:latin typeface="+mj-ea"/>
                          <a:ea typeface="+mj-ea"/>
                        </a:rPr>
                        <a:t>24</a:t>
                      </a:r>
                      <a:r>
                        <a:rPr kumimoji="1" lang="ja-JP" altLang="en-US" sz="1500" b="0" dirty="0">
                          <a:latin typeface="+mj-ea"/>
                          <a:ea typeface="+mj-ea"/>
                        </a:rPr>
                        <a:t>年度報酬改定）</a:t>
                      </a:r>
                      <a:endParaRPr kumimoji="1" lang="en-US" altLang="ja-JP" sz="1500" b="0" dirty="0">
                        <a:latin typeface="+mj-ea"/>
                        <a:ea typeface="+mj-ea"/>
                      </a:endParaRPr>
                    </a:p>
                  </a:txBody>
                  <a:tcPr marL="36000" marR="36000" marT="36000" marB="0"/>
                </a:tc>
                <a:extLst>
                  <a:ext uri="{0D108BD9-81ED-4DB2-BD59-A6C34878D82A}">
                    <a16:rowId xmlns:a16="http://schemas.microsoft.com/office/drawing/2014/main" val="10001"/>
                  </a:ext>
                </a:extLst>
              </a:tr>
              <a:tr h="1394686">
                <a:tc>
                  <a:txBody>
                    <a:bodyPr/>
                    <a:lstStyle/>
                    <a:p>
                      <a:pPr algn="dist"/>
                      <a:r>
                        <a:rPr kumimoji="1" lang="ja-JP" altLang="en-US" sz="1500" b="0" dirty="0">
                          <a:latin typeface="+mj-ea"/>
                          <a:ea typeface="+mj-ea"/>
                        </a:rPr>
                        <a:t>平成</a:t>
                      </a:r>
                      <a:r>
                        <a:rPr kumimoji="1" lang="en-US" altLang="ja-JP" sz="1500" b="0" dirty="0">
                          <a:latin typeface="+mj-ea"/>
                          <a:ea typeface="+mj-ea"/>
                        </a:rPr>
                        <a:t>27</a:t>
                      </a:r>
                      <a:r>
                        <a:rPr kumimoji="1" lang="ja-JP" altLang="en-US" sz="1500" b="0" dirty="0">
                          <a:latin typeface="+mj-ea"/>
                          <a:ea typeface="+mj-ea"/>
                        </a:rPr>
                        <a:t>年 </a:t>
                      </a:r>
                      <a:r>
                        <a:rPr kumimoji="1" lang="en-US" altLang="ja-JP" sz="1500" b="0" dirty="0">
                          <a:latin typeface="+mj-ea"/>
                          <a:ea typeface="+mj-ea"/>
                        </a:rPr>
                        <a:t>9</a:t>
                      </a:r>
                      <a:r>
                        <a:rPr kumimoji="1" lang="ja-JP" altLang="en-US" sz="1500" b="0" dirty="0">
                          <a:latin typeface="+mj-ea"/>
                          <a:ea typeface="+mj-ea"/>
                        </a:rPr>
                        <a:t>月</a:t>
                      </a:r>
                    </a:p>
                  </a:txBody>
                  <a:tcPr marL="36000" marR="36000" marT="36000" marB="0"/>
                </a:tc>
                <a:tc>
                  <a:txBody>
                    <a:bodyPr/>
                    <a:lstStyle/>
                    <a:p>
                      <a:pPr marL="0" indent="0">
                        <a:buFont typeface="Wingdings" panose="05000000000000000000" pitchFamily="2" charset="2"/>
                        <a:buNone/>
                      </a:pPr>
                      <a:r>
                        <a:rPr kumimoji="1" lang="ja-JP" altLang="en-US" sz="1500" b="0" dirty="0">
                          <a:latin typeface="+mj-ea"/>
                          <a:ea typeface="+mj-ea"/>
                        </a:rPr>
                        <a:t>○指定就労継続支援Ａ型における適正な事業運営に向けた指導について（課長通知）</a:t>
                      </a:r>
                      <a:endParaRPr kumimoji="1" lang="en-US" altLang="ja-JP" sz="1500" b="0" dirty="0">
                        <a:latin typeface="+mj-ea"/>
                        <a:ea typeface="+mj-ea"/>
                      </a:endParaRPr>
                    </a:p>
                    <a:p>
                      <a:pPr marL="88900" indent="0">
                        <a:buFont typeface="Wingdings" panose="05000000000000000000" pitchFamily="2" charset="2"/>
                        <a:buNone/>
                      </a:pPr>
                      <a:r>
                        <a:rPr kumimoji="1" lang="ja-JP" altLang="en-US" sz="1500" b="0" dirty="0">
                          <a:latin typeface="+mj-ea"/>
                          <a:ea typeface="+mj-ea"/>
                        </a:rPr>
                        <a:t>①</a:t>
                      </a:r>
                      <a:r>
                        <a:rPr kumimoji="1" lang="ja-JP" altLang="en-US" sz="1400" b="0" dirty="0">
                          <a:latin typeface="+mj-ea"/>
                          <a:ea typeface="+mj-ea"/>
                        </a:rPr>
                        <a:t>暫定支給決定の適正な運用の依頼</a:t>
                      </a:r>
                      <a:endParaRPr kumimoji="1" lang="en-US" altLang="ja-JP" sz="1400" b="0" dirty="0">
                        <a:latin typeface="+mj-ea"/>
                        <a:ea typeface="+mj-ea"/>
                      </a:endParaRPr>
                    </a:p>
                    <a:p>
                      <a:pPr marL="88900" indent="0">
                        <a:buFont typeface="Wingdings" panose="05000000000000000000" pitchFamily="2" charset="2"/>
                        <a:buNone/>
                      </a:pPr>
                      <a:r>
                        <a:rPr kumimoji="1" lang="ja-JP" altLang="en-US" sz="1400" b="0" dirty="0">
                          <a:latin typeface="+mj-ea"/>
                          <a:ea typeface="+mj-ea"/>
                        </a:rPr>
                        <a:t>②不適切な事業運営の事例を示すとともに、指導ポイントの明示</a:t>
                      </a:r>
                      <a:endParaRPr kumimoji="1" lang="en-US" altLang="ja-JP" sz="1400" b="0" dirty="0">
                        <a:latin typeface="+mj-ea"/>
                        <a:ea typeface="+mj-ea"/>
                      </a:endParaRPr>
                    </a:p>
                    <a:p>
                      <a:pPr marL="177800" indent="0"/>
                      <a:r>
                        <a:rPr kumimoji="1" lang="ja-JP" altLang="en-US" sz="1100" b="0" dirty="0">
                          <a:latin typeface="+mj-ea"/>
                          <a:ea typeface="+mj-ea"/>
                        </a:rPr>
                        <a:t>（不適切な事例）</a:t>
                      </a:r>
                      <a:endParaRPr kumimoji="1" lang="en-US" altLang="ja-JP" sz="1100" b="0" dirty="0">
                        <a:latin typeface="+mj-ea"/>
                        <a:ea typeface="+mj-ea"/>
                      </a:endParaRPr>
                    </a:p>
                    <a:p>
                      <a:pPr marL="177800" indent="0"/>
                      <a:r>
                        <a:rPr kumimoji="1" lang="ja-JP" altLang="en-US" sz="1100" b="0" dirty="0">
                          <a:latin typeface="+mj-ea"/>
                          <a:ea typeface="+mj-ea"/>
                        </a:rPr>
                        <a:t>・収益の上がらない仕事しか提供せず、生産活動による収益だけでは最低賃金を支払うことが困難</a:t>
                      </a:r>
                      <a:endParaRPr kumimoji="1" lang="en-US" altLang="ja-JP" sz="1100" b="0" dirty="0">
                        <a:latin typeface="+mj-ea"/>
                        <a:ea typeface="+mj-ea"/>
                      </a:endParaRPr>
                    </a:p>
                    <a:p>
                      <a:pPr marL="177800" indent="0"/>
                      <a:r>
                        <a:rPr kumimoji="1" lang="ja-JP" altLang="en-US" sz="1100" b="0" dirty="0">
                          <a:latin typeface="+mj-ea"/>
                          <a:ea typeface="+mj-ea"/>
                        </a:rPr>
                        <a:t>・全ての利用者の労働時間を一律に短時間</a:t>
                      </a:r>
                      <a:endParaRPr kumimoji="1" lang="en-US" altLang="ja-JP" sz="1100" b="0" dirty="0">
                        <a:latin typeface="+mj-ea"/>
                        <a:ea typeface="+mj-ea"/>
                      </a:endParaRPr>
                    </a:p>
                    <a:p>
                      <a:pPr marL="177800" indent="0"/>
                      <a:r>
                        <a:rPr kumimoji="1" lang="ja-JP" altLang="en-US" sz="1100" b="0" dirty="0">
                          <a:latin typeface="+mj-ea"/>
                          <a:ea typeface="+mj-ea"/>
                        </a:rPr>
                        <a:t>・一定期間経過後に事業所を退所させている</a:t>
                      </a:r>
                      <a:endParaRPr kumimoji="1" lang="ja-JP" altLang="en-US" sz="1500" b="0" dirty="0">
                        <a:latin typeface="+mj-ea"/>
                        <a:ea typeface="+mj-ea"/>
                      </a:endParaRPr>
                    </a:p>
                  </a:txBody>
                  <a:tcPr marL="36000" marR="36000" marT="36000" marB="0"/>
                </a:tc>
                <a:extLst>
                  <a:ext uri="{0D108BD9-81ED-4DB2-BD59-A6C34878D82A}">
                    <a16:rowId xmlns:a16="http://schemas.microsoft.com/office/drawing/2014/main" val="10002"/>
                  </a:ext>
                </a:extLst>
              </a:tr>
              <a:tr h="510263">
                <a:tc>
                  <a:txBody>
                    <a:bodyPr/>
                    <a:lstStyle/>
                    <a:p>
                      <a:pPr algn="dist"/>
                      <a:r>
                        <a:rPr kumimoji="1" lang="ja-JP" altLang="en-US" sz="1500" b="0" dirty="0">
                          <a:latin typeface="+mj-ea"/>
                          <a:ea typeface="+mj-ea"/>
                        </a:rPr>
                        <a:t>平成</a:t>
                      </a:r>
                      <a:r>
                        <a:rPr kumimoji="1" lang="en-US" altLang="ja-JP" sz="1500" b="0" dirty="0">
                          <a:latin typeface="+mj-ea"/>
                          <a:ea typeface="+mj-ea"/>
                        </a:rPr>
                        <a:t>27</a:t>
                      </a:r>
                      <a:r>
                        <a:rPr kumimoji="1" lang="ja-JP" altLang="en-US" sz="1500" b="0" dirty="0">
                          <a:latin typeface="+mj-ea"/>
                          <a:ea typeface="+mj-ea"/>
                        </a:rPr>
                        <a:t>年</a:t>
                      </a:r>
                      <a:r>
                        <a:rPr kumimoji="1" lang="en-US" altLang="ja-JP" sz="1500" b="0" dirty="0">
                          <a:latin typeface="+mj-ea"/>
                          <a:ea typeface="+mj-ea"/>
                        </a:rPr>
                        <a:t>10</a:t>
                      </a:r>
                      <a:r>
                        <a:rPr kumimoji="1" lang="ja-JP" altLang="en-US" sz="1500" b="0" dirty="0">
                          <a:latin typeface="+mj-ea"/>
                          <a:ea typeface="+mj-ea"/>
                        </a:rPr>
                        <a:t>月</a:t>
                      </a:r>
                    </a:p>
                  </a:txBody>
                  <a:tcPr marL="36000" marR="36000" marT="36000" marB="0"/>
                </a:tc>
                <a:tc>
                  <a:txBody>
                    <a:bodyPr/>
                    <a:lstStyle/>
                    <a:p>
                      <a:pPr marL="0" indent="0">
                        <a:buFont typeface="Wingdings" panose="05000000000000000000" pitchFamily="2" charset="2"/>
                        <a:buNone/>
                      </a:pPr>
                      <a:r>
                        <a:rPr kumimoji="1" lang="ja-JP" altLang="en-US" sz="1500" b="0" dirty="0">
                          <a:latin typeface="+mj-ea"/>
                          <a:ea typeface="+mj-ea"/>
                        </a:rPr>
                        <a:t>○短時間利用減算の仕組みを利用者割合から平均利用時間に見直すとともに、減算割合（</a:t>
                      </a:r>
                      <a:r>
                        <a:rPr kumimoji="1" lang="en-US" altLang="ja-JP" sz="1500" b="0" dirty="0">
                          <a:latin typeface="+mj-ea"/>
                          <a:ea typeface="+mj-ea"/>
                        </a:rPr>
                        <a:t>90</a:t>
                      </a:r>
                      <a:r>
                        <a:rPr kumimoji="1" lang="ja-JP" altLang="en-US" sz="1500" b="0" dirty="0">
                          <a:latin typeface="+mj-ea"/>
                          <a:ea typeface="+mj-ea"/>
                        </a:rPr>
                        <a:t>％～</a:t>
                      </a:r>
                      <a:r>
                        <a:rPr kumimoji="1" lang="en-US" altLang="ja-JP" sz="1500" b="0" dirty="0">
                          <a:latin typeface="+mj-ea"/>
                          <a:ea typeface="+mj-ea"/>
                        </a:rPr>
                        <a:t>30</a:t>
                      </a:r>
                      <a:r>
                        <a:rPr kumimoji="1" lang="ja-JP" altLang="en-US" sz="1500" b="0" dirty="0">
                          <a:latin typeface="+mj-ea"/>
                          <a:ea typeface="+mj-ea"/>
                        </a:rPr>
                        <a:t>％）を強化（平成</a:t>
                      </a:r>
                      <a:r>
                        <a:rPr kumimoji="1" lang="en-US" altLang="ja-JP" sz="1500" b="0" dirty="0">
                          <a:latin typeface="+mj-ea"/>
                          <a:ea typeface="+mj-ea"/>
                        </a:rPr>
                        <a:t>27</a:t>
                      </a:r>
                      <a:r>
                        <a:rPr kumimoji="1" lang="ja-JP" altLang="en-US" sz="1500" b="0" dirty="0">
                          <a:latin typeface="+mj-ea"/>
                          <a:ea typeface="+mj-ea"/>
                        </a:rPr>
                        <a:t>年度報酬改定）</a:t>
                      </a:r>
                    </a:p>
                  </a:txBody>
                  <a:tcPr marL="36000" marR="36000" marT="36000" marB="0"/>
                </a:tc>
                <a:extLst>
                  <a:ext uri="{0D108BD9-81ED-4DB2-BD59-A6C34878D82A}">
                    <a16:rowId xmlns:a16="http://schemas.microsoft.com/office/drawing/2014/main" val="10003"/>
                  </a:ext>
                </a:extLst>
              </a:tr>
              <a:tr h="701293">
                <a:tc>
                  <a:txBody>
                    <a:bodyPr/>
                    <a:lstStyle/>
                    <a:p>
                      <a:pPr algn="dist"/>
                      <a:r>
                        <a:rPr kumimoji="1" lang="ja-JP" altLang="en-US" sz="1500" b="0" dirty="0">
                          <a:latin typeface="+mj-ea"/>
                          <a:ea typeface="+mj-ea"/>
                        </a:rPr>
                        <a:t>平成</a:t>
                      </a:r>
                      <a:r>
                        <a:rPr kumimoji="1" lang="en-US" altLang="ja-JP" sz="1500" b="0" dirty="0">
                          <a:latin typeface="+mj-ea"/>
                          <a:ea typeface="+mj-ea"/>
                        </a:rPr>
                        <a:t>28</a:t>
                      </a:r>
                      <a:r>
                        <a:rPr kumimoji="1" lang="ja-JP" altLang="en-US" sz="1500" b="0" dirty="0">
                          <a:latin typeface="+mj-ea"/>
                          <a:ea typeface="+mj-ea"/>
                        </a:rPr>
                        <a:t>年 </a:t>
                      </a:r>
                      <a:r>
                        <a:rPr kumimoji="1" lang="en-US" altLang="ja-JP" sz="1500" b="0" dirty="0">
                          <a:latin typeface="+mj-ea"/>
                          <a:ea typeface="+mj-ea"/>
                        </a:rPr>
                        <a:t>3</a:t>
                      </a:r>
                      <a:r>
                        <a:rPr kumimoji="1" lang="ja-JP" altLang="en-US" sz="1500" b="0" dirty="0">
                          <a:latin typeface="+mj-ea"/>
                          <a:ea typeface="+mj-ea"/>
                        </a:rPr>
                        <a:t>月</a:t>
                      </a:r>
                    </a:p>
                  </a:txBody>
                  <a:tcPr marL="36000" marR="36000" marT="36000" marB="0"/>
                </a:tc>
                <a:tc>
                  <a:txBody>
                    <a:bodyPr/>
                    <a:lstStyle/>
                    <a:p>
                      <a:pPr marL="0" indent="0">
                        <a:buFont typeface="Wingdings" panose="05000000000000000000" pitchFamily="2" charset="2"/>
                        <a:buNone/>
                      </a:pPr>
                      <a:r>
                        <a:rPr kumimoji="1" lang="ja-JP" altLang="en-US" sz="1500" b="0" dirty="0">
                          <a:latin typeface="+mj-ea"/>
                          <a:ea typeface="+mj-ea"/>
                        </a:rPr>
                        <a:t>○就労移行支援及び就労継続支援（Ａ型・Ｂ型）における適切なサービス提供の推進について（課長通知）</a:t>
                      </a:r>
                      <a:endParaRPr kumimoji="1" lang="en-US" altLang="ja-JP" sz="1500" b="0" dirty="0">
                        <a:latin typeface="+mj-ea"/>
                        <a:ea typeface="+mj-ea"/>
                      </a:endParaRPr>
                    </a:p>
                    <a:p>
                      <a:pPr marL="88900" indent="0">
                        <a:buFont typeface="Wingdings" panose="05000000000000000000" pitchFamily="2" charset="2"/>
                        <a:buNone/>
                      </a:pPr>
                      <a:r>
                        <a:rPr kumimoji="1" lang="ja-JP" altLang="en-US" sz="1400" b="0" dirty="0">
                          <a:latin typeface="+mj-ea"/>
                          <a:ea typeface="+mj-ea"/>
                        </a:rPr>
                        <a:t>①暫定支給決定を要しない場合の基準を明確化及び市町村間で差が出ないよう都道府県の関与の依頼</a:t>
                      </a:r>
                      <a:endParaRPr kumimoji="1" lang="en-US" altLang="ja-JP" sz="1400" b="0" dirty="0">
                        <a:latin typeface="+mj-ea"/>
                        <a:ea typeface="+mj-ea"/>
                      </a:endParaRPr>
                    </a:p>
                    <a:p>
                      <a:pPr marL="88900" indent="0">
                        <a:buFont typeface="Wingdings" panose="05000000000000000000" pitchFamily="2" charset="2"/>
                        <a:buNone/>
                      </a:pPr>
                      <a:r>
                        <a:rPr kumimoji="1" lang="ja-JP" altLang="en-US" sz="1400" b="0" dirty="0">
                          <a:latin typeface="+mj-ea"/>
                          <a:ea typeface="+mj-ea"/>
                        </a:rPr>
                        <a:t>②不適切な事例に対し再度、指導後の改善見込みがない場合の勧告、命令等の措置を講ずることを依頼</a:t>
                      </a:r>
                    </a:p>
                  </a:txBody>
                  <a:tcPr marL="36000" marR="36000" marT="36000" marB="0"/>
                </a:tc>
                <a:extLst>
                  <a:ext uri="{0D108BD9-81ED-4DB2-BD59-A6C34878D82A}">
                    <a16:rowId xmlns:a16="http://schemas.microsoft.com/office/drawing/2014/main" val="10004"/>
                  </a:ext>
                </a:extLst>
              </a:tr>
            </a:tbl>
          </a:graphicData>
        </a:graphic>
      </p:graphicFrame>
      <p:grpSp>
        <p:nvGrpSpPr>
          <p:cNvPr id="14" name="グループ化 13"/>
          <p:cNvGrpSpPr/>
          <p:nvPr/>
        </p:nvGrpSpPr>
        <p:grpSpPr>
          <a:xfrm>
            <a:off x="6326950" y="623151"/>
            <a:ext cx="3366603" cy="2410667"/>
            <a:chOff x="272507" y="4474717"/>
            <a:chExt cx="3366603" cy="2410667"/>
          </a:xfrm>
        </p:grpSpPr>
        <p:graphicFrame>
          <p:nvGraphicFramePr>
            <p:cNvPr id="15" name="グラフ 14"/>
            <p:cNvGraphicFramePr/>
            <p:nvPr>
              <p:extLst>
                <p:ext uri="{D42A27DB-BD31-4B8C-83A1-F6EECF244321}">
                  <p14:modId xmlns:p14="http://schemas.microsoft.com/office/powerpoint/2010/main" val="1675673335"/>
                </p:ext>
              </p:extLst>
            </p:nvPr>
          </p:nvGraphicFramePr>
          <p:xfrm>
            <a:off x="362746" y="4699064"/>
            <a:ext cx="3276364" cy="218632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 Box 164"/>
            <p:cNvSpPr txBox="1">
              <a:spLocks noChangeArrowheads="1"/>
            </p:cNvSpPr>
            <p:nvPr/>
          </p:nvSpPr>
          <p:spPr bwMode="auto">
            <a:xfrm>
              <a:off x="632527" y="4520301"/>
              <a:ext cx="2660517" cy="276999"/>
            </a:xfrm>
            <a:prstGeom prst="rect">
              <a:avLst/>
            </a:prstGeom>
            <a:noFill/>
            <a:ln w="9525">
              <a:noFill/>
              <a:miter lim="800000"/>
              <a:headEnd/>
              <a:tailEnd/>
            </a:ln>
          </p:spPr>
          <p:txBody>
            <a:bodyPr>
              <a:spAutoFit/>
            </a:bodyPr>
            <a:lstStyle/>
            <a:p>
              <a:pPr algn="ctr" fontAlgn="base">
                <a:spcBef>
                  <a:spcPct val="50000"/>
                </a:spcBef>
                <a:spcAft>
                  <a:spcPct val="0"/>
                </a:spcAft>
                <a:defRPr/>
              </a:pPr>
              <a:r>
                <a:rPr kumimoji="0" lang="ja-JP" altLang="en-US" sz="1200" b="1" kern="0" dirty="0">
                  <a:solidFill>
                    <a:prstClr val="black"/>
                  </a:solidFill>
                </a:rPr>
                <a:t>事業所数及び総費用額の推移　　　　　　</a:t>
              </a:r>
              <a:endParaRPr kumimoji="0" lang="en-US" altLang="ja-JP" sz="1200" b="1" kern="0" dirty="0">
                <a:solidFill>
                  <a:prstClr val="black"/>
                </a:solidFill>
              </a:endParaRPr>
            </a:p>
          </p:txBody>
        </p:sp>
        <p:sp>
          <p:nvSpPr>
            <p:cNvPr id="17" name="テキスト ボックス 17"/>
            <p:cNvSpPr txBox="1">
              <a:spLocks noChangeArrowheads="1"/>
            </p:cNvSpPr>
            <p:nvPr/>
          </p:nvSpPr>
          <p:spPr bwMode="auto">
            <a:xfrm>
              <a:off x="272507" y="4474717"/>
              <a:ext cx="710785" cy="276999"/>
            </a:xfrm>
            <a:prstGeom prst="rect">
              <a:avLst/>
            </a:prstGeom>
            <a:noFill/>
            <a:ln w="9525">
              <a:noFill/>
              <a:miter lim="800000"/>
              <a:headEnd/>
              <a:tailEnd/>
            </a:ln>
          </p:spPr>
          <p:txBody>
            <a:bodyPr wrap="square">
              <a:spAutoFit/>
            </a:bodyPr>
            <a:lstStyle/>
            <a:p>
              <a:pPr fontAlgn="base">
                <a:spcBef>
                  <a:spcPct val="0"/>
                </a:spcBef>
                <a:spcAft>
                  <a:spcPct val="0"/>
                </a:spcAft>
                <a:defRPr/>
              </a:pPr>
              <a:r>
                <a:rPr kumimoji="0" lang="ja-JP" altLang="en-US" sz="1200" kern="0" dirty="0">
                  <a:solidFill>
                    <a:prstClr val="black"/>
                  </a:solidFill>
                </a:rPr>
                <a:t>（</a:t>
              </a:r>
              <a:r>
                <a:rPr kumimoji="0" lang="ja-JP" altLang="en-US" sz="1050" kern="0" dirty="0" err="1">
                  <a:solidFill>
                    <a:prstClr val="black"/>
                  </a:solidFill>
                </a:rPr>
                <a:t>か</a:t>
              </a:r>
              <a:r>
                <a:rPr kumimoji="0" lang="ja-JP" altLang="en-US" sz="1050" kern="0" dirty="0">
                  <a:solidFill>
                    <a:prstClr val="black"/>
                  </a:solidFill>
                </a:rPr>
                <a:t>所</a:t>
              </a:r>
              <a:r>
                <a:rPr kumimoji="0" lang="ja-JP" altLang="en-US" sz="1200" kern="0" dirty="0">
                  <a:solidFill>
                    <a:prstClr val="black"/>
                  </a:solidFill>
                </a:rPr>
                <a:t>）</a:t>
              </a:r>
            </a:p>
          </p:txBody>
        </p:sp>
        <p:sp>
          <p:nvSpPr>
            <p:cNvPr id="18" name="正方形/長方形 17"/>
            <p:cNvSpPr/>
            <p:nvPr/>
          </p:nvSpPr>
          <p:spPr>
            <a:xfrm>
              <a:off x="1190685" y="586965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dirty="0">
                  <a:solidFill>
                    <a:prstClr val="black"/>
                  </a:solidFill>
                  <a:latin typeface="ＭＳ Ｐゴシック"/>
                </a:rPr>
                <a:t>(</a:t>
              </a:r>
              <a:r>
                <a:rPr lang="ja-JP" altLang="en-US" sz="700" dirty="0">
                  <a:solidFill>
                    <a:prstClr val="black"/>
                  </a:solidFill>
                  <a:latin typeface="ＭＳ Ｐゴシック"/>
                </a:rPr>
                <a:t>＋</a:t>
              </a:r>
              <a:r>
                <a:rPr lang="en-US" altLang="ja-JP" sz="700" dirty="0">
                  <a:solidFill>
                    <a:prstClr val="black"/>
                  </a:solidFill>
                  <a:latin typeface="ＭＳ Ｐゴシック"/>
                </a:rPr>
                <a:t>48</a:t>
              </a:r>
              <a:r>
                <a:rPr lang="ja-JP" altLang="en-US" sz="700" dirty="0">
                  <a:solidFill>
                    <a:prstClr val="black"/>
                  </a:solidFill>
                  <a:latin typeface="ＭＳ Ｐゴシック"/>
                </a:rPr>
                <a:t>％</a:t>
              </a:r>
              <a:r>
                <a:rPr lang="en-US" altLang="ja-JP" sz="700" dirty="0">
                  <a:solidFill>
                    <a:prstClr val="black"/>
                  </a:solidFill>
                  <a:latin typeface="ＭＳ Ｐゴシック"/>
                </a:rPr>
                <a:t>)</a:t>
              </a:r>
            </a:p>
          </p:txBody>
        </p:sp>
        <p:sp>
          <p:nvSpPr>
            <p:cNvPr id="19" name="正方形/長方形 18"/>
            <p:cNvSpPr/>
            <p:nvPr/>
          </p:nvSpPr>
          <p:spPr>
            <a:xfrm>
              <a:off x="1632639" y="560295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dirty="0">
                  <a:solidFill>
                    <a:prstClr val="black"/>
                  </a:solidFill>
                  <a:latin typeface="ＭＳ Ｐゴシック"/>
                </a:rPr>
                <a:t>(</a:t>
              </a:r>
              <a:r>
                <a:rPr lang="ja-JP" altLang="en-US" sz="700" dirty="0">
                  <a:solidFill>
                    <a:prstClr val="black"/>
                  </a:solidFill>
                  <a:latin typeface="ＭＳ Ｐゴシック"/>
                </a:rPr>
                <a:t>＋</a:t>
              </a:r>
              <a:r>
                <a:rPr lang="en-US" altLang="ja-JP" sz="700" dirty="0">
                  <a:solidFill>
                    <a:prstClr val="black"/>
                  </a:solidFill>
                  <a:latin typeface="ＭＳ Ｐゴシック"/>
                </a:rPr>
                <a:t>38</a:t>
              </a:r>
              <a:r>
                <a:rPr lang="ja-JP" altLang="en-US" sz="700" dirty="0">
                  <a:solidFill>
                    <a:prstClr val="black"/>
                  </a:solidFill>
                  <a:latin typeface="ＭＳ Ｐゴシック"/>
                </a:rPr>
                <a:t>％</a:t>
              </a:r>
              <a:r>
                <a:rPr lang="en-US" altLang="ja-JP" sz="700" dirty="0">
                  <a:solidFill>
                    <a:prstClr val="black"/>
                  </a:solidFill>
                  <a:latin typeface="ＭＳ Ｐゴシック"/>
                </a:rPr>
                <a:t>)</a:t>
              </a:r>
            </a:p>
          </p:txBody>
        </p:sp>
        <p:sp>
          <p:nvSpPr>
            <p:cNvPr id="20" name="正方形/長方形 19"/>
            <p:cNvSpPr/>
            <p:nvPr/>
          </p:nvSpPr>
          <p:spPr>
            <a:xfrm>
              <a:off x="2097461" y="526767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dirty="0">
                  <a:solidFill>
                    <a:prstClr val="black"/>
                  </a:solidFill>
                  <a:latin typeface="ＭＳ Ｐゴシック"/>
                </a:rPr>
                <a:t>(</a:t>
              </a:r>
              <a:r>
                <a:rPr lang="ja-JP" altLang="en-US" sz="700" dirty="0">
                  <a:solidFill>
                    <a:prstClr val="black"/>
                  </a:solidFill>
                  <a:latin typeface="ＭＳ Ｐゴシック"/>
                </a:rPr>
                <a:t>＋</a:t>
              </a:r>
              <a:r>
                <a:rPr lang="en-US" altLang="ja-JP" sz="700" dirty="0">
                  <a:solidFill>
                    <a:prstClr val="black"/>
                  </a:solidFill>
                  <a:latin typeface="ＭＳ Ｐゴシック"/>
                </a:rPr>
                <a:t>35</a:t>
              </a:r>
              <a:r>
                <a:rPr lang="ja-JP" altLang="en-US" sz="700" dirty="0">
                  <a:solidFill>
                    <a:prstClr val="black"/>
                  </a:solidFill>
                  <a:latin typeface="ＭＳ Ｐゴシック"/>
                </a:rPr>
                <a:t>％</a:t>
              </a:r>
              <a:r>
                <a:rPr lang="en-US" altLang="ja-JP" sz="700" dirty="0">
                  <a:solidFill>
                    <a:prstClr val="black"/>
                  </a:solidFill>
                  <a:latin typeface="ＭＳ Ｐゴシック"/>
                </a:rPr>
                <a:t>)</a:t>
              </a:r>
            </a:p>
          </p:txBody>
        </p:sp>
        <p:sp>
          <p:nvSpPr>
            <p:cNvPr id="21" name="正方形/長方形 20"/>
            <p:cNvSpPr/>
            <p:nvPr/>
          </p:nvSpPr>
          <p:spPr>
            <a:xfrm>
              <a:off x="2539422" y="494001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dirty="0">
                  <a:solidFill>
                    <a:prstClr val="black"/>
                  </a:solidFill>
                  <a:latin typeface="ＭＳ Ｐゴシック"/>
                </a:rPr>
                <a:t>(</a:t>
              </a:r>
              <a:r>
                <a:rPr lang="ja-JP" altLang="en-US" sz="700" dirty="0">
                  <a:solidFill>
                    <a:prstClr val="black"/>
                  </a:solidFill>
                  <a:latin typeface="ＭＳ Ｐゴシック"/>
                </a:rPr>
                <a:t>＋</a:t>
              </a:r>
              <a:r>
                <a:rPr lang="en-US" altLang="ja-JP" sz="700" dirty="0">
                  <a:solidFill>
                    <a:prstClr val="black"/>
                  </a:solidFill>
                  <a:latin typeface="ＭＳ Ｐゴシック"/>
                </a:rPr>
                <a:t>25</a:t>
              </a:r>
              <a:r>
                <a:rPr lang="ja-JP" altLang="en-US" sz="700" dirty="0">
                  <a:solidFill>
                    <a:prstClr val="black"/>
                  </a:solidFill>
                  <a:latin typeface="ＭＳ Ｐゴシック"/>
                </a:rPr>
                <a:t>％</a:t>
              </a:r>
              <a:r>
                <a:rPr lang="en-US" altLang="ja-JP" sz="700" dirty="0">
                  <a:solidFill>
                    <a:prstClr val="black"/>
                  </a:solidFill>
                  <a:latin typeface="ＭＳ Ｐゴシック"/>
                </a:rPr>
                <a:t>)</a:t>
              </a:r>
            </a:p>
          </p:txBody>
        </p:sp>
        <p:sp>
          <p:nvSpPr>
            <p:cNvPr id="22" name="正方形/長方形 21"/>
            <p:cNvSpPr/>
            <p:nvPr/>
          </p:nvSpPr>
          <p:spPr>
            <a:xfrm>
              <a:off x="1139190" y="6212552"/>
              <a:ext cx="228600" cy="8842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sz="700" dirty="0">
                  <a:solidFill>
                    <a:prstClr val="black"/>
                  </a:solidFill>
                </a:rPr>
                <a:t>1,058</a:t>
              </a:r>
            </a:p>
          </p:txBody>
        </p:sp>
        <p:sp>
          <p:nvSpPr>
            <p:cNvPr id="23" name="正方形/長方形 22"/>
            <p:cNvSpPr/>
            <p:nvPr/>
          </p:nvSpPr>
          <p:spPr>
            <a:xfrm>
              <a:off x="1583696" y="5994112"/>
              <a:ext cx="228600" cy="7318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sz="700" dirty="0">
                  <a:solidFill>
                    <a:prstClr val="black"/>
                  </a:solidFill>
                </a:rPr>
                <a:t>1,527</a:t>
              </a:r>
            </a:p>
          </p:txBody>
        </p:sp>
        <p:sp>
          <p:nvSpPr>
            <p:cNvPr id="24" name="正方形/長方形 23"/>
            <p:cNvSpPr/>
            <p:nvPr/>
          </p:nvSpPr>
          <p:spPr>
            <a:xfrm>
              <a:off x="2000672" y="5733256"/>
              <a:ext cx="228600" cy="8842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sz="700" dirty="0">
                  <a:solidFill>
                    <a:prstClr val="black"/>
                  </a:solidFill>
                </a:rPr>
                <a:t>2,054</a:t>
              </a:r>
            </a:p>
          </p:txBody>
        </p:sp>
        <p:sp>
          <p:nvSpPr>
            <p:cNvPr id="25" name="正方形/長方形 24"/>
            <p:cNvSpPr/>
            <p:nvPr/>
          </p:nvSpPr>
          <p:spPr>
            <a:xfrm>
              <a:off x="2473104" y="5428808"/>
              <a:ext cx="228600" cy="8842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sz="700" dirty="0">
                  <a:solidFill>
                    <a:prstClr val="black"/>
                  </a:solidFill>
                </a:rPr>
                <a:t>2,688</a:t>
              </a:r>
            </a:p>
          </p:txBody>
        </p:sp>
        <p:sp>
          <p:nvSpPr>
            <p:cNvPr id="26" name="正方形/長方形 25"/>
            <p:cNvSpPr/>
            <p:nvPr/>
          </p:nvSpPr>
          <p:spPr>
            <a:xfrm>
              <a:off x="2811810" y="5168612"/>
              <a:ext cx="228600" cy="8842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sz="700" dirty="0">
                  <a:solidFill>
                    <a:prstClr val="black"/>
                  </a:solidFill>
                </a:rPr>
                <a:t>3,158</a:t>
              </a:r>
            </a:p>
          </p:txBody>
        </p:sp>
        <p:sp>
          <p:nvSpPr>
            <p:cNvPr id="27" name="正方形/長方形 26"/>
            <p:cNvSpPr/>
            <p:nvPr/>
          </p:nvSpPr>
          <p:spPr>
            <a:xfrm>
              <a:off x="1416742" y="603475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600" dirty="0">
                  <a:solidFill>
                    <a:prstClr val="black"/>
                  </a:solidFill>
                  <a:latin typeface="ＭＳ Ｐゴシック"/>
                </a:rPr>
                <a:t>(</a:t>
              </a:r>
              <a:r>
                <a:rPr lang="ja-JP" altLang="en-US" sz="600" dirty="0">
                  <a:solidFill>
                    <a:prstClr val="black"/>
                  </a:solidFill>
                  <a:latin typeface="ＭＳ Ｐゴシック"/>
                </a:rPr>
                <a:t>＋</a:t>
              </a:r>
              <a:r>
                <a:rPr lang="en-US" altLang="ja-JP" sz="600" dirty="0">
                  <a:solidFill>
                    <a:prstClr val="black"/>
                  </a:solidFill>
                  <a:latin typeface="ＭＳ Ｐゴシック"/>
                </a:rPr>
                <a:t>44</a:t>
              </a:r>
              <a:r>
                <a:rPr lang="ja-JP" altLang="en-US" sz="600" dirty="0">
                  <a:solidFill>
                    <a:prstClr val="black"/>
                  </a:solidFill>
                  <a:latin typeface="ＭＳ Ｐゴシック"/>
                </a:rPr>
                <a:t>％</a:t>
              </a:r>
              <a:r>
                <a:rPr lang="en-US" altLang="ja-JP" sz="600" dirty="0">
                  <a:solidFill>
                    <a:prstClr val="black"/>
                  </a:solidFill>
                  <a:latin typeface="ＭＳ Ｐゴシック"/>
                </a:rPr>
                <a:t>)</a:t>
              </a:r>
            </a:p>
          </p:txBody>
        </p:sp>
        <p:sp>
          <p:nvSpPr>
            <p:cNvPr id="28" name="正方形/長方形 27"/>
            <p:cNvSpPr/>
            <p:nvPr/>
          </p:nvSpPr>
          <p:spPr>
            <a:xfrm>
              <a:off x="1826949" y="578456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600" dirty="0">
                  <a:solidFill>
                    <a:prstClr val="black"/>
                  </a:solidFill>
                  <a:latin typeface="ＭＳ Ｐゴシック"/>
                </a:rPr>
                <a:t>(</a:t>
              </a:r>
              <a:r>
                <a:rPr lang="ja-JP" altLang="en-US" sz="600" dirty="0">
                  <a:solidFill>
                    <a:prstClr val="black"/>
                  </a:solidFill>
                  <a:latin typeface="ＭＳ Ｐゴシック"/>
                </a:rPr>
                <a:t>＋</a:t>
              </a:r>
              <a:r>
                <a:rPr lang="en-US" altLang="ja-JP" sz="600" dirty="0">
                  <a:solidFill>
                    <a:prstClr val="black"/>
                  </a:solidFill>
                  <a:latin typeface="ＭＳ Ｐゴシック"/>
                </a:rPr>
                <a:t>35</a:t>
              </a:r>
              <a:r>
                <a:rPr lang="ja-JP" altLang="en-US" sz="600" dirty="0">
                  <a:solidFill>
                    <a:prstClr val="black"/>
                  </a:solidFill>
                  <a:latin typeface="ＭＳ Ｐゴシック"/>
                </a:rPr>
                <a:t>％</a:t>
              </a:r>
              <a:r>
                <a:rPr lang="en-US" altLang="ja-JP" sz="600" dirty="0">
                  <a:solidFill>
                    <a:prstClr val="black"/>
                  </a:solidFill>
                  <a:latin typeface="ＭＳ Ｐゴシック"/>
                </a:rPr>
                <a:t>)</a:t>
              </a:r>
            </a:p>
          </p:txBody>
        </p:sp>
        <p:sp>
          <p:nvSpPr>
            <p:cNvPr id="29" name="正方形/長方形 28"/>
            <p:cNvSpPr/>
            <p:nvPr/>
          </p:nvSpPr>
          <p:spPr>
            <a:xfrm>
              <a:off x="2295581" y="5478492"/>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600" dirty="0">
                  <a:solidFill>
                    <a:prstClr val="black"/>
                  </a:solidFill>
                  <a:latin typeface="ＭＳ Ｐゴシック"/>
                </a:rPr>
                <a:t>(</a:t>
              </a:r>
              <a:r>
                <a:rPr lang="ja-JP" altLang="en-US" sz="600" dirty="0">
                  <a:solidFill>
                    <a:prstClr val="black"/>
                  </a:solidFill>
                  <a:latin typeface="ＭＳ Ｐゴシック"/>
                </a:rPr>
                <a:t>＋</a:t>
              </a:r>
              <a:r>
                <a:rPr lang="en-US" altLang="ja-JP" sz="600" dirty="0">
                  <a:solidFill>
                    <a:prstClr val="black"/>
                  </a:solidFill>
                  <a:latin typeface="ＭＳ Ｐゴシック"/>
                </a:rPr>
                <a:t>30</a:t>
              </a:r>
              <a:r>
                <a:rPr lang="ja-JP" altLang="en-US" sz="600" dirty="0">
                  <a:solidFill>
                    <a:prstClr val="black"/>
                  </a:solidFill>
                  <a:latin typeface="ＭＳ Ｐゴシック"/>
                </a:rPr>
                <a:t>％</a:t>
              </a:r>
              <a:r>
                <a:rPr lang="en-US" altLang="ja-JP" sz="600" dirty="0">
                  <a:solidFill>
                    <a:prstClr val="black"/>
                  </a:solidFill>
                  <a:latin typeface="ＭＳ Ｐゴシック"/>
                </a:rPr>
                <a:t>)</a:t>
              </a:r>
            </a:p>
          </p:txBody>
        </p:sp>
        <p:sp>
          <p:nvSpPr>
            <p:cNvPr id="30" name="正方形/長方形 29"/>
            <p:cNvSpPr/>
            <p:nvPr/>
          </p:nvSpPr>
          <p:spPr>
            <a:xfrm>
              <a:off x="2642291" y="5217507"/>
              <a:ext cx="576065"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600" dirty="0">
                  <a:solidFill>
                    <a:prstClr val="black"/>
                  </a:solidFill>
                  <a:latin typeface="ＭＳ Ｐゴシック"/>
                </a:rPr>
                <a:t>(</a:t>
              </a:r>
              <a:r>
                <a:rPr lang="ja-JP" altLang="en-US" sz="600" dirty="0">
                  <a:solidFill>
                    <a:prstClr val="black"/>
                  </a:solidFill>
                  <a:latin typeface="ＭＳ Ｐゴシック"/>
                </a:rPr>
                <a:t>＋</a:t>
              </a:r>
              <a:r>
                <a:rPr lang="en-US" altLang="ja-JP" sz="600" dirty="0">
                  <a:solidFill>
                    <a:prstClr val="black"/>
                  </a:solidFill>
                  <a:latin typeface="ＭＳ Ｐゴシック"/>
                </a:rPr>
                <a:t>18</a:t>
              </a:r>
              <a:r>
                <a:rPr lang="ja-JP" altLang="en-US" sz="600" dirty="0">
                  <a:solidFill>
                    <a:prstClr val="black"/>
                  </a:solidFill>
                  <a:latin typeface="ＭＳ Ｐゴシック"/>
                </a:rPr>
                <a:t>％</a:t>
              </a:r>
              <a:r>
                <a:rPr lang="en-US" altLang="ja-JP" sz="600" dirty="0">
                  <a:solidFill>
                    <a:prstClr val="black"/>
                  </a:solidFill>
                  <a:latin typeface="ＭＳ Ｐゴシック"/>
                </a:rPr>
                <a:t>)</a:t>
              </a:r>
            </a:p>
          </p:txBody>
        </p:sp>
      </p:grpSp>
      <p:sp>
        <p:nvSpPr>
          <p:cNvPr id="7" name="テキスト ボックス 6"/>
          <p:cNvSpPr txBox="1"/>
          <p:nvPr/>
        </p:nvSpPr>
        <p:spPr>
          <a:xfrm>
            <a:off x="6774884" y="3061855"/>
            <a:ext cx="2382971" cy="230832"/>
          </a:xfrm>
          <a:prstGeom prst="rect">
            <a:avLst/>
          </a:prstGeom>
          <a:noFill/>
        </p:spPr>
        <p:txBody>
          <a:bodyPr wrap="square" rtlCol="0">
            <a:spAutoFit/>
          </a:bodyPr>
          <a:lstStyle/>
          <a:p>
            <a:r>
              <a:rPr kumimoji="1" lang="ja-JP" altLang="en-US" sz="900" dirty="0"/>
              <a:t>（出典）国保連データ</a:t>
            </a:r>
          </a:p>
        </p:txBody>
      </p:sp>
      <p:sp>
        <p:nvSpPr>
          <p:cNvPr id="31" name="テキスト ボックス 17"/>
          <p:cNvSpPr txBox="1">
            <a:spLocks noChangeArrowheads="1"/>
          </p:cNvSpPr>
          <p:nvPr/>
        </p:nvSpPr>
        <p:spPr bwMode="auto">
          <a:xfrm>
            <a:off x="9000960" y="623146"/>
            <a:ext cx="794204" cy="276999"/>
          </a:xfrm>
          <a:prstGeom prst="rect">
            <a:avLst/>
          </a:prstGeom>
          <a:noFill/>
          <a:ln w="9525">
            <a:noFill/>
            <a:miter lim="800000"/>
            <a:headEnd/>
            <a:tailEnd/>
          </a:ln>
        </p:spPr>
        <p:txBody>
          <a:bodyPr wrap="square">
            <a:spAutoFit/>
          </a:bodyPr>
          <a:lstStyle/>
          <a:p>
            <a:pPr fontAlgn="base">
              <a:spcBef>
                <a:spcPct val="0"/>
              </a:spcBef>
              <a:spcAft>
                <a:spcPct val="0"/>
              </a:spcAft>
              <a:defRPr/>
            </a:pPr>
            <a:r>
              <a:rPr kumimoji="0" lang="ja-JP" altLang="en-US" sz="1200" kern="0" dirty="0">
                <a:solidFill>
                  <a:prstClr val="black"/>
                </a:solidFill>
              </a:rPr>
              <a:t>（</a:t>
            </a:r>
            <a:r>
              <a:rPr kumimoji="0" lang="ja-JP" altLang="en-US" sz="1050" kern="0" dirty="0">
                <a:solidFill>
                  <a:prstClr val="black"/>
                </a:solidFill>
              </a:rPr>
              <a:t>百万円</a:t>
            </a:r>
            <a:r>
              <a:rPr kumimoji="0" lang="ja-JP" altLang="en-US" sz="1200" kern="0" dirty="0">
                <a:solidFill>
                  <a:prstClr val="black"/>
                </a:solidFill>
              </a:rPr>
              <a:t>）</a:t>
            </a:r>
          </a:p>
        </p:txBody>
      </p:sp>
      <p:sp>
        <p:nvSpPr>
          <p:cNvPr id="32" name="正方形/長方形 31"/>
          <p:cNvSpPr/>
          <p:nvPr/>
        </p:nvSpPr>
        <p:spPr>
          <a:xfrm>
            <a:off x="6825208" y="4277"/>
            <a:ext cx="3080792" cy="307777"/>
          </a:xfrm>
          <a:prstGeom prst="rect">
            <a:avLst/>
          </a:prstGeom>
        </p:spPr>
        <p:txBody>
          <a:bodyPr wrap="square">
            <a:spAutoFit/>
          </a:bodyPr>
          <a:lstStyle/>
          <a:p>
            <a:pPr algn="r"/>
            <a:r>
              <a:rPr lang="ja-JP" altLang="en-US" sz="1400" dirty="0">
                <a:latin typeface="+mj-ea"/>
              </a:rPr>
              <a:t>　</a:t>
            </a:r>
            <a:r>
              <a:rPr lang="en-US" altLang="ja-JP" sz="1400" dirty="0">
                <a:latin typeface="+mj-ea"/>
              </a:rPr>
              <a:t>Ⅲ</a:t>
            </a:r>
            <a:r>
              <a:rPr lang="ja-JP" altLang="en-US" sz="1400" dirty="0">
                <a:latin typeface="+mj-ea"/>
              </a:rPr>
              <a:t>　就労継続支援Ａ型の見直し</a:t>
            </a:r>
            <a:endParaRPr lang="ja-JP" altLang="en-US" sz="1400" dirty="0"/>
          </a:p>
        </p:txBody>
      </p:sp>
    </p:spTree>
    <p:extLst>
      <p:ext uri="{BB962C8B-B14F-4D97-AF65-F5344CB8AC3E}">
        <p14:creationId xmlns:p14="http://schemas.microsoft.com/office/powerpoint/2010/main" val="1316554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8160" y="471054"/>
            <a:ext cx="9769680" cy="63589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7800" indent="-177800" fontAlgn="auto">
              <a:spcBef>
                <a:spcPts val="0"/>
              </a:spcBef>
              <a:spcAft>
                <a:spcPts val="0"/>
              </a:spcAft>
            </a:pPr>
            <a:endParaRPr lang="en-US" altLang="ja-JP" sz="1500" dirty="0">
              <a:solidFill>
                <a:prstClr val="black"/>
              </a:solidFill>
              <a:latin typeface="+mj-ea"/>
              <a:ea typeface="+mj-ea"/>
            </a:endParaRPr>
          </a:p>
        </p:txBody>
      </p:sp>
      <p:sp>
        <p:nvSpPr>
          <p:cNvPr id="3" name="角丸四角形 2"/>
          <p:cNvSpPr/>
          <p:nvPr/>
        </p:nvSpPr>
        <p:spPr>
          <a:xfrm>
            <a:off x="68160" y="44054"/>
            <a:ext cx="2220544" cy="36061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r>
              <a:rPr lang="ja-JP" altLang="en-US" b="1" dirty="0">
                <a:latin typeface="ＭＳ ゴシック" panose="020B0609070205080204" pitchFamily="49" charset="-128"/>
                <a:ea typeface="ＭＳ ゴシック" panose="020B0609070205080204" pitchFamily="49" charset="-128"/>
              </a:rPr>
              <a:t>３　見直しの概要</a:t>
            </a:r>
            <a:endParaRPr kumimoji="1" lang="ja-JP" altLang="en-US" b="1" dirty="0">
              <a:latin typeface="ＭＳ ゴシック" panose="020B0609070205080204" pitchFamily="49" charset="-128"/>
              <a:ea typeface="ＭＳ ゴシック" panose="020B0609070205080204" pitchFamily="49" charset="-128"/>
            </a:endParaRPr>
          </a:p>
        </p:txBody>
      </p:sp>
      <p:sp>
        <p:nvSpPr>
          <p:cNvPr id="2" name="正方形/長方形 1"/>
          <p:cNvSpPr/>
          <p:nvPr/>
        </p:nvSpPr>
        <p:spPr>
          <a:xfrm>
            <a:off x="134316" y="544807"/>
            <a:ext cx="9637368" cy="937632"/>
          </a:xfrm>
          <a:prstGeom prst="rect">
            <a:avLst/>
          </a:prstGeom>
          <a:ln w="19050"/>
        </p:spPr>
        <p:style>
          <a:lnRef idx="2">
            <a:schemeClr val="accent1"/>
          </a:lnRef>
          <a:fillRef idx="1">
            <a:schemeClr val="lt1"/>
          </a:fillRef>
          <a:effectRef idx="0">
            <a:schemeClr val="accent1"/>
          </a:effectRef>
          <a:fontRef idx="minor">
            <a:schemeClr val="dk1"/>
          </a:fontRef>
        </p:style>
        <p:txBody>
          <a:bodyPr rtlCol="0" anchor="t" anchorCtr="0"/>
          <a:lstStyle/>
          <a:p>
            <a:endParaRPr lang="en-US" altLang="ja-JP" sz="1500" dirty="0">
              <a:latin typeface="+mj-ea"/>
              <a:ea typeface="+mj-ea"/>
            </a:endParaRPr>
          </a:p>
          <a:p>
            <a:endParaRPr lang="en-US" altLang="ja-JP" sz="1000" dirty="0">
              <a:latin typeface="+mj-ea"/>
              <a:ea typeface="+mj-ea"/>
            </a:endParaRPr>
          </a:p>
          <a:p>
            <a:r>
              <a:rPr lang="ja-JP" altLang="en-US" sz="1500" dirty="0">
                <a:latin typeface="+mj-ea"/>
                <a:ea typeface="+mj-ea"/>
              </a:rPr>
              <a:t>　</a:t>
            </a:r>
            <a:r>
              <a:rPr kumimoji="1" lang="ja-JP" altLang="en-US" sz="1600" b="1" dirty="0">
                <a:solidFill>
                  <a:schemeClr val="tx1"/>
                </a:solidFill>
                <a:latin typeface="+mj-ea"/>
                <a:ea typeface="+mj-ea"/>
              </a:rPr>
              <a:t>○</a:t>
            </a:r>
            <a:r>
              <a:rPr lang="ja-JP" altLang="en-US" sz="1600" b="1" dirty="0">
                <a:solidFill>
                  <a:schemeClr val="tx1"/>
                </a:solidFill>
                <a:latin typeface="+mj-ea"/>
                <a:ea typeface="+mj-ea"/>
              </a:rPr>
              <a:t>障害福祉計画と整合性のとれた新規指定</a:t>
            </a:r>
            <a:r>
              <a:rPr kumimoji="1" lang="ja-JP" altLang="en-US" sz="1400" dirty="0">
                <a:latin typeface="+mj-ea"/>
                <a:ea typeface="+mj-ea"/>
              </a:rPr>
              <a:t>（施行規則第</a:t>
            </a:r>
            <a:r>
              <a:rPr kumimoji="1" lang="en-US" altLang="ja-JP" sz="1400" dirty="0">
                <a:latin typeface="+mj-ea"/>
                <a:ea typeface="+mj-ea"/>
              </a:rPr>
              <a:t>34</a:t>
            </a:r>
            <a:r>
              <a:rPr kumimoji="1" lang="ja-JP" altLang="en-US" sz="1400" dirty="0">
                <a:latin typeface="+mj-ea"/>
                <a:ea typeface="+mj-ea"/>
              </a:rPr>
              <a:t>条の</a:t>
            </a:r>
            <a:r>
              <a:rPr kumimoji="1" lang="en-US" altLang="ja-JP" sz="1400" dirty="0">
                <a:latin typeface="+mj-ea"/>
                <a:ea typeface="+mj-ea"/>
              </a:rPr>
              <a:t>20</a:t>
            </a:r>
            <a:r>
              <a:rPr kumimoji="1" lang="ja-JP" altLang="en-US" sz="1400" dirty="0">
                <a:latin typeface="+mj-ea"/>
                <a:ea typeface="+mj-ea"/>
              </a:rPr>
              <a:t>の改正）</a:t>
            </a:r>
            <a:endParaRPr kumimoji="1" lang="en-US" altLang="ja-JP" sz="1400" dirty="0">
              <a:latin typeface="+mj-ea"/>
              <a:ea typeface="+mj-ea"/>
            </a:endParaRPr>
          </a:p>
          <a:p>
            <a:pPr marL="355600"/>
            <a:r>
              <a:rPr lang="ja-JP" altLang="en-US" sz="1500" dirty="0">
                <a:latin typeface="+mj-ea"/>
                <a:ea typeface="+mj-ea"/>
              </a:rPr>
              <a:t>→</a:t>
            </a:r>
            <a:r>
              <a:rPr kumimoji="1" lang="ja-JP" altLang="en-US" sz="1500" dirty="0">
                <a:latin typeface="+mj-ea"/>
                <a:ea typeface="+mj-ea"/>
              </a:rPr>
              <a:t>障害福祉計画に定めるサービスの必要な量に達している場合等は、新規指定をしないことが可能</a:t>
            </a:r>
            <a:r>
              <a:rPr lang="ja-JP" altLang="en-US" sz="1500" dirty="0">
                <a:latin typeface="+mj-ea"/>
                <a:ea typeface="+mj-ea"/>
              </a:rPr>
              <a:t>。</a:t>
            </a:r>
            <a:endParaRPr kumimoji="1" lang="en-US" altLang="ja-JP" sz="1500" dirty="0">
              <a:latin typeface="+mj-ea"/>
              <a:ea typeface="+mj-ea"/>
            </a:endParaRPr>
          </a:p>
          <a:p>
            <a:pPr marL="266700" indent="-266700"/>
            <a:endParaRPr lang="en-US" altLang="ja-JP" sz="1400" dirty="0">
              <a:solidFill>
                <a:srgbClr val="FF0000"/>
              </a:solidFill>
              <a:latin typeface="+mj-ea"/>
              <a:ea typeface="+mj-ea"/>
            </a:endParaRPr>
          </a:p>
          <a:p>
            <a:pPr marL="266700" indent="-266700"/>
            <a:endParaRPr kumimoji="1" lang="en-US" altLang="ja-JP" sz="1400" dirty="0">
              <a:solidFill>
                <a:srgbClr val="FF0000"/>
              </a:solidFill>
              <a:latin typeface="+mj-ea"/>
              <a:ea typeface="+mj-ea"/>
            </a:endParaRPr>
          </a:p>
          <a:p>
            <a:pPr marL="266700" indent="-266700"/>
            <a:r>
              <a:rPr kumimoji="1" lang="ja-JP" altLang="en-US" sz="1500" dirty="0">
                <a:latin typeface="+mj-ea"/>
                <a:ea typeface="+mj-ea"/>
              </a:rPr>
              <a:t>　</a:t>
            </a:r>
          </a:p>
        </p:txBody>
      </p:sp>
      <p:sp>
        <p:nvSpPr>
          <p:cNvPr id="11" name="正方形/長方形 10"/>
          <p:cNvSpPr/>
          <p:nvPr/>
        </p:nvSpPr>
        <p:spPr>
          <a:xfrm>
            <a:off x="200472" y="597985"/>
            <a:ext cx="5760640" cy="355600"/>
          </a:xfrm>
          <a:prstGeom prst="rect">
            <a:avLst/>
          </a:prstGeom>
          <a:ln/>
        </p:spPr>
        <p:style>
          <a:lnRef idx="1">
            <a:schemeClr val="accent5"/>
          </a:lnRef>
          <a:fillRef idx="2">
            <a:schemeClr val="accent5"/>
          </a:fillRef>
          <a:effectRef idx="1">
            <a:schemeClr val="accent5"/>
          </a:effectRef>
          <a:fontRef idx="minor">
            <a:schemeClr val="dk1"/>
          </a:fontRef>
        </p:style>
        <p:txBody>
          <a:bodyPr rtlCol="0" anchor="t" anchorCtr="0"/>
          <a:lstStyle/>
          <a:p>
            <a:r>
              <a:rPr lang="ja-JP" altLang="en-US" b="1" dirty="0">
                <a:latin typeface="+mj-ea"/>
                <a:ea typeface="+mj-ea"/>
              </a:rPr>
              <a:t>１．法施行規則の改正による対応</a:t>
            </a:r>
            <a:r>
              <a:rPr lang="en-US" altLang="ja-JP" b="1" dirty="0">
                <a:latin typeface="+mj-ea"/>
                <a:ea typeface="+mj-ea"/>
              </a:rPr>
              <a:t>【</a:t>
            </a:r>
            <a:r>
              <a:rPr lang="ja-JP" altLang="en-US" b="1" dirty="0">
                <a:latin typeface="+mj-ea"/>
                <a:ea typeface="+mj-ea"/>
              </a:rPr>
              <a:t>平成</a:t>
            </a:r>
            <a:r>
              <a:rPr lang="en-US" altLang="ja-JP" b="1" dirty="0">
                <a:latin typeface="+mj-ea"/>
                <a:ea typeface="+mj-ea"/>
              </a:rPr>
              <a:t>29</a:t>
            </a:r>
            <a:r>
              <a:rPr lang="ja-JP" altLang="en-US" b="1" dirty="0">
                <a:latin typeface="+mj-ea"/>
                <a:ea typeface="+mj-ea"/>
              </a:rPr>
              <a:t>年４月施行</a:t>
            </a:r>
            <a:r>
              <a:rPr lang="en-US" altLang="ja-JP" b="1" dirty="0">
                <a:latin typeface="+mj-ea"/>
                <a:ea typeface="+mj-ea"/>
              </a:rPr>
              <a:t>】</a:t>
            </a:r>
          </a:p>
        </p:txBody>
      </p:sp>
      <p:sp>
        <p:nvSpPr>
          <p:cNvPr id="14" name="正方形/長方形 13"/>
          <p:cNvSpPr/>
          <p:nvPr/>
        </p:nvSpPr>
        <p:spPr>
          <a:xfrm>
            <a:off x="134316" y="1541796"/>
            <a:ext cx="9637368" cy="3543387"/>
          </a:xfrm>
          <a:prstGeom prst="rect">
            <a:avLst/>
          </a:prstGeom>
          <a:ln w="19050"/>
        </p:spPr>
        <p:style>
          <a:lnRef idx="2">
            <a:schemeClr val="accent1"/>
          </a:lnRef>
          <a:fillRef idx="1">
            <a:schemeClr val="lt1"/>
          </a:fillRef>
          <a:effectRef idx="0">
            <a:schemeClr val="accent1"/>
          </a:effectRef>
          <a:fontRef idx="minor">
            <a:schemeClr val="dk1"/>
          </a:fontRef>
        </p:style>
        <p:txBody>
          <a:bodyPr rtlCol="0" anchor="t" anchorCtr="0"/>
          <a:lstStyle/>
          <a:p>
            <a:endParaRPr lang="en-US" altLang="ja-JP" sz="1600" dirty="0">
              <a:latin typeface="+mj-ea"/>
              <a:ea typeface="+mj-ea"/>
            </a:endParaRPr>
          </a:p>
          <a:p>
            <a:endParaRPr lang="en-US" altLang="ja-JP" sz="800" dirty="0">
              <a:latin typeface="+mj-ea"/>
              <a:ea typeface="+mj-ea"/>
            </a:endParaRPr>
          </a:p>
          <a:p>
            <a:endParaRPr lang="en-US" altLang="ja-JP" sz="400" dirty="0">
              <a:latin typeface="+mj-ea"/>
              <a:ea typeface="+mj-ea"/>
            </a:endParaRPr>
          </a:p>
          <a:p>
            <a:pPr marL="711200"/>
            <a:endParaRPr lang="en-US" altLang="ja-JP" sz="1600" dirty="0">
              <a:solidFill>
                <a:srgbClr val="FF0000"/>
              </a:solidFill>
              <a:latin typeface="+mj-ea"/>
            </a:endParaRPr>
          </a:p>
        </p:txBody>
      </p:sp>
      <p:sp>
        <p:nvSpPr>
          <p:cNvPr id="15" name="正方形/長方形 14"/>
          <p:cNvSpPr/>
          <p:nvPr/>
        </p:nvSpPr>
        <p:spPr>
          <a:xfrm>
            <a:off x="200472" y="1605917"/>
            <a:ext cx="6768752" cy="355600"/>
          </a:xfrm>
          <a:prstGeom prst="rect">
            <a:avLst/>
          </a:prstGeom>
          <a:ln/>
        </p:spPr>
        <p:style>
          <a:lnRef idx="1">
            <a:schemeClr val="accent5"/>
          </a:lnRef>
          <a:fillRef idx="2">
            <a:schemeClr val="accent5"/>
          </a:fillRef>
          <a:effectRef idx="1">
            <a:schemeClr val="accent5"/>
          </a:effectRef>
          <a:fontRef idx="minor">
            <a:schemeClr val="dk1"/>
          </a:fontRef>
        </p:style>
        <p:txBody>
          <a:bodyPr rtlCol="0" anchor="t" anchorCtr="0"/>
          <a:lstStyle/>
          <a:p>
            <a:r>
              <a:rPr lang="ja-JP" altLang="en-US" b="1" dirty="0">
                <a:latin typeface="+mj-ea"/>
                <a:ea typeface="+mj-ea"/>
              </a:rPr>
              <a:t>２．指定基準（運営基準）等の改正による対応</a:t>
            </a:r>
            <a:r>
              <a:rPr lang="en-US" altLang="ja-JP" b="1" dirty="0">
                <a:latin typeface="+mj-ea"/>
                <a:ea typeface="+mj-ea"/>
              </a:rPr>
              <a:t>【</a:t>
            </a:r>
            <a:r>
              <a:rPr lang="ja-JP" altLang="en-US" b="1" dirty="0">
                <a:latin typeface="+mj-ea"/>
                <a:ea typeface="+mj-ea"/>
              </a:rPr>
              <a:t>平成</a:t>
            </a:r>
            <a:r>
              <a:rPr lang="en-US" altLang="ja-JP" b="1" dirty="0">
                <a:latin typeface="+mj-ea"/>
                <a:ea typeface="+mj-ea"/>
              </a:rPr>
              <a:t>29</a:t>
            </a:r>
            <a:r>
              <a:rPr lang="ja-JP" altLang="en-US" b="1" dirty="0">
                <a:latin typeface="+mj-ea"/>
                <a:ea typeface="+mj-ea"/>
              </a:rPr>
              <a:t>年４月施行</a:t>
            </a:r>
            <a:r>
              <a:rPr lang="en-US" altLang="ja-JP" b="1" dirty="0">
                <a:latin typeface="+mj-ea"/>
                <a:ea typeface="+mj-ea"/>
              </a:rPr>
              <a:t>】</a:t>
            </a:r>
          </a:p>
        </p:txBody>
      </p:sp>
      <p:sp>
        <p:nvSpPr>
          <p:cNvPr id="16" name="正方形/長方形 15"/>
          <p:cNvSpPr/>
          <p:nvPr/>
        </p:nvSpPr>
        <p:spPr>
          <a:xfrm>
            <a:off x="203395" y="2045852"/>
            <a:ext cx="9499211" cy="1023108"/>
          </a:xfrm>
          <a:prstGeom prst="rect">
            <a:avLst/>
          </a:prstGeom>
          <a:noFill/>
          <a:ln w="31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prstClr val="black"/>
                </a:solidFill>
                <a:latin typeface="ＭＳ Ｐゴシック"/>
              </a:rPr>
              <a:t>○希望を踏まえた就労機会の提供の徹底</a:t>
            </a:r>
            <a:r>
              <a:rPr lang="ja-JP" altLang="en-US" sz="1400" dirty="0">
                <a:solidFill>
                  <a:prstClr val="black"/>
                </a:solidFill>
                <a:latin typeface="ＭＳ Ｐゴシック"/>
              </a:rPr>
              <a:t>（指定基準第</a:t>
            </a:r>
            <a:r>
              <a:rPr lang="en-US" altLang="ja-JP" sz="1400" dirty="0">
                <a:solidFill>
                  <a:prstClr val="black"/>
                </a:solidFill>
                <a:latin typeface="ＭＳ Ｐゴシック"/>
              </a:rPr>
              <a:t>191</a:t>
            </a:r>
            <a:r>
              <a:rPr lang="ja-JP" altLang="en-US" sz="1400" dirty="0">
                <a:solidFill>
                  <a:prstClr val="black"/>
                </a:solidFill>
                <a:latin typeface="ＭＳ Ｐゴシック"/>
              </a:rPr>
              <a:t>条（就労）に新たに規定）</a:t>
            </a:r>
            <a:endParaRPr lang="en-US" altLang="ja-JP" sz="1400" dirty="0">
              <a:solidFill>
                <a:prstClr val="black"/>
              </a:solidFill>
              <a:latin typeface="ＭＳ Ｐゴシック"/>
            </a:endParaRPr>
          </a:p>
          <a:p>
            <a:pPr marL="177800"/>
            <a:r>
              <a:rPr lang="ja-JP" altLang="en-US" sz="1400" dirty="0">
                <a:solidFill>
                  <a:prstClr val="black"/>
                </a:solidFill>
                <a:latin typeface="ＭＳ Ｐゴシック"/>
              </a:rPr>
              <a:t>   指定就労継続支援Ａ型は、利用者が自立した日常生活及び社会生活を営むことができるよう、利用者に対し就労の機会を提供するとともに、その就労の知識及び能力の向上のために必要な訓練や支援を適切かつ効果的に行う障害福祉サービスであることから、</a:t>
            </a:r>
            <a:r>
              <a:rPr lang="ja-JP" altLang="en-US" sz="1400" u="sng" dirty="0">
                <a:solidFill>
                  <a:schemeClr val="tx1"/>
                </a:solidFill>
                <a:latin typeface="ＭＳ Ｐゴシック"/>
              </a:rPr>
              <a:t>利用者の希望や能力を踏まえた個別支援計画の作成を徹底</a:t>
            </a:r>
            <a:r>
              <a:rPr lang="ja-JP" altLang="en-US" sz="1400" dirty="0">
                <a:solidFill>
                  <a:prstClr val="black"/>
                </a:solidFill>
                <a:latin typeface="ＭＳ Ｐゴシック"/>
              </a:rPr>
              <a:t>。</a:t>
            </a:r>
            <a:endParaRPr lang="en-US" altLang="ja-JP" sz="1400" dirty="0">
              <a:solidFill>
                <a:prstClr val="black"/>
              </a:solidFill>
              <a:latin typeface="ＭＳ Ｐゴシック"/>
            </a:endParaRPr>
          </a:p>
        </p:txBody>
      </p:sp>
      <p:sp>
        <p:nvSpPr>
          <p:cNvPr id="17" name="正方形/長方形 16"/>
          <p:cNvSpPr/>
          <p:nvPr/>
        </p:nvSpPr>
        <p:spPr>
          <a:xfrm>
            <a:off x="203395" y="3149130"/>
            <a:ext cx="9499211" cy="1174409"/>
          </a:xfrm>
          <a:prstGeom prst="rect">
            <a:avLst/>
          </a:prstGeom>
          <a:noFill/>
          <a:ln w="31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b="1" dirty="0">
                <a:solidFill>
                  <a:prstClr val="black"/>
                </a:solidFill>
                <a:latin typeface="ＭＳ Ｐゴシック"/>
              </a:rPr>
              <a:t>○賃金の支払い</a:t>
            </a:r>
            <a:endParaRPr lang="en-US" altLang="ja-JP" sz="1600" dirty="0">
              <a:solidFill>
                <a:prstClr val="black"/>
              </a:solidFill>
              <a:latin typeface="ＭＳ Ｐゴシック"/>
            </a:endParaRPr>
          </a:p>
          <a:p>
            <a:pPr marL="266472" lvl="0"/>
            <a:r>
              <a:rPr lang="ja-JP" altLang="en-US" sz="1400" dirty="0">
                <a:solidFill>
                  <a:prstClr val="black"/>
                </a:solidFill>
                <a:latin typeface="ＭＳ Ｐゴシック"/>
              </a:rPr>
              <a:t>   指定基準第</a:t>
            </a:r>
            <a:r>
              <a:rPr lang="en-US" altLang="ja-JP" sz="1400" dirty="0">
                <a:solidFill>
                  <a:prstClr val="black"/>
                </a:solidFill>
                <a:latin typeface="ＭＳ Ｐゴシック"/>
              </a:rPr>
              <a:t>192</a:t>
            </a:r>
            <a:r>
              <a:rPr lang="ja-JP" altLang="en-US" sz="1400" dirty="0">
                <a:solidFill>
                  <a:prstClr val="black"/>
                </a:solidFill>
                <a:latin typeface="ＭＳ Ｐゴシック"/>
              </a:rPr>
              <a:t>条（賃金及び工賃）に新たに、以下を規定し、就労の質の向上を推進。</a:t>
            </a:r>
            <a:endParaRPr lang="en-US" altLang="ja-JP" sz="1400" dirty="0">
              <a:solidFill>
                <a:prstClr val="black"/>
              </a:solidFill>
              <a:latin typeface="ＭＳ Ｐゴシック"/>
            </a:endParaRPr>
          </a:p>
          <a:p>
            <a:pPr marL="552221" lvl="0" indent="-285750">
              <a:buFont typeface="Wingdings" panose="05000000000000000000" pitchFamily="2" charset="2"/>
              <a:buChar char="Ø"/>
            </a:pPr>
            <a:r>
              <a:rPr lang="ja-JP" altLang="en-US" sz="1400" u="sng" dirty="0">
                <a:solidFill>
                  <a:prstClr val="black"/>
                </a:solidFill>
                <a:latin typeface="ＭＳ Ｐゴシック"/>
              </a:rPr>
              <a:t>生産活動に係る事業収入から必要経費を向上した額に相当する金額が、利用者に支払う賃金総額以上</a:t>
            </a:r>
            <a:r>
              <a:rPr lang="ja-JP" altLang="en-US" sz="1400" dirty="0">
                <a:solidFill>
                  <a:prstClr val="black"/>
                </a:solidFill>
                <a:latin typeface="ＭＳ Ｐゴシック"/>
              </a:rPr>
              <a:t>。　　</a:t>
            </a:r>
            <a:endParaRPr lang="en-US" altLang="ja-JP" sz="800" dirty="0">
              <a:solidFill>
                <a:prstClr val="black"/>
              </a:solidFill>
              <a:latin typeface="ＭＳ Ｐゴシック"/>
            </a:endParaRPr>
          </a:p>
          <a:p>
            <a:pPr marL="552221" lvl="0" indent="-285750">
              <a:buFont typeface="Wingdings" panose="05000000000000000000" pitchFamily="2" charset="2"/>
              <a:buChar char="Ø"/>
            </a:pPr>
            <a:r>
              <a:rPr lang="ja-JP" altLang="en-US" sz="1400" u="sng" dirty="0">
                <a:solidFill>
                  <a:prstClr val="black"/>
                </a:solidFill>
                <a:latin typeface="ＭＳ Ｐゴシック"/>
              </a:rPr>
              <a:t>賃金の支払は、原則、自立支援給付から支払うことは禁止</a:t>
            </a:r>
            <a:r>
              <a:rPr lang="ja-JP" altLang="en-US" sz="1400" dirty="0">
                <a:solidFill>
                  <a:prstClr val="black"/>
                </a:solidFill>
                <a:latin typeface="ＭＳ Ｐゴシック"/>
              </a:rPr>
              <a:t>。</a:t>
            </a:r>
            <a:endParaRPr lang="en-US" altLang="ja-JP" sz="1400" dirty="0">
              <a:solidFill>
                <a:prstClr val="black"/>
              </a:solidFill>
              <a:latin typeface="ＭＳ Ｐゴシック"/>
            </a:endParaRPr>
          </a:p>
          <a:p>
            <a:pPr marL="532945" indent="-266469"/>
            <a:r>
              <a:rPr lang="ja-JP" altLang="en-US" sz="1400" dirty="0">
                <a:solidFill>
                  <a:prstClr val="black"/>
                </a:solidFill>
                <a:latin typeface="ＭＳ Ｐゴシック"/>
              </a:rPr>
              <a:t>　→これら</a:t>
            </a:r>
            <a:r>
              <a:rPr lang="ja-JP" altLang="en-US" sz="1400" u="sng" dirty="0">
                <a:solidFill>
                  <a:prstClr val="black"/>
                </a:solidFill>
                <a:latin typeface="ＭＳ Ｐゴシック"/>
              </a:rPr>
              <a:t>指定基準を満たさない場合には、経営改善計画書を提出し経営改善に取り組む</a:t>
            </a:r>
            <a:r>
              <a:rPr lang="ja-JP" altLang="en-US" sz="1400" dirty="0">
                <a:solidFill>
                  <a:prstClr val="black"/>
                </a:solidFill>
                <a:latin typeface="ＭＳ Ｐゴシック"/>
              </a:rPr>
              <a:t>。</a:t>
            </a:r>
            <a:endParaRPr lang="en-US" altLang="ja-JP" sz="1400" dirty="0">
              <a:solidFill>
                <a:prstClr val="black"/>
              </a:solidFill>
              <a:latin typeface="ＭＳ Ｐゴシック"/>
            </a:endParaRPr>
          </a:p>
        </p:txBody>
      </p:sp>
      <p:sp>
        <p:nvSpPr>
          <p:cNvPr id="20" name="正方形/長方形 19"/>
          <p:cNvSpPr/>
          <p:nvPr/>
        </p:nvSpPr>
        <p:spPr>
          <a:xfrm>
            <a:off x="128464" y="5157192"/>
            <a:ext cx="9637368" cy="1640736"/>
          </a:xfrm>
          <a:prstGeom prst="rect">
            <a:avLst/>
          </a:prstGeom>
          <a:ln w="19050"/>
        </p:spPr>
        <p:style>
          <a:lnRef idx="2">
            <a:schemeClr val="accent1"/>
          </a:lnRef>
          <a:fillRef idx="1">
            <a:schemeClr val="lt1"/>
          </a:fillRef>
          <a:effectRef idx="0">
            <a:schemeClr val="accent1"/>
          </a:effectRef>
          <a:fontRef idx="minor">
            <a:schemeClr val="dk1"/>
          </a:fontRef>
        </p:style>
        <p:txBody>
          <a:bodyPr rtlCol="0" anchor="t" anchorCtr="0"/>
          <a:lstStyle/>
          <a:p>
            <a:endParaRPr lang="en-US" altLang="ja-JP" sz="1500" dirty="0">
              <a:latin typeface="+mj-ea"/>
              <a:ea typeface="+mj-ea"/>
            </a:endParaRPr>
          </a:p>
          <a:p>
            <a:endParaRPr lang="en-US" altLang="ja-JP" sz="1500" dirty="0">
              <a:latin typeface="+mj-ea"/>
              <a:ea typeface="+mj-ea"/>
            </a:endParaRPr>
          </a:p>
          <a:p>
            <a:pPr marL="266700" indent="-266700"/>
            <a:endParaRPr lang="en-US" altLang="ja-JP" sz="1400" dirty="0">
              <a:solidFill>
                <a:srgbClr val="FF0000"/>
              </a:solidFill>
              <a:latin typeface="+mj-ea"/>
              <a:ea typeface="+mj-ea"/>
            </a:endParaRPr>
          </a:p>
          <a:p>
            <a:pPr marL="266700" indent="-266700"/>
            <a:endParaRPr kumimoji="1" lang="en-US" altLang="ja-JP" sz="1400" dirty="0">
              <a:solidFill>
                <a:srgbClr val="FF0000"/>
              </a:solidFill>
              <a:latin typeface="+mj-ea"/>
              <a:ea typeface="+mj-ea"/>
            </a:endParaRPr>
          </a:p>
          <a:p>
            <a:pPr marL="266700" indent="-266700"/>
            <a:r>
              <a:rPr kumimoji="1" lang="ja-JP" altLang="en-US" sz="1500" dirty="0">
                <a:latin typeface="+mj-ea"/>
                <a:ea typeface="+mj-ea"/>
              </a:rPr>
              <a:t>　</a:t>
            </a:r>
          </a:p>
        </p:txBody>
      </p:sp>
      <p:sp>
        <p:nvSpPr>
          <p:cNvPr id="23" name="正方形/長方形 22"/>
          <p:cNvSpPr/>
          <p:nvPr/>
        </p:nvSpPr>
        <p:spPr>
          <a:xfrm>
            <a:off x="194620" y="5238080"/>
            <a:ext cx="5760640" cy="355600"/>
          </a:xfrm>
          <a:prstGeom prst="rect">
            <a:avLst/>
          </a:prstGeom>
          <a:ln/>
        </p:spPr>
        <p:style>
          <a:lnRef idx="1">
            <a:schemeClr val="accent5"/>
          </a:lnRef>
          <a:fillRef idx="2">
            <a:schemeClr val="accent5"/>
          </a:fillRef>
          <a:effectRef idx="1">
            <a:schemeClr val="accent5"/>
          </a:effectRef>
          <a:fontRef idx="minor">
            <a:schemeClr val="dk1"/>
          </a:fontRef>
        </p:style>
        <p:txBody>
          <a:bodyPr rtlCol="0" anchor="t" anchorCtr="0"/>
          <a:lstStyle/>
          <a:p>
            <a:r>
              <a:rPr lang="ja-JP" altLang="en-US" b="1" dirty="0">
                <a:latin typeface="+mj-ea"/>
                <a:ea typeface="+mj-ea"/>
              </a:rPr>
              <a:t>３．課長通知による対応</a:t>
            </a:r>
            <a:r>
              <a:rPr lang="en-US" altLang="ja-JP" b="1" dirty="0">
                <a:latin typeface="+mj-ea"/>
                <a:ea typeface="+mj-ea"/>
              </a:rPr>
              <a:t>【</a:t>
            </a:r>
            <a:r>
              <a:rPr lang="ja-JP" altLang="en-US" b="1" dirty="0">
                <a:latin typeface="+mj-ea"/>
                <a:ea typeface="+mj-ea"/>
              </a:rPr>
              <a:t>平成</a:t>
            </a:r>
            <a:r>
              <a:rPr lang="en-US" altLang="ja-JP" b="1" dirty="0">
                <a:latin typeface="+mj-ea"/>
                <a:ea typeface="+mj-ea"/>
              </a:rPr>
              <a:t>29</a:t>
            </a:r>
            <a:r>
              <a:rPr lang="ja-JP" altLang="en-US" b="1" dirty="0">
                <a:latin typeface="+mj-ea"/>
                <a:ea typeface="+mj-ea"/>
              </a:rPr>
              <a:t>年４月～</a:t>
            </a:r>
            <a:r>
              <a:rPr lang="en-US" altLang="ja-JP" b="1" dirty="0">
                <a:latin typeface="+mj-ea"/>
                <a:ea typeface="+mj-ea"/>
              </a:rPr>
              <a:t>】</a:t>
            </a:r>
          </a:p>
        </p:txBody>
      </p:sp>
      <p:sp>
        <p:nvSpPr>
          <p:cNvPr id="25" name="正方形/長方形 24"/>
          <p:cNvSpPr/>
          <p:nvPr/>
        </p:nvSpPr>
        <p:spPr>
          <a:xfrm>
            <a:off x="203395" y="5697014"/>
            <a:ext cx="9499211" cy="1028906"/>
          </a:xfrm>
          <a:prstGeom prst="rect">
            <a:avLst/>
          </a:prstGeom>
          <a:noFill/>
          <a:ln w="31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600" b="1" dirty="0">
                <a:solidFill>
                  <a:prstClr val="black"/>
                </a:solidFill>
                <a:latin typeface="ＭＳ Ｐゴシック"/>
              </a:rPr>
              <a:t>○情報公表の先行実施</a:t>
            </a:r>
            <a:endParaRPr lang="en-US" altLang="ja-JP" sz="1600" b="1" dirty="0">
              <a:solidFill>
                <a:prstClr val="black"/>
              </a:solidFill>
              <a:latin typeface="ＭＳ Ｐゴシック"/>
            </a:endParaRPr>
          </a:p>
          <a:p>
            <a:pPr marL="263301"/>
            <a:r>
              <a:rPr lang="ja-JP" altLang="en-US" sz="1600" dirty="0">
                <a:solidFill>
                  <a:prstClr val="black"/>
                </a:solidFill>
                <a:latin typeface="ＭＳ Ｐゴシック"/>
              </a:rPr>
              <a:t>就労継続支援Ａ型事業所は先行して、障害者やその家族等が適切な事業所を選択できるように、「財務諸表」、「主な生産活動の内容」、「平均月額賃金」を自治体のホームページで公表、又は事業所のホームページでの公表を促すことを各都道府県等に依頼。</a:t>
            </a:r>
            <a:endParaRPr lang="en-US" altLang="ja-JP" sz="1600" dirty="0">
              <a:solidFill>
                <a:prstClr val="black"/>
              </a:solidFill>
              <a:latin typeface="ＭＳ Ｐゴシック"/>
            </a:endParaRPr>
          </a:p>
        </p:txBody>
      </p:sp>
      <p:sp>
        <p:nvSpPr>
          <p:cNvPr id="18" name="正方形/長方形 17"/>
          <p:cNvSpPr/>
          <p:nvPr/>
        </p:nvSpPr>
        <p:spPr>
          <a:xfrm>
            <a:off x="203395" y="4422116"/>
            <a:ext cx="9499211" cy="591060"/>
          </a:xfrm>
          <a:prstGeom prst="rect">
            <a:avLst/>
          </a:prstGeom>
          <a:noFill/>
          <a:ln w="31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prstClr val="black"/>
                </a:solidFill>
                <a:latin typeface="ＭＳ Ｐゴシック"/>
              </a:rPr>
              <a:t>○運営規程の記載事項の追加</a:t>
            </a:r>
            <a:endParaRPr lang="en-US" altLang="ja-JP" sz="1600" b="1" dirty="0">
              <a:solidFill>
                <a:prstClr val="black"/>
              </a:solidFill>
              <a:latin typeface="ＭＳ Ｐゴシック"/>
            </a:endParaRPr>
          </a:p>
          <a:p>
            <a:r>
              <a:rPr lang="ja-JP" altLang="en-US" sz="1400" dirty="0">
                <a:solidFill>
                  <a:prstClr val="black"/>
                </a:solidFill>
                <a:latin typeface="ＭＳ Ｐゴシック"/>
              </a:rPr>
              <a:t>　　   就労継続支援Ａ型事業者における運営規程には、新たに</a:t>
            </a:r>
            <a:r>
              <a:rPr lang="ja-JP" altLang="en-US" sz="1400" u="sng" dirty="0">
                <a:solidFill>
                  <a:prstClr val="black"/>
                </a:solidFill>
                <a:latin typeface="ＭＳ Ｐゴシック"/>
              </a:rPr>
              <a:t>「主な生産活動の内容」、 「賃金」 、「労働時間」</a:t>
            </a:r>
            <a:r>
              <a:rPr lang="ja-JP" altLang="en-US" sz="1400" dirty="0">
                <a:solidFill>
                  <a:prstClr val="black"/>
                </a:solidFill>
                <a:latin typeface="ＭＳ Ｐゴシック"/>
              </a:rPr>
              <a:t>を規定。</a:t>
            </a:r>
            <a:endParaRPr lang="en-US" altLang="ja-JP" sz="1400" dirty="0">
              <a:solidFill>
                <a:prstClr val="black"/>
              </a:solidFill>
              <a:latin typeface="ＭＳ Ｐゴシック"/>
            </a:endParaRPr>
          </a:p>
        </p:txBody>
      </p:sp>
    </p:spTree>
    <p:extLst>
      <p:ext uri="{BB962C8B-B14F-4D97-AF65-F5344CB8AC3E}">
        <p14:creationId xmlns:p14="http://schemas.microsoft.com/office/powerpoint/2010/main" val="3319989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7223"/>
            <a:ext cx="9906000" cy="421987"/>
          </a:xfrm>
          <a:solidFill>
            <a:schemeClr val="accent6">
              <a:lumMod val="20000"/>
              <a:lumOff val="80000"/>
            </a:schemeClr>
          </a:solidFill>
          <a:ln>
            <a:solidFill>
              <a:schemeClr val="accent6">
                <a:lumMod val="20000"/>
                <a:lumOff val="80000"/>
              </a:schemeClr>
            </a:solidFill>
          </a:ln>
        </p:spPr>
        <p:txBody>
          <a:bodyPr>
            <a:noAutofit/>
          </a:bodyPr>
          <a:lstStyle/>
          <a:p>
            <a:pPr algn="l"/>
            <a:r>
              <a:rPr lang="ja-JP" altLang="en-US" sz="2000" dirty="0">
                <a:ea typeface="ＤＦ特太ゴシック体" pitchFamily="1" charset="-128"/>
              </a:rPr>
              <a:t>障害福祉サービス等報酬改定</a:t>
            </a:r>
            <a:r>
              <a:rPr lang="ja-JP" altLang="ja-JP" sz="2000" dirty="0">
                <a:ea typeface="ＤＦ特太ゴシック体" pitchFamily="1" charset="-128"/>
              </a:rPr>
              <a:t>検討チーム</a:t>
            </a:r>
            <a:r>
              <a:rPr lang="ja-JP" altLang="en-US" sz="2000" dirty="0">
                <a:ea typeface="ＤＦ特太ゴシック体" pitchFamily="1" charset="-128"/>
              </a:rPr>
              <a:t>について</a:t>
            </a:r>
          </a:p>
        </p:txBody>
      </p:sp>
      <p:cxnSp>
        <p:nvCxnSpPr>
          <p:cNvPr id="18" name="直線コネクタ 17"/>
          <p:cNvCxnSpPr>
            <a:stCxn id="9" idx="2"/>
            <a:endCxn id="15" idx="0"/>
          </p:cNvCxnSpPr>
          <p:nvPr/>
        </p:nvCxnSpPr>
        <p:spPr>
          <a:xfrm>
            <a:off x="2748807" y="1837425"/>
            <a:ext cx="3869" cy="764533"/>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9" name="Rectangle 2"/>
          <p:cNvSpPr>
            <a:spLocks noChangeArrowheads="1"/>
          </p:cNvSpPr>
          <p:nvPr/>
        </p:nvSpPr>
        <p:spPr bwMode="auto">
          <a:xfrm>
            <a:off x="673019" y="1571229"/>
            <a:ext cx="4151575" cy="2661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defTabSz="965372" fontAlgn="auto">
              <a:lnSpc>
                <a:spcPts val="1400"/>
              </a:lnSpc>
              <a:spcBef>
                <a:spcPts val="0"/>
              </a:spcBef>
              <a:spcAft>
                <a:spcPts val="0"/>
              </a:spcAft>
              <a:defRPr/>
            </a:pPr>
            <a:r>
              <a:rPr lang="ja-JP" altLang="en-US" sz="1400" dirty="0">
                <a:solidFill>
                  <a:prstClr val="black"/>
                </a:solidFill>
                <a:latin typeface="ＭＳ Ｐゴシック"/>
              </a:rPr>
              <a:t>大沼厚生労働大臣政務官</a:t>
            </a:r>
            <a:endParaRPr lang="en-US" altLang="ja-JP" sz="1400" dirty="0">
              <a:solidFill>
                <a:prstClr val="black"/>
              </a:solidFill>
              <a:latin typeface="ＭＳ Ｐゴシック"/>
            </a:endParaRPr>
          </a:p>
        </p:txBody>
      </p:sp>
      <p:sp>
        <p:nvSpPr>
          <p:cNvPr id="8" name="Rectangle 2"/>
          <p:cNvSpPr>
            <a:spLocks noChangeArrowheads="1"/>
          </p:cNvSpPr>
          <p:nvPr/>
        </p:nvSpPr>
        <p:spPr bwMode="auto">
          <a:xfrm>
            <a:off x="611665" y="1334877"/>
            <a:ext cx="999491" cy="2363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defTabSz="965372" fontAlgn="auto">
              <a:spcBef>
                <a:spcPts val="0"/>
              </a:spcBef>
              <a:spcAft>
                <a:spcPts val="0"/>
              </a:spcAft>
              <a:defRPr/>
            </a:pPr>
            <a:r>
              <a:rPr lang="ja-JP" altLang="en-US" sz="1200" dirty="0">
                <a:solidFill>
                  <a:prstClr val="black"/>
                </a:solidFill>
                <a:latin typeface="ＭＳ Ｐゴシック"/>
              </a:rPr>
              <a:t>主査</a:t>
            </a:r>
            <a:endParaRPr lang="en-US" altLang="ja-JP" sz="1200" dirty="0">
              <a:solidFill>
                <a:prstClr val="black"/>
              </a:solidFill>
              <a:latin typeface="ＭＳ Ｐゴシック"/>
            </a:endParaRPr>
          </a:p>
        </p:txBody>
      </p:sp>
      <p:sp>
        <p:nvSpPr>
          <p:cNvPr id="12" name="Rectangle 2"/>
          <p:cNvSpPr>
            <a:spLocks noChangeArrowheads="1"/>
          </p:cNvSpPr>
          <p:nvPr/>
        </p:nvSpPr>
        <p:spPr bwMode="auto">
          <a:xfrm>
            <a:off x="700898" y="2087564"/>
            <a:ext cx="4129635" cy="27607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defTabSz="965372" fontAlgn="auto">
              <a:lnSpc>
                <a:spcPts val="1400"/>
              </a:lnSpc>
              <a:spcBef>
                <a:spcPts val="0"/>
              </a:spcBef>
              <a:spcAft>
                <a:spcPts val="0"/>
              </a:spcAft>
              <a:defRPr/>
            </a:pPr>
            <a:r>
              <a:rPr lang="ja-JP" altLang="en-US" sz="1400" dirty="0">
                <a:solidFill>
                  <a:prstClr val="black"/>
                </a:solidFill>
                <a:latin typeface="ＭＳ Ｐゴシック"/>
              </a:rPr>
              <a:t>障害保健福祉部長</a:t>
            </a:r>
            <a:endParaRPr lang="en-US" altLang="ja-JP" sz="1400" dirty="0">
              <a:solidFill>
                <a:prstClr val="black"/>
              </a:solidFill>
              <a:latin typeface="ＭＳ Ｐゴシック"/>
            </a:endParaRPr>
          </a:p>
        </p:txBody>
      </p:sp>
      <p:sp>
        <p:nvSpPr>
          <p:cNvPr id="13" name="Rectangle 2"/>
          <p:cNvSpPr>
            <a:spLocks noChangeArrowheads="1"/>
          </p:cNvSpPr>
          <p:nvPr/>
        </p:nvSpPr>
        <p:spPr bwMode="auto">
          <a:xfrm>
            <a:off x="611665" y="1895219"/>
            <a:ext cx="999491" cy="20041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defTabSz="965372" fontAlgn="auto">
              <a:spcBef>
                <a:spcPts val="0"/>
              </a:spcBef>
              <a:spcAft>
                <a:spcPts val="0"/>
              </a:spcAft>
              <a:defRPr/>
            </a:pPr>
            <a:r>
              <a:rPr lang="ja-JP" altLang="en-US" sz="1200" dirty="0">
                <a:solidFill>
                  <a:prstClr val="black"/>
                </a:solidFill>
                <a:latin typeface="ＭＳ Ｐゴシック"/>
              </a:rPr>
              <a:t>副主査</a:t>
            </a:r>
            <a:endParaRPr lang="en-US" altLang="ja-JP" sz="1200" dirty="0">
              <a:solidFill>
                <a:prstClr val="black"/>
              </a:solidFill>
              <a:latin typeface="ＭＳ Ｐゴシック"/>
            </a:endParaRPr>
          </a:p>
        </p:txBody>
      </p:sp>
      <p:sp>
        <p:nvSpPr>
          <p:cNvPr id="15" name="Rectangle 2"/>
          <p:cNvSpPr>
            <a:spLocks noChangeArrowheads="1"/>
          </p:cNvSpPr>
          <p:nvPr/>
        </p:nvSpPr>
        <p:spPr bwMode="auto">
          <a:xfrm>
            <a:off x="673838" y="2601961"/>
            <a:ext cx="4157675" cy="90036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defTabSz="965372" fontAlgn="auto">
              <a:lnSpc>
                <a:spcPts val="1400"/>
              </a:lnSpc>
              <a:spcBef>
                <a:spcPts val="0"/>
              </a:spcBef>
              <a:spcAft>
                <a:spcPts val="0"/>
              </a:spcAft>
              <a:defRPr/>
            </a:pPr>
            <a:r>
              <a:rPr lang="ja-JP" altLang="en-US" sz="1200" dirty="0">
                <a:solidFill>
                  <a:prstClr val="black"/>
                </a:solidFill>
              </a:rPr>
              <a:t>・</a:t>
            </a:r>
            <a:r>
              <a:rPr lang="ja-JP" altLang="ja-JP" sz="1200" dirty="0">
                <a:solidFill>
                  <a:prstClr val="black"/>
                </a:solidFill>
              </a:rPr>
              <a:t>企画課長</a:t>
            </a:r>
            <a:endParaRPr lang="en-US" altLang="ja-JP" sz="1200" dirty="0">
              <a:solidFill>
                <a:prstClr val="black"/>
              </a:solidFill>
            </a:endParaRPr>
          </a:p>
          <a:p>
            <a:pPr defTabSz="965372" fontAlgn="auto">
              <a:lnSpc>
                <a:spcPts val="1400"/>
              </a:lnSpc>
              <a:spcBef>
                <a:spcPts val="0"/>
              </a:spcBef>
              <a:spcAft>
                <a:spcPts val="0"/>
              </a:spcAft>
              <a:defRPr/>
            </a:pPr>
            <a:r>
              <a:rPr lang="ja-JP" altLang="en-US" sz="1200" dirty="0">
                <a:solidFill>
                  <a:prstClr val="black"/>
                </a:solidFill>
              </a:rPr>
              <a:t>・</a:t>
            </a:r>
            <a:r>
              <a:rPr lang="ja-JP" altLang="ja-JP" sz="1200" dirty="0">
                <a:solidFill>
                  <a:prstClr val="black"/>
                </a:solidFill>
              </a:rPr>
              <a:t>障害福祉課長</a:t>
            </a:r>
            <a:endParaRPr lang="en-US" altLang="ja-JP" sz="1200" dirty="0">
              <a:solidFill>
                <a:prstClr val="black"/>
              </a:solidFill>
            </a:endParaRPr>
          </a:p>
          <a:p>
            <a:pPr defTabSz="965372" fontAlgn="auto">
              <a:lnSpc>
                <a:spcPts val="1400"/>
              </a:lnSpc>
              <a:spcBef>
                <a:spcPts val="0"/>
              </a:spcBef>
              <a:spcAft>
                <a:spcPts val="0"/>
              </a:spcAft>
              <a:defRPr/>
            </a:pPr>
            <a:r>
              <a:rPr lang="ja-JP" altLang="en-US" sz="1200" dirty="0">
                <a:solidFill>
                  <a:prstClr val="black"/>
                </a:solidFill>
              </a:rPr>
              <a:t>・</a:t>
            </a:r>
            <a:r>
              <a:rPr lang="ja-JP" altLang="ja-JP" sz="1200" dirty="0">
                <a:solidFill>
                  <a:prstClr val="black"/>
                </a:solidFill>
              </a:rPr>
              <a:t>精神・障害保健課長</a:t>
            </a:r>
            <a:endParaRPr lang="en-US" altLang="ja-JP" sz="1200" dirty="0">
              <a:solidFill>
                <a:prstClr val="black"/>
              </a:solidFill>
            </a:endParaRPr>
          </a:p>
          <a:p>
            <a:pPr defTabSz="965372" fontAlgn="auto">
              <a:lnSpc>
                <a:spcPts val="1400"/>
              </a:lnSpc>
              <a:spcBef>
                <a:spcPts val="0"/>
              </a:spcBef>
              <a:spcAft>
                <a:spcPts val="0"/>
              </a:spcAft>
              <a:defRPr/>
            </a:pPr>
            <a:r>
              <a:rPr lang="ja-JP" altLang="en-US" sz="1200" dirty="0">
                <a:solidFill>
                  <a:prstClr val="black"/>
                </a:solidFill>
              </a:rPr>
              <a:t>・障害児・発達障害者支援室長兼地域生活支援推進室長</a:t>
            </a:r>
            <a:endParaRPr lang="en-US" altLang="ja-JP" sz="1200" dirty="0">
              <a:solidFill>
                <a:prstClr val="black"/>
              </a:solidFill>
            </a:endParaRPr>
          </a:p>
        </p:txBody>
      </p:sp>
      <p:sp>
        <p:nvSpPr>
          <p:cNvPr id="16" name="Rectangle 2"/>
          <p:cNvSpPr>
            <a:spLocks noChangeArrowheads="1"/>
          </p:cNvSpPr>
          <p:nvPr/>
        </p:nvSpPr>
        <p:spPr bwMode="auto">
          <a:xfrm>
            <a:off x="625898" y="2429689"/>
            <a:ext cx="971020" cy="19794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defTabSz="965372" fontAlgn="auto">
              <a:spcBef>
                <a:spcPts val="0"/>
              </a:spcBef>
              <a:spcAft>
                <a:spcPts val="0"/>
              </a:spcAft>
              <a:defRPr/>
            </a:pPr>
            <a:r>
              <a:rPr lang="ja-JP" altLang="en-US" sz="1200" dirty="0">
                <a:solidFill>
                  <a:prstClr val="black"/>
                </a:solidFill>
                <a:latin typeface="ＭＳ Ｐゴシック"/>
              </a:rPr>
              <a:t>構成員</a:t>
            </a:r>
            <a:endParaRPr lang="en-US" altLang="ja-JP" sz="1200" dirty="0">
              <a:solidFill>
                <a:prstClr val="black"/>
              </a:solidFill>
              <a:latin typeface="ＭＳ Ｐゴシック"/>
            </a:endParaRPr>
          </a:p>
        </p:txBody>
      </p:sp>
      <p:grpSp>
        <p:nvGrpSpPr>
          <p:cNvPr id="7" name="グループ化 24"/>
          <p:cNvGrpSpPr/>
          <p:nvPr/>
        </p:nvGrpSpPr>
        <p:grpSpPr>
          <a:xfrm>
            <a:off x="5043486" y="1489434"/>
            <a:ext cx="4590032" cy="1807338"/>
            <a:chOff x="6219436" y="1685999"/>
            <a:chExt cx="4587827" cy="1967584"/>
          </a:xfrm>
        </p:grpSpPr>
        <p:sp>
          <p:nvSpPr>
            <p:cNvPr id="22" name="Rectangle 2"/>
            <p:cNvSpPr>
              <a:spLocks noChangeArrowheads="1"/>
            </p:cNvSpPr>
            <p:nvPr/>
          </p:nvSpPr>
          <p:spPr bwMode="auto">
            <a:xfrm>
              <a:off x="6219436" y="1829849"/>
              <a:ext cx="4587827" cy="1823734"/>
            </a:xfrm>
            <a:prstGeom prst="rect">
              <a:avLst/>
            </a:prstGeom>
            <a:solidFill>
              <a:schemeClr val="bg1"/>
            </a:solidFill>
            <a:ln w="38100">
              <a:headEnd/>
              <a:tailEnd/>
            </a:ln>
          </p:spPr>
          <p:style>
            <a:lnRef idx="1">
              <a:schemeClr val="accent1"/>
            </a:lnRef>
            <a:fillRef idx="2">
              <a:schemeClr val="accent1"/>
            </a:fillRef>
            <a:effectRef idx="1">
              <a:schemeClr val="accent1"/>
            </a:effectRef>
            <a:fontRef idx="minor">
              <a:schemeClr val="dk1"/>
            </a:fontRef>
          </p:style>
          <p:txBody>
            <a:bodyPr wrap="none" anchor="ctr"/>
            <a:lstStyle/>
            <a:p>
              <a:pPr defTabSz="965372" fontAlgn="auto">
                <a:lnSpc>
                  <a:spcPts val="500"/>
                </a:lnSpc>
                <a:spcBef>
                  <a:spcPts val="600"/>
                </a:spcBef>
                <a:spcAft>
                  <a:spcPts val="0"/>
                </a:spcAft>
                <a:defRPr/>
              </a:pPr>
              <a:r>
                <a:rPr lang="ja-JP" altLang="en-US" sz="1200" dirty="0">
                  <a:solidFill>
                    <a:prstClr val="black"/>
                  </a:solidFill>
                  <a:latin typeface="ＭＳ Ｐゴシック"/>
                </a:rPr>
                <a:t>　</a:t>
              </a:r>
              <a:endParaRPr lang="en-US" altLang="ja-JP" sz="1200" dirty="0">
                <a:solidFill>
                  <a:prstClr val="black"/>
                </a:solidFill>
                <a:latin typeface="ＭＳ Ｐゴシック"/>
              </a:endParaRPr>
            </a:p>
            <a:p>
              <a:pPr defTabSz="965372" fontAlgn="auto">
                <a:lnSpc>
                  <a:spcPts val="500"/>
                </a:lnSpc>
                <a:spcBef>
                  <a:spcPts val="600"/>
                </a:spcBef>
                <a:spcAft>
                  <a:spcPts val="0"/>
                </a:spcAft>
                <a:defRPr/>
              </a:pPr>
              <a:endParaRPr lang="en-US" altLang="ja-JP" sz="1200" dirty="0">
                <a:solidFill>
                  <a:prstClr val="black"/>
                </a:solidFill>
                <a:latin typeface="ＭＳ Ｐゴシック"/>
              </a:endParaRPr>
            </a:p>
            <a:p>
              <a:pPr defTabSz="965372" fontAlgn="auto">
                <a:lnSpc>
                  <a:spcPts val="1400"/>
                </a:lnSpc>
                <a:spcBef>
                  <a:spcPts val="0"/>
                </a:spcBef>
                <a:spcAft>
                  <a:spcPts val="0"/>
                </a:spcAft>
                <a:defRPr/>
              </a:pPr>
              <a:r>
                <a:rPr lang="ja-JP" altLang="en-US" sz="1200" dirty="0">
                  <a:solidFill>
                    <a:prstClr val="black"/>
                  </a:solidFill>
                  <a:latin typeface="ＭＳ Ｐゴシック"/>
                </a:rPr>
                <a:t>井出　健二郎　 和光</a:t>
              </a:r>
              <a:r>
                <a:rPr lang="ja-JP" altLang="ja-JP" sz="1200" dirty="0">
                  <a:solidFill>
                    <a:prstClr val="black"/>
                  </a:solidFill>
                  <a:latin typeface="ＭＳ Ｐゴシック"/>
                </a:rPr>
                <a:t>大学教授</a:t>
              </a:r>
              <a:endParaRPr lang="en-US" altLang="ja-JP" sz="1200" dirty="0">
                <a:solidFill>
                  <a:prstClr val="black"/>
                </a:solidFill>
                <a:latin typeface="ＭＳ Ｐゴシック"/>
              </a:endParaRPr>
            </a:p>
            <a:p>
              <a:pPr defTabSz="965372" fontAlgn="auto">
                <a:lnSpc>
                  <a:spcPts val="1400"/>
                </a:lnSpc>
                <a:spcBef>
                  <a:spcPts val="0"/>
                </a:spcBef>
                <a:spcAft>
                  <a:spcPts val="0"/>
                </a:spcAft>
                <a:defRPr/>
              </a:pPr>
              <a:r>
                <a:rPr lang="ja-JP" altLang="en-US" sz="1200" dirty="0">
                  <a:solidFill>
                    <a:prstClr val="black"/>
                  </a:solidFill>
                  <a:latin typeface="ＭＳ Ｐゴシック"/>
                </a:rPr>
                <a:t>岩崎　香　　　　 早稲田大学人間科学学術院准教授</a:t>
              </a:r>
              <a:endParaRPr lang="en-US" altLang="ja-JP" sz="1200" dirty="0">
                <a:solidFill>
                  <a:prstClr val="black"/>
                </a:solidFill>
                <a:latin typeface="ＭＳ Ｐゴシック"/>
              </a:endParaRPr>
            </a:p>
            <a:p>
              <a:pPr defTabSz="965372" fontAlgn="auto">
                <a:lnSpc>
                  <a:spcPts val="1400"/>
                </a:lnSpc>
                <a:spcBef>
                  <a:spcPts val="0"/>
                </a:spcBef>
                <a:spcAft>
                  <a:spcPts val="0"/>
                </a:spcAft>
                <a:defRPr/>
              </a:pPr>
              <a:r>
                <a:rPr lang="ja-JP" altLang="en-US" sz="1200" dirty="0">
                  <a:solidFill>
                    <a:prstClr val="black"/>
                  </a:solidFill>
                  <a:latin typeface="ＭＳ Ｐゴシック"/>
                </a:rPr>
                <a:t>上條　博　　　   横浜市健康福祉局障害福祉部障害支援課長</a:t>
              </a:r>
              <a:endParaRPr lang="en-US" altLang="ja-JP" sz="1200" dirty="0">
                <a:solidFill>
                  <a:prstClr val="black"/>
                </a:solidFill>
                <a:latin typeface="ＭＳ Ｐゴシック"/>
              </a:endParaRPr>
            </a:p>
            <a:p>
              <a:pPr defTabSz="965372" fontAlgn="auto">
                <a:lnSpc>
                  <a:spcPts val="1400"/>
                </a:lnSpc>
                <a:spcBef>
                  <a:spcPts val="0"/>
                </a:spcBef>
                <a:spcAft>
                  <a:spcPts val="0"/>
                </a:spcAft>
                <a:defRPr/>
              </a:pPr>
              <a:r>
                <a:rPr lang="ja-JP" altLang="en-US" sz="1200" dirty="0">
                  <a:solidFill>
                    <a:prstClr val="black"/>
                  </a:solidFill>
                  <a:latin typeface="ＭＳ Ｐゴシック"/>
                </a:rPr>
                <a:t>千把　幸夫　　　杉戸町福祉課長</a:t>
              </a:r>
              <a:endParaRPr lang="en-US" altLang="ja-JP" sz="1200" dirty="0">
                <a:solidFill>
                  <a:prstClr val="black"/>
                </a:solidFill>
                <a:latin typeface="ＭＳ Ｐゴシック"/>
              </a:endParaRPr>
            </a:p>
            <a:p>
              <a:pPr defTabSz="965372" fontAlgn="auto">
                <a:lnSpc>
                  <a:spcPts val="1400"/>
                </a:lnSpc>
                <a:spcBef>
                  <a:spcPts val="0"/>
                </a:spcBef>
                <a:spcAft>
                  <a:spcPts val="0"/>
                </a:spcAft>
                <a:defRPr/>
              </a:pPr>
              <a:r>
                <a:rPr lang="ja-JP" altLang="ja-JP" sz="1200" dirty="0">
                  <a:solidFill>
                    <a:prstClr val="black"/>
                  </a:solidFill>
                  <a:latin typeface="ＭＳ Ｐゴシック"/>
                </a:rPr>
                <a:t>野沢</a:t>
              </a:r>
              <a:r>
                <a:rPr lang="ja-JP" altLang="en-US" sz="1200" dirty="0">
                  <a:solidFill>
                    <a:prstClr val="black"/>
                  </a:solidFill>
                  <a:latin typeface="ＭＳ Ｐゴシック"/>
                </a:rPr>
                <a:t>　</a:t>
              </a:r>
              <a:r>
                <a:rPr lang="ja-JP" altLang="ja-JP" sz="1200" dirty="0">
                  <a:solidFill>
                    <a:prstClr val="black"/>
                  </a:solidFill>
                  <a:latin typeface="ＭＳ Ｐゴシック"/>
                </a:rPr>
                <a:t>和弘</a:t>
              </a:r>
              <a:r>
                <a:rPr lang="ja-JP" altLang="en-US" sz="1200" dirty="0">
                  <a:solidFill>
                    <a:prstClr val="black"/>
                  </a:solidFill>
                  <a:latin typeface="ＭＳ Ｐゴシック"/>
                </a:rPr>
                <a:t>　    </a:t>
              </a:r>
              <a:r>
                <a:rPr lang="ja-JP" altLang="ja-JP" sz="1200" dirty="0">
                  <a:solidFill>
                    <a:prstClr val="black"/>
                  </a:solidFill>
                  <a:latin typeface="ＭＳ Ｐゴシック"/>
                </a:rPr>
                <a:t>毎日新聞論説委員</a:t>
              </a:r>
              <a:endParaRPr lang="en-US" altLang="ja-JP" sz="1200" dirty="0">
                <a:solidFill>
                  <a:prstClr val="black"/>
                </a:solidFill>
                <a:latin typeface="ＭＳ Ｐゴシック"/>
              </a:endParaRPr>
            </a:p>
            <a:p>
              <a:pPr defTabSz="965372" fontAlgn="auto">
                <a:lnSpc>
                  <a:spcPts val="1400"/>
                </a:lnSpc>
                <a:spcBef>
                  <a:spcPts val="0"/>
                </a:spcBef>
                <a:spcAft>
                  <a:spcPts val="0"/>
                </a:spcAft>
                <a:defRPr/>
              </a:pPr>
              <a:r>
                <a:rPr lang="ja-JP" altLang="ja-JP" sz="1200" dirty="0">
                  <a:solidFill>
                    <a:prstClr val="black"/>
                  </a:solidFill>
                  <a:latin typeface="ＭＳ Ｐゴシック"/>
                </a:rPr>
                <a:t>平野</a:t>
              </a:r>
              <a:r>
                <a:rPr lang="ja-JP" altLang="en-US" sz="1200" dirty="0">
                  <a:solidFill>
                    <a:prstClr val="black"/>
                  </a:solidFill>
                  <a:latin typeface="ＭＳ Ｐゴシック"/>
                </a:rPr>
                <a:t>　</a:t>
              </a:r>
              <a:r>
                <a:rPr lang="ja-JP" altLang="ja-JP" sz="1200" dirty="0">
                  <a:solidFill>
                    <a:prstClr val="black"/>
                  </a:solidFill>
                  <a:latin typeface="ＭＳ Ｐゴシック"/>
                </a:rPr>
                <a:t>方</a:t>
              </a:r>
              <a:r>
                <a:rPr lang="ja-JP" altLang="ja-JP" sz="1200" dirty="0">
                  <a:solidFill>
                    <a:prstClr val="black"/>
                  </a:solidFill>
                </a:rPr>
                <a:t>紹</a:t>
              </a:r>
              <a:r>
                <a:rPr lang="ja-JP" altLang="en-US" sz="1200" dirty="0">
                  <a:solidFill>
                    <a:prstClr val="black"/>
                  </a:solidFill>
                </a:rPr>
                <a:t>　      立教大学教授</a:t>
              </a:r>
              <a:endParaRPr lang="en-US" altLang="ja-JP" sz="1200" dirty="0">
                <a:solidFill>
                  <a:prstClr val="black"/>
                </a:solidFill>
              </a:endParaRPr>
            </a:p>
            <a:p>
              <a:pPr defTabSz="965372" fontAlgn="auto">
                <a:lnSpc>
                  <a:spcPts val="1400"/>
                </a:lnSpc>
                <a:spcBef>
                  <a:spcPts val="0"/>
                </a:spcBef>
                <a:spcAft>
                  <a:spcPts val="0"/>
                </a:spcAft>
                <a:defRPr/>
              </a:pPr>
              <a:r>
                <a:rPr lang="ja-JP" altLang="en-US" sz="1200" dirty="0">
                  <a:solidFill>
                    <a:prstClr val="black"/>
                  </a:solidFill>
                  <a:latin typeface="ＭＳ Ｐゴシック"/>
                </a:rPr>
                <a:t>二神　枝保　　　横浜国立大学大学院国際社会科学研究院教授</a:t>
              </a:r>
              <a:endParaRPr lang="en-US" altLang="ja-JP" sz="1200" dirty="0">
                <a:solidFill>
                  <a:prstClr val="black"/>
                </a:solidFill>
                <a:latin typeface="ＭＳ Ｐゴシック"/>
              </a:endParaRPr>
            </a:p>
            <a:p>
              <a:pPr algn="r" defTabSz="965372" fontAlgn="auto">
                <a:lnSpc>
                  <a:spcPts val="1400"/>
                </a:lnSpc>
                <a:spcBef>
                  <a:spcPts val="0"/>
                </a:spcBef>
                <a:spcAft>
                  <a:spcPts val="0"/>
                </a:spcAft>
                <a:defRPr/>
              </a:pPr>
              <a:r>
                <a:rPr lang="ja-JP" altLang="ja-JP" sz="1100" dirty="0">
                  <a:solidFill>
                    <a:prstClr val="black"/>
                  </a:solidFill>
                  <a:latin typeface="ＭＳ Ｐゴシック"/>
                </a:rPr>
                <a:t>（敬称略、</a:t>
              </a:r>
              <a:r>
                <a:rPr lang="en-US" altLang="ja-JP" sz="1100" dirty="0">
                  <a:solidFill>
                    <a:prstClr val="black"/>
                  </a:solidFill>
                  <a:latin typeface="ＭＳ Ｐゴシック"/>
                </a:rPr>
                <a:t>50</a:t>
              </a:r>
              <a:r>
                <a:rPr lang="ja-JP" altLang="ja-JP" sz="1100" dirty="0">
                  <a:solidFill>
                    <a:prstClr val="black"/>
                  </a:solidFill>
                  <a:latin typeface="ＭＳ Ｐゴシック"/>
                </a:rPr>
                <a:t>音順）</a:t>
              </a:r>
              <a:endParaRPr lang="en-US" altLang="ja-JP" sz="1100" dirty="0">
                <a:solidFill>
                  <a:prstClr val="black"/>
                </a:solidFill>
                <a:latin typeface="ＭＳ Ｐゴシック"/>
              </a:endParaRPr>
            </a:p>
          </p:txBody>
        </p:sp>
        <p:sp>
          <p:nvSpPr>
            <p:cNvPr id="21" name="Rectangle 2"/>
            <p:cNvSpPr>
              <a:spLocks noChangeArrowheads="1"/>
            </p:cNvSpPr>
            <p:nvPr/>
          </p:nvSpPr>
          <p:spPr bwMode="auto">
            <a:xfrm>
              <a:off x="7698713" y="1685999"/>
              <a:ext cx="1629273" cy="292416"/>
            </a:xfrm>
            <a:prstGeom prst="rect">
              <a:avLst/>
            </a:prstGeom>
            <a:solidFill>
              <a:schemeClr val="bg1"/>
            </a:solidFill>
            <a:ln w="38100">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defTabSz="965372" fontAlgn="auto">
                <a:spcBef>
                  <a:spcPts val="0"/>
                </a:spcBef>
                <a:spcAft>
                  <a:spcPts val="0"/>
                </a:spcAft>
                <a:defRPr/>
              </a:pPr>
              <a:r>
                <a:rPr lang="ja-JP" altLang="en-US" sz="1400" b="1" dirty="0">
                  <a:solidFill>
                    <a:prstClr val="black"/>
                  </a:solidFill>
                  <a:latin typeface="ＭＳ Ｐゴシック"/>
                </a:rPr>
                <a:t> アドバイザー</a:t>
              </a:r>
              <a:endParaRPr lang="en-US" altLang="ja-JP" sz="1400" b="1" dirty="0">
                <a:solidFill>
                  <a:prstClr val="black"/>
                </a:solidFill>
                <a:latin typeface="ＭＳ Ｐゴシック"/>
              </a:endParaRPr>
            </a:p>
          </p:txBody>
        </p:sp>
      </p:grpSp>
      <p:sp>
        <p:nvSpPr>
          <p:cNvPr id="26" name="正方形/長方形 25"/>
          <p:cNvSpPr/>
          <p:nvPr/>
        </p:nvSpPr>
        <p:spPr>
          <a:xfrm>
            <a:off x="99095" y="1149139"/>
            <a:ext cx="9662821" cy="2577475"/>
          </a:xfrm>
          <a:prstGeom prst="rect">
            <a:avLst/>
          </a:prstGeom>
          <a:noFill/>
          <a:ln w="38100">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65372" fontAlgn="auto">
              <a:spcBef>
                <a:spcPts val="0"/>
              </a:spcBef>
              <a:spcAft>
                <a:spcPts val="0"/>
              </a:spcAft>
            </a:pPr>
            <a:endParaRPr lang="ja-JP" altLang="en-US" sz="1900" dirty="0">
              <a:solidFill>
                <a:prstClr val="white"/>
              </a:solidFill>
            </a:endParaRPr>
          </a:p>
        </p:txBody>
      </p:sp>
      <p:sp>
        <p:nvSpPr>
          <p:cNvPr id="27" name="テキスト ボックス 26"/>
          <p:cNvSpPr txBox="1"/>
          <p:nvPr/>
        </p:nvSpPr>
        <p:spPr>
          <a:xfrm>
            <a:off x="5195370" y="1188853"/>
            <a:ext cx="3839509" cy="307775"/>
          </a:xfrm>
          <a:prstGeom prst="rect">
            <a:avLst/>
          </a:prstGeom>
          <a:noFill/>
        </p:spPr>
        <p:txBody>
          <a:bodyPr wrap="none" lIns="91438" tIns="45719" rIns="91438" bIns="45719" rtlCol="0">
            <a:spAutoFit/>
          </a:bodyPr>
          <a:lstStyle/>
          <a:p>
            <a:pPr defTabSz="965372" fontAlgn="auto">
              <a:spcBef>
                <a:spcPts val="0"/>
              </a:spcBef>
              <a:spcAft>
                <a:spcPts val="0"/>
              </a:spcAft>
            </a:pPr>
            <a:r>
              <a:rPr lang="ja-JP" altLang="ja-JP" sz="1400" b="1" dirty="0">
                <a:solidFill>
                  <a:prstClr val="black"/>
                </a:solidFill>
                <a:latin typeface="Calibri"/>
                <a:ea typeface="ＭＳ Ｐゴシック"/>
              </a:rPr>
              <a:t>検討過程の客観性・透明性の担保のために参画</a:t>
            </a:r>
            <a:endParaRPr lang="ja-JP" altLang="en-US" sz="1400" b="1" dirty="0">
              <a:solidFill>
                <a:prstClr val="black"/>
              </a:solidFill>
              <a:latin typeface="Calibri"/>
              <a:ea typeface="ＭＳ Ｐゴシック"/>
            </a:endParaRPr>
          </a:p>
        </p:txBody>
      </p:sp>
      <p:sp>
        <p:nvSpPr>
          <p:cNvPr id="35" name="正方形/長方形 34"/>
          <p:cNvSpPr/>
          <p:nvPr/>
        </p:nvSpPr>
        <p:spPr>
          <a:xfrm>
            <a:off x="327085" y="1277722"/>
            <a:ext cx="4597880" cy="232812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65372" fontAlgn="auto">
              <a:spcBef>
                <a:spcPts val="0"/>
              </a:spcBef>
              <a:spcAft>
                <a:spcPts val="0"/>
              </a:spcAft>
            </a:pPr>
            <a:endParaRPr lang="ja-JP" altLang="en-US" sz="1900" dirty="0">
              <a:solidFill>
                <a:prstClr val="white"/>
              </a:solidFill>
            </a:endParaRPr>
          </a:p>
        </p:txBody>
      </p:sp>
      <p:sp>
        <p:nvSpPr>
          <p:cNvPr id="37" name="正方形/長方形 36"/>
          <p:cNvSpPr/>
          <p:nvPr/>
        </p:nvSpPr>
        <p:spPr>
          <a:xfrm>
            <a:off x="99097" y="476677"/>
            <a:ext cx="9662821" cy="601627"/>
          </a:xfrm>
          <a:prstGeom prst="rect">
            <a:avLst/>
          </a:prstGeom>
          <a:noFill/>
          <a:ln w="44450" cmpd="dbl">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400" b="1" dirty="0">
                <a:solidFill>
                  <a:prstClr val="black"/>
                </a:solidFill>
              </a:rPr>
              <a:t>　障害福祉サービス等に係る報酬に</a:t>
            </a:r>
            <a:r>
              <a:rPr lang="ja-JP" altLang="en-US" sz="1400" b="1" dirty="0">
                <a:solidFill>
                  <a:prstClr val="black"/>
                </a:solidFill>
                <a:latin typeface="ＭＳ Ｐゴシック"/>
              </a:rPr>
              <a:t>ついて、平成</a:t>
            </a:r>
            <a:r>
              <a:rPr lang="en-US" altLang="ja-JP" sz="1400" b="1" dirty="0">
                <a:solidFill>
                  <a:prstClr val="black"/>
                </a:solidFill>
                <a:latin typeface="ＭＳ Ｐゴシック"/>
              </a:rPr>
              <a:t>30</a:t>
            </a:r>
            <a:r>
              <a:rPr lang="ja-JP" altLang="en-US" sz="1400" b="1" dirty="0">
                <a:solidFill>
                  <a:prstClr val="black"/>
                </a:solidFill>
                <a:latin typeface="ＭＳ Ｐゴシック"/>
              </a:rPr>
              <a:t>年度報酬改定に向けて、客観性・透明性の向上を図りつつ検討を行うため、「障害福祉サービス等報酬改定検討チーム</a:t>
            </a:r>
            <a:r>
              <a:rPr lang="ja-JP" altLang="en-US" sz="1400" b="1" dirty="0">
                <a:solidFill>
                  <a:prstClr val="black"/>
                </a:solidFill>
              </a:rPr>
              <a:t>」を設置し、アドバイザーとして有識者の参画を求めて、公開の場で検討を行う。</a:t>
            </a:r>
          </a:p>
        </p:txBody>
      </p:sp>
      <p:sp>
        <p:nvSpPr>
          <p:cNvPr id="24" name="テキスト ボックス 23"/>
          <p:cNvSpPr txBox="1"/>
          <p:nvPr/>
        </p:nvSpPr>
        <p:spPr>
          <a:xfrm>
            <a:off x="5035922" y="3388324"/>
            <a:ext cx="4398957" cy="276997"/>
          </a:xfrm>
          <a:prstGeom prst="rect">
            <a:avLst/>
          </a:prstGeom>
          <a:noFill/>
        </p:spPr>
        <p:txBody>
          <a:bodyPr wrap="none" lIns="91438" tIns="45719" rIns="91438" bIns="45719" rtlCol="0">
            <a:spAutoFit/>
          </a:bodyPr>
          <a:lstStyle/>
          <a:p>
            <a:pPr defTabSz="965372" fontAlgn="auto">
              <a:spcBef>
                <a:spcPts val="0"/>
              </a:spcBef>
              <a:spcAft>
                <a:spcPts val="0"/>
              </a:spcAft>
            </a:pPr>
            <a:r>
              <a:rPr lang="en-US" altLang="ja-JP" sz="1200" dirty="0">
                <a:solidFill>
                  <a:prstClr val="black"/>
                </a:solidFill>
                <a:latin typeface="Calibri"/>
                <a:ea typeface="ＭＳ Ｐゴシック"/>
              </a:rPr>
              <a:t>※</a:t>
            </a:r>
            <a:r>
              <a:rPr lang="ja-JP" altLang="en-US" sz="1200" dirty="0">
                <a:solidFill>
                  <a:prstClr val="black"/>
                </a:solidFill>
                <a:latin typeface="Calibri"/>
                <a:ea typeface="ＭＳ Ｐゴシック"/>
              </a:rPr>
              <a:t>主査が必要と認める時は、関係者から意見を聞くことができる。</a:t>
            </a:r>
          </a:p>
        </p:txBody>
      </p:sp>
      <p:sp>
        <p:nvSpPr>
          <p:cNvPr id="32" name="正方形/長方形 31"/>
          <p:cNvSpPr/>
          <p:nvPr/>
        </p:nvSpPr>
        <p:spPr>
          <a:xfrm>
            <a:off x="99095" y="3801199"/>
            <a:ext cx="9662821" cy="788057"/>
          </a:xfrm>
          <a:prstGeom prst="rect">
            <a:avLst/>
          </a:prstGeom>
          <a:no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416132" indent="-2416132" defTabSz="965372" fontAlgn="auto">
              <a:spcBef>
                <a:spcPts val="0"/>
              </a:spcBef>
              <a:spcAft>
                <a:spcPts val="0"/>
              </a:spcAft>
            </a:pPr>
            <a:r>
              <a:rPr lang="en-US" altLang="ja-JP" sz="1400" b="1" dirty="0">
                <a:solidFill>
                  <a:prstClr val="black"/>
                </a:solidFill>
                <a:latin typeface="ＭＳ Ｐゴシック"/>
              </a:rPr>
              <a:t>【</a:t>
            </a:r>
            <a:r>
              <a:rPr lang="ja-JP" altLang="en-US" sz="1400" b="1" dirty="0">
                <a:solidFill>
                  <a:prstClr val="black"/>
                </a:solidFill>
                <a:latin typeface="ＭＳ Ｐゴシック"/>
              </a:rPr>
              <a:t>検討項目</a:t>
            </a:r>
            <a:r>
              <a:rPr lang="en-US" altLang="ja-JP" sz="1400" b="1" dirty="0">
                <a:solidFill>
                  <a:prstClr val="black"/>
                </a:solidFill>
                <a:latin typeface="ＭＳ Ｐゴシック"/>
              </a:rPr>
              <a:t>】</a:t>
            </a:r>
          </a:p>
          <a:p>
            <a:pPr marL="2416132" indent="-2416132" defTabSz="965372" fontAlgn="auto">
              <a:lnSpc>
                <a:spcPts val="1400"/>
              </a:lnSpc>
              <a:spcBef>
                <a:spcPts val="0"/>
              </a:spcBef>
              <a:spcAft>
                <a:spcPts val="0"/>
              </a:spcAft>
            </a:pPr>
            <a:r>
              <a:rPr lang="ja-JP" altLang="en-US" sz="1400" dirty="0">
                <a:solidFill>
                  <a:prstClr val="black"/>
                </a:solidFill>
                <a:latin typeface="ＭＳ Ｐゴシック"/>
              </a:rPr>
              <a:t>　</a:t>
            </a:r>
            <a:r>
              <a:rPr lang="ja-JP" altLang="en-US" sz="1200" dirty="0">
                <a:solidFill>
                  <a:prstClr val="black"/>
                </a:solidFill>
                <a:latin typeface="ＭＳ Ｐゴシック"/>
              </a:rPr>
              <a:t>（１）　各サービスの報酬のあり方について</a:t>
            </a:r>
            <a:endParaRPr lang="en-US" altLang="ja-JP" sz="1200" dirty="0">
              <a:solidFill>
                <a:prstClr val="black"/>
              </a:solidFill>
              <a:latin typeface="ＭＳ Ｐゴシック"/>
            </a:endParaRP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（２）　改正障害者総合支援法に係る対応等（新設サービス（自立生活援助、就労定着支援等）の報酬　等）</a:t>
            </a:r>
            <a:endParaRPr lang="en-US" altLang="ja-JP" sz="1200" dirty="0">
              <a:solidFill>
                <a:prstClr val="black"/>
              </a:solidFill>
              <a:latin typeface="ＭＳ Ｐゴシック"/>
            </a:endParaRP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（３）　その他</a:t>
            </a:r>
            <a:endParaRPr lang="en-US" altLang="ja-JP" sz="1200" dirty="0">
              <a:solidFill>
                <a:prstClr val="black"/>
              </a:solidFill>
              <a:latin typeface="ＭＳ Ｐゴシック"/>
            </a:endParaRPr>
          </a:p>
        </p:txBody>
      </p:sp>
      <p:sp>
        <p:nvSpPr>
          <p:cNvPr id="36" name="正方形/長方形 35"/>
          <p:cNvSpPr/>
          <p:nvPr/>
        </p:nvSpPr>
        <p:spPr>
          <a:xfrm>
            <a:off x="99095" y="4658267"/>
            <a:ext cx="9662821" cy="2165229"/>
          </a:xfrm>
          <a:prstGeom prst="rect">
            <a:avLst/>
          </a:prstGeom>
          <a:no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416132" indent="-2416132" defTabSz="965372" fontAlgn="auto">
              <a:spcBef>
                <a:spcPts val="0"/>
              </a:spcBef>
              <a:spcAft>
                <a:spcPts val="0"/>
              </a:spcAft>
            </a:pPr>
            <a:r>
              <a:rPr lang="en-US" altLang="ja-JP" sz="1400" b="1" dirty="0">
                <a:solidFill>
                  <a:prstClr val="black"/>
                </a:solidFill>
                <a:latin typeface="ＭＳ Ｐゴシック"/>
              </a:rPr>
              <a:t>【</a:t>
            </a:r>
            <a:r>
              <a:rPr lang="ja-JP" altLang="en-US" sz="1400" b="1" dirty="0">
                <a:solidFill>
                  <a:prstClr val="black"/>
                </a:solidFill>
                <a:latin typeface="ＭＳ Ｐゴシック"/>
              </a:rPr>
              <a:t>検討スケジュール</a:t>
            </a:r>
            <a:r>
              <a:rPr lang="en-US" altLang="ja-JP" sz="1400" b="1" dirty="0">
                <a:solidFill>
                  <a:prstClr val="black"/>
                </a:solidFill>
                <a:latin typeface="ＭＳ Ｐゴシック"/>
              </a:rPr>
              <a:t>】</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平成</a:t>
            </a:r>
            <a:r>
              <a:rPr lang="en-US" altLang="ja-JP" sz="1200" dirty="0">
                <a:solidFill>
                  <a:prstClr val="black"/>
                </a:solidFill>
                <a:latin typeface="ＭＳ Ｐゴシック"/>
              </a:rPr>
              <a:t>29</a:t>
            </a:r>
            <a:r>
              <a:rPr lang="ja-JP" altLang="en-US" sz="1200" dirty="0">
                <a:solidFill>
                  <a:prstClr val="black"/>
                </a:solidFill>
                <a:latin typeface="ＭＳ Ｐゴシック"/>
              </a:rPr>
              <a:t>年５月　         ・検討チームの設置</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６月～</a:t>
            </a:r>
            <a:r>
              <a:rPr lang="en-US" altLang="ja-JP" sz="1200" dirty="0">
                <a:solidFill>
                  <a:prstClr val="black"/>
                </a:solidFill>
                <a:latin typeface="ＭＳ Ｐゴシック"/>
              </a:rPr>
              <a:t>11</a:t>
            </a:r>
            <a:r>
              <a:rPr lang="ja-JP" altLang="en-US" sz="1200" dirty="0">
                <a:solidFill>
                  <a:prstClr val="black"/>
                </a:solidFill>
                <a:latin typeface="ＭＳ Ｐゴシック"/>
              </a:rPr>
              <a:t>月　         ・関係団体等からのヒアリング（注）、報酬改定に向けた議論（全</a:t>
            </a:r>
            <a:r>
              <a:rPr lang="en-US" altLang="ja-JP" sz="1200" dirty="0">
                <a:solidFill>
                  <a:prstClr val="black"/>
                </a:solidFill>
                <a:latin typeface="ＭＳ Ｐゴシック"/>
              </a:rPr>
              <a:t>16</a:t>
            </a:r>
            <a:r>
              <a:rPr lang="ja-JP" altLang="en-US" sz="1200" dirty="0">
                <a:solidFill>
                  <a:prstClr val="black"/>
                </a:solidFill>
                <a:latin typeface="ＭＳ Ｐゴシック"/>
              </a:rPr>
              <a:t>回程度、月１回～３回実施）</a:t>
            </a:r>
            <a:endParaRPr lang="en-US" altLang="ja-JP" sz="1200" dirty="0">
              <a:solidFill>
                <a:prstClr val="black"/>
              </a:solidFill>
              <a:latin typeface="ＭＳ Ｐゴシック"/>
            </a:endParaRPr>
          </a:p>
          <a:p>
            <a:pPr marL="2416132" indent="-2416132" defTabSz="965372" fontAlgn="auto">
              <a:lnSpc>
                <a:spcPts val="1200"/>
              </a:lnSpc>
              <a:spcBef>
                <a:spcPts val="0"/>
              </a:spcBef>
              <a:spcAft>
                <a:spcPts val="0"/>
              </a:spcAft>
            </a:pPr>
            <a:r>
              <a:rPr lang="ja-JP" altLang="en-US" sz="1200" dirty="0">
                <a:solidFill>
                  <a:prstClr val="black"/>
                </a:solidFill>
                <a:latin typeface="ＭＳ Ｐゴシック"/>
              </a:rPr>
              <a:t>　　　　　　　　　　　　　</a:t>
            </a:r>
            <a:r>
              <a:rPr lang="ja-JP" altLang="en-US" sz="1050" dirty="0">
                <a:solidFill>
                  <a:prstClr val="black"/>
                </a:solidFill>
                <a:latin typeface="ＭＳ Ｐゴシック"/>
              </a:rPr>
              <a:t>　　 　（注）　次の三つの視点を踏まえヒアリング</a:t>
            </a:r>
            <a:endParaRPr lang="en-US" altLang="ja-JP" sz="1050" dirty="0">
              <a:solidFill>
                <a:prstClr val="black"/>
              </a:solidFill>
              <a:latin typeface="ＭＳ Ｐゴシック"/>
            </a:endParaRPr>
          </a:p>
          <a:p>
            <a:pPr marL="2416132" indent="-2416132" defTabSz="965372" fontAlgn="auto">
              <a:lnSpc>
                <a:spcPts val="1200"/>
              </a:lnSpc>
              <a:spcBef>
                <a:spcPts val="0"/>
              </a:spcBef>
              <a:spcAft>
                <a:spcPts val="0"/>
              </a:spcAft>
            </a:pPr>
            <a:r>
              <a:rPr lang="ja-JP" altLang="en-US" sz="1050" dirty="0">
                <a:solidFill>
                  <a:prstClr val="black"/>
                </a:solidFill>
                <a:latin typeface="ＭＳ Ｐゴシック"/>
              </a:rPr>
              <a:t>　　　　　　　　　　　　　　　　　　　　視点１　より質の高いサービスを提供していく上での課題及び対象方策・評価方法</a:t>
            </a:r>
            <a:endParaRPr lang="en-US" altLang="ja-JP" sz="1050" dirty="0">
              <a:solidFill>
                <a:prstClr val="black"/>
              </a:solidFill>
              <a:latin typeface="ＭＳ Ｐゴシック"/>
            </a:endParaRPr>
          </a:p>
          <a:p>
            <a:pPr marL="2416132" indent="-2416132" defTabSz="965372" fontAlgn="auto">
              <a:lnSpc>
                <a:spcPts val="1200"/>
              </a:lnSpc>
              <a:spcBef>
                <a:spcPts val="0"/>
              </a:spcBef>
              <a:spcAft>
                <a:spcPts val="0"/>
              </a:spcAft>
            </a:pPr>
            <a:r>
              <a:rPr lang="ja-JP" altLang="en-US" sz="1050" dirty="0">
                <a:solidFill>
                  <a:prstClr val="black"/>
                </a:solidFill>
                <a:latin typeface="ＭＳ Ｐゴシック"/>
              </a:rPr>
              <a:t>　　　　　　　　　　　　　　　　　　　　視点２　サービス提供体制の確保に向けた課題及び対処方策</a:t>
            </a:r>
            <a:endParaRPr lang="en-US" altLang="ja-JP" sz="1050" dirty="0">
              <a:solidFill>
                <a:prstClr val="black"/>
              </a:solidFill>
              <a:latin typeface="ＭＳ Ｐゴシック"/>
            </a:endParaRPr>
          </a:p>
          <a:p>
            <a:pPr marL="2416132" indent="-2416132" defTabSz="965372" fontAlgn="auto">
              <a:lnSpc>
                <a:spcPts val="1200"/>
              </a:lnSpc>
              <a:spcBef>
                <a:spcPts val="0"/>
              </a:spcBef>
              <a:spcAft>
                <a:spcPts val="0"/>
              </a:spcAft>
            </a:pPr>
            <a:r>
              <a:rPr lang="ja-JP" altLang="en-US" sz="1050" dirty="0">
                <a:solidFill>
                  <a:prstClr val="black"/>
                </a:solidFill>
                <a:latin typeface="ＭＳ Ｐゴシック"/>
              </a:rPr>
              <a:t>　　　　　　　　　　　　　　　　　　　　視点３　持続可能な制度としていくための課題及び対処方策</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平成</a:t>
            </a:r>
            <a:r>
              <a:rPr lang="en-US" altLang="ja-JP" sz="1200" dirty="0">
                <a:solidFill>
                  <a:prstClr val="black"/>
                </a:solidFill>
                <a:latin typeface="ＭＳ Ｐゴシック"/>
              </a:rPr>
              <a:t>29</a:t>
            </a:r>
            <a:r>
              <a:rPr lang="ja-JP" altLang="en-US" sz="1200" dirty="0">
                <a:solidFill>
                  <a:prstClr val="black"/>
                </a:solidFill>
                <a:latin typeface="ＭＳ Ｐゴシック"/>
              </a:rPr>
              <a:t>年</a:t>
            </a:r>
            <a:r>
              <a:rPr lang="en-US" altLang="ja-JP" sz="1200" dirty="0">
                <a:solidFill>
                  <a:prstClr val="black"/>
                </a:solidFill>
                <a:latin typeface="ＭＳ Ｐゴシック"/>
              </a:rPr>
              <a:t>12</a:t>
            </a:r>
            <a:r>
              <a:rPr lang="ja-JP" altLang="en-US" sz="1200" dirty="0">
                <a:solidFill>
                  <a:prstClr val="black"/>
                </a:solidFill>
                <a:latin typeface="ＭＳ Ｐゴシック"/>
              </a:rPr>
              <a:t>月          ・予算編成過程で改定率セット</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a:t>
            </a:r>
            <a:r>
              <a:rPr lang="en-US" altLang="ja-JP" sz="1200" dirty="0">
                <a:solidFill>
                  <a:prstClr val="black"/>
                </a:solidFill>
                <a:latin typeface="ＭＳ Ｐゴシック"/>
              </a:rPr>
              <a:t>※ </a:t>
            </a:r>
            <a:r>
              <a:rPr lang="ja-JP" altLang="en-US" sz="1200" dirty="0">
                <a:solidFill>
                  <a:prstClr val="black"/>
                </a:solidFill>
                <a:latin typeface="ＭＳ Ｐゴシック"/>
              </a:rPr>
              <a:t>必要に応じて議論の状況を障害者部会に報告</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平成</a:t>
            </a:r>
            <a:r>
              <a:rPr lang="en-US" altLang="ja-JP" sz="1200" dirty="0">
                <a:solidFill>
                  <a:prstClr val="black"/>
                </a:solidFill>
                <a:latin typeface="ＭＳ Ｐゴシック"/>
              </a:rPr>
              <a:t>30</a:t>
            </a:r>
            <a:r>
              <a:rPr lang="ja-JP" altLang="en-US" sz="1200" dirty="0">
                <a:solidFill>
                  <a:prstClr val="black"/>
                </a:solidFill>
                <a:latin typeface="ＭＳ Ｐゴシック"/>
              </a:rPr>
              <a:t>年１月、２月   ・平成</a:t>
            </a:r>
            <a:r>
              <a:rPr lang="en-US" altLang="ja-JP" sz="1200" dirty="0">
                <a:solidFill>
                  <a:prstClr val="black"/>
                </a:solidFill>
                <a:latin typeface="ＭＳ Ｐゴシック"/>
              </a:rPr>
              <a:t>30</a:t>
            </a:r>
            <a:r>
              <a:rPr lang="ja-JP" altLang="en-US" sz="1200" dirty="0">
                <a:solidFill>
                  <a:prstClr val="black"/>
                </a:solidFill>
                <a:latin typeface="ＭＳ Ｐゴシック"/>
              </a:rPr>
              <a:t>年度報酬改定概要とりまとめ</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平成</a:t>
            </a:r>
            <a:r>
              <a:rPr lang="en-US" altLang="ja-JP" sz="1200" dirty="0">
                <a:solidFill>
                  <a:prstClr val="black"/>
                </a:solidFill>
                <a:latin typeface="ＭＳ Ｐゴシック"/>
              </a:rPr>
              <a:t>30</a:t>
            </a:r>
            <a:r>
              <a:rPr lang="ja-JP" altLang="en-US" sz="1200" dirty="0">
                <a:solidFill>
                  <a:prstClr val="black"/>
                </a:solidFill>
                <a:latin typeface="ＭＳ Ｐゴシック"/>
              </a:rPr>
              <a:t>年３月           ・告示公布、関係通知発出</a:t>
            </a:r>
          </a:p>
          <a:p>
            <a:pPr marL="2416132" indent="-2416132" defTabSz="965372" fontAlgn="auto">
              <a:lnSpc>
                <a:spcPts val="1400"/>
              </a:lnSpc>
              <a:spcBef>
                <a:spcPts val="0"/>
              </a:spcBef>
              <a:spcAft>
                <a:spcPts val="0"/>
              </a:spcAft>
            </a:pPr>
            <a:r>
              <a:rPr lang="ja-JP" altLang="en-US" sz="1200" dirty="0">
                <a:solidFill>
                  <a:prstClr val="black"/>
                </a:solidFill>
                <a:latin typeface="ＭＳ Ｐゴシック"/>
              </a:rPr>
              <a:t>　　平成</a:t>
            </a:r>
            <a:r>
              <a:rPr lang="en-US" altLang="ja-JP" sz="1200" dirty="0">
                <a:solidFill>
                  <a:prstClr val="black"/>
                </a:solidFill>
                <a:latin typeface="ＭＳ Ｐゴシック"/>
              </a:rPr>
              <a:t>30</a:t>
            </a:r>
            <a:r>
              <a:rPr lang="ja-JP" altLang="en-US" sz="1200" dirty="0">
                <a:solidFill>
                  <a:prstClr val="black"/>
                </a:solidFill>
                <a:latin typeface="ＭＳ Ｐゴシック"/>
              </a:rPr>
              <a:t>年４月           ・施行</a:t>
            </a:r>
          </a:p>
        </p:txBody>
      </p:sp>
      <p:sp>
        <p:nvSpPr>
          <p:cNvPr id="14" name="正方形/長方形 13"/>
          <p:cNvSpPr/>
          <p:nvPr/>
        </p:nvSpPr>
        <p:spPr>
          <a:xfrm>
            <a:off x="165540" y="1837425"/>
            <a:ext cx="390043" cy="12888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fontAlgn="auto">
              <a:spcBef>
                <a:spcPts val="0"/>
              </a:spcBef>
              <a:spcAft>
                <a:spcPts val="0"/>
              </a:spcAft>
            </a:pPr>
            <a:r>
              <a:rPr lang="ja-JP" altLang="en-US" sz="1600" b="1" dirty="0">
                <a:solidFill>
                  <a:prstClr val="black"/>
                </a:solidFill>
              </a:rPr>
              <a:t>厚生労働省</a:t>
            </a:r>
          </a:p>
        </p:txBody>
      </p:sp>
      <p:sp>
        <p:nvSpPr>
          <p:cNvPr id="23" name="スライド番号プレースホルダー 2"/>
          <p:cNvSpPr>
            <a:spLocks noGrp="1"/>
          </p:cNvSpPr>
          <p:nvPr>
            <p:ph type="sldNum" sz="quarter" idx="12"/>
          </p:nvPr>
        </p:nvSpPr>
        <p:spPr>
          <a:xfrm>
            <a:off x="7594600" y="6500868"/>
            <a:ext cx="2311400"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12</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590715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type="title"/>
          </p:nvPr>
        </p:nvSpPr>
        <p:spPr>
          <a:xfrm>
            <a:off x="0" y="-17223"/>
            <a:ext cx="9906000" cy="421987"/>
          </a:xfrm>
          <a:solidFill>
            <a:schemeClr val="accent6">
              <a:lumMod val="20000"/>
              <a:lumOff val="80000"/>
            </a:schemeClr>
          </a:solidFill>
          <a:ln>
            <a:solidFill>
              <a:schemeClr val="accent6">
                <a:lumMod val="20000"/>
                <a:lumOff val="80000"/>
              </a:schemeClr>
            </a:solidFill>
          </a:ln>
        </p:spPr>
        <p:txBody>
          <a:bodyPr>
            <a:noAutofit/>
          </a:bodyPr>
          <a:lstStyle/>
          <a:p>
            <a:r>
              <a:rPr lang="ja-JP" altLang="en-US" sz="2000" dirty="0">
                <a:ea typeface="ＤＦ特太ゴシック体" pitchFamily="1" charset="-128"/>
              </a:rPr>
              <a:t>障害福祉サービス等報酬改定</a:t>
            </a:r>
            <a:r>
              <a:rPr lang="ja-JP" altLang="ja-JP" sz="2000" dirty="0">
                <a:ea typeface="ＤＦ特太ゴシック体" pitchFamily="1" charset="-128"/>
              </a:rPr>
              <a:t>検討チーム</a:t>
            </a:r>
            <a:r>
              <a:rPr lang="ja-JP" altLang="en-US" sz="2000" dirty="0">
                <a:ea typeface="ＤＦ特太ゴシック体" pitchFamily="1" charset="-128"/>
              </a:rPr>
              <a:t>ヒアリング団体一覧</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36" y="692696"/>
            <a:ext cx="9867927" cy="586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スライド番号プレースホルダー 2"/>
          <p:cNvSpPr>
            <a:spLocks noGrp="1"/>
          </p:cNvSpPr>
          <p:nvPr>
            <p:ph type="sldNum" sz="quarter" idx="12"/>
          </p:nvPr>
        </p:nvSpPr>
        <p:spPr>
          <a:xfrm>
            <a:off x="7594600" y="6500868"/>
            <a:ext cx="2311400"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13</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4134326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表 13"/>
          <p:cNvGraphicFramePr>
            <a:graphicFrameLocks noGrp="1"/>
          </p:cNvGraphicFramePr>
          <p:nvPr>
            <p:extLst>
              <p:ext uri="{D42A27DB-BD31-4B8C-83A1-F6EECF244321}">
                <p14:modId xmlns:p14="http://schemas.microsoft.com/office/powerpoint/2010/main" val="997531662"/>
              </p:ext>
            </p:extLst>
          </p:nvPr>
        </p:nvGraphicFramePr>
        <p:xfrm>
          <a:off x="1856656" y="2097480"/>
          <a:ext cx="3528393" cy="2411640"/>
        </p:xfrm>
        <a:graphic>
          <a:graphicData uri="http://schemas.openxmlformats.org/drawingml/2006/table">
            <a:tbl>
              <a:tblPr firstRow="1" bandRow="1">
                <a:tableStyleId>{5940675A-B579-460E-94D1-54222C63F5DA}</a:tableStyleId>
              </a:tblPr>
              <a:tblGrid>
                <a:gridCol w="867068">
                  <a:extLst>
                    <a:ext uri="{9D8B030D-6E8A-4147-A177-3AD203B41FA5}">
                      <a16:colId xmlns:a16="http://schemas.microsoft.com/office/drawing/2014/main" val="20000"/>
                    </a:ext>
                  </a:extLst>
                </a:gridCol>
                <a:gridCol w="1705963">
                  <a:extLst>
                    <a:ext uri="{9D8B030D-6E8A-4147-A177-3AD203B41FA5}">
                      <a16:colId xmlns:a16="http://schemas.microsoft.com/office/drawing/2014/main" val="20001"/>
                    </a:ext>
                  </a:extLst>
                </a:gridCol>
                <a:gridCol w="955362">
                  <a:extLst>
                    <a:ext uri="{9D8B030D-6E8A-4147-A177-3AD203B41FA5}">
                      <a16:colId xmlns:a16="http://schemas.microsoft.com/office/drawing/2014/main" val="20002"/>
                    </a:ext>
                  </a:extLst>
                </a:gridCol>
              </a:tblGrid>
              <a:tr h="220700">
                <a:tc>
                  <a:txBody>
                    <a:bodyPr/>
                    <a:lstStyle/>
                    <a:p>
                      <a:pPr algn="ct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改定後の新基本報酬（案）</a:t>
                      </a:r>
                    </a:p>
                  </a:txBody>
                  <a:tcPr marL="36000" marR="36000" marT="36000" marB="36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dirty="0"/>
                    </a:p>
                  </a:txBody>
                  <a:tcPr marL="36000" marR="36000" marT="36000" marB="36000"/>
                </a:tc>
                <a:extLst>
                  <a:ext uri="{0D108BD9-81ED-4DB2-BD59-A6C34878D82A}">
                    <a16:rowId xmlns:a16="http://schemas.microsoft.com/office/drawing/2014/main" val="10000"/>
                  </a:ext>
                </a:extLst>
              </a:tr>
              <a:tr h="207503">
                <a:tc>
                  <a:txBody>
                    <a:bodyPr/>
                    <a:lstStyle/>
                    <a:p>
                      <a:pPr algn="ctr"/>
                      <a:r>
                        <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改定前</a:t>
                      </a:r>
                    </a:p>
                  </a:txBody>
                  <a:tcPr marL="36000" marR="36000" marT="36000" marB="36000">
                    <a:lnT w="12700" cap="flat" cmpd="sng" algn="ctr">
                      <a:solidFill>
                        <a:schemeClr val="tx1"/>
                      </a:solidFill>
                      <a:prstDash val="solid"/>
                      <a:round/>
                      <a:headEnd type="none" w="med" len="med"/>
                      <a:tailEnd type="none" w="med" len="med"/>
                    </a:lnT>
                    <a:solidFill>
                      <a:srgbClr val="FFFF99"/>
                    </a:solidFill>
                  </a:tcPr>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１日の</a:t>
                      </a:r>
                      <a:r>
                        <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平均</a:t>
                      </a:r>
                      <a:r>
                        <a:rPr kumimoji="1" lang="ja-JP" altLang="en-US" sz="1100" b="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労働</a:t>
                      </a:r>
                      <a:r>
                        <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時間</a:t>
                      </a:r>
                    </a:p>
                  </a:txBody>
                  <a:tcPr marL="36000" marR="36000" marT="36000" marB="36000">
                    <a:lnT w="12700" cap="flat" cmpd="sng" algn="ctr">
                      <a:solidFill>
                        <a:schemeClr val="tx1"/>
                      </a:solidFill>
                      <a:prstDash val="solid"/>
                      <a:round/>
                      <a:headEnd type="none" w="med" len="med"/>
                      <a:tailEnd type="none" w="med" len="med"/>
                    </a:lnT>
                    <a:solidFill>
                      <a:srgbClr val="FFFF99"/>
                    </a:solidFill>
                  </a:tcPr>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基本報酬</a:t>
                      </a:r>
                    </a:p>
                  </a:txBody>
                  <a:tcPr marL="36000" marR="36000" marT="36000" marB="36000">
                    <a:lnT w="12700"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1"/>
                  </a:ext>
                </a:extLst>
              </a:tr>
              <a:tr h="207503">
                <a:tc rowSpan="7">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584</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p>
                  </a:txBody>
                  <a:tcPr marL="36000" marR="36000" marT="36000" marB="36000" anchor="ctr">
                    <a:lnB w="12700" cap="flat" cmpd="sng" algn="ctr">
                      <a:solidFill>
                        <a:schemeClr val="tx1"/>
                      </a:solidFill>
                      <a:prstDash val="solid"/>
                      <a:round/>
                      <a:headEnd type="none" w="med" len="med"/>
                      <a:tailEnd type="none" w="med" len="med"/>
                    </a:lnB>
                  </a:tcPr>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７時間以上</a:t>
                      </a:r>
                    </a:p>
                  </a:txBody>
                  <a:tcPr marL="36000" marR="36000" marT="36000" marB="36000"/>
                </a:tc>
                <a:tc>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615</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07503">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６時間以上７時間未満</a:t>
                      </a:r>
                    </a:p>
                  </a:txBody>
                  <a:tcPr marL="36000" marR="36000" marT="36000" marB="36000"/>
                </a:tc>
                <a:tc>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603</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p>
                  </a:txBody>
                  <a:tcPr marL="36000" marR="36000" marT="36000" marB="3600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07503">
                <a:tc vMerge="1">
                  <a:txBody>
                    <a:bodyPr/>
                    <a:lstStyle/>
                    <a:p>
                      <a:pPr algn="ctr"/>
                      <a:endPar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５時間以上６時間未満</a:t>
                      </a:r>
                      <a:endPar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594</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p>
                  </a:txBody>
                  <a:tcPr marL="36000" marR="36000" marT="36000" marB="360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4"/>
                  </a:ext>
                </a:extLst>
              </a:tr>
              <a:tr h="207503">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４時間以上５時間未満</a:t>
                      </a:r>
                    </a:p>
                  </a:txBody>
                  <a:tcPr marL="36000" marR="36000" marT="36000" marB="36000"/>
                </a:tc>
                <a:tc>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586</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p>
                  </a:txBody>
                  <a:tcPr marL="36000" marR="36000" marT="36000" marB="36000"/>
                </a:tc>
                <a:extLst>
                  <a:ext uri="{0D108BD9-81ED-4DB2-BD59-A6C34878D82A}">
                    <a16:rowId xmlns:a16="http://schemas.microsoft.com/office/drawing/2014/main" val="10005"/>
                  </a:ext>
                </a:extLst>
              </a:tr>
              <a:tr h="207503">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oFill/>
                  </a:tcPr>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３時間以上４時間未満</a:t>
                      </a:r>
                    </a:p>
                  </a:txBody>
                  <a:tcPr marL="36000" marR="36000" marT="36000" marB="36000">
                    <a:noFill/>
                  </a:tcPr>
                </a:tc>
                <a:tc>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498</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oFill/>
                  </a:tcPr>
                </a:tc>
                <a:extLst>
                  <a:ext uri="{0D108BD9-81ED-4DB2-BD59-A6C34878D82A}">
                    <a16:rowId xmlns:a16="http://schemas.microsoft.com/office/drawing/2014/main" val="10006"/>
                  </a:ext>
                </a:extLst>
              </a:tr>
              <a:tr h="207503">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oFill/>
                  </a:tcPr>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２時間以上３時間未満</a:t>
                      </a:r>
                    </a:p>
                  </a:txBody>
                  <a:tcPr marL="36000" marR="36000" marT="36000" marB="36000">
                    <a:noFill/>
                  </a:tcPr>
                </a:tc>
                <a:tc>
                  <a:txBody>
                    <a:bodyPr/>
                    <a:lstStyle/>
                    <a:p>
                      <a:pPr algn="ctr"/>
                      <a:r>
                        <a:rPr kumimoji="1" lang="en-US" altLang="ja-JP" sz="1100" baseline="0" dirty="0">
                          <a:latin typeface="メイリオ" panose="020B0604030504040204" pitchFamily="50" charset="-128"/>
                          <a:ea typeface="メイリオ" panose="020B0604030504040204" pitchFamily="50" charset="-128"/>
                          <a:cs typeface="メイリオ" panose="020B0604030504040204" pitchFamily="50" charset="-128"/>
                        </a:rPr>
                        <a:t>410</a:t>
                      </a:r>
                      <a:r>
                        <a:rPr kumimoji="1" lang="ja-JP" altLang="en-US" sz="1100" baseline="0" dirty="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en-US" altLang="ja-JP" sz="1100" baseline="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oFill/>
                  </a:tcPr>
                </a:tc>
                <a:extLst>
                  <a:ext uri="{0D108BD9-81ED-4DB2-BD59-A6C34878D82A}">
                    <a16:rowId xmlns:a16="http://schemas.microsoft.com/office/drawing/2014/main" val="10007"/>
                  </a:ext>
                </a:extLst>
              </a:tr>
              <a:tr h="207503">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B w="12700" cap="flat" cmpd="sng" algn="ctr">
                      <a:solidFill>
                        <a:schemeClr val="tx1"/>
                      </a:solidFill>
                      <a:prstDash val="solid"/>
                      <a:round/>
                      <a:headEnd type="none" w="med" len="med"/>
                      <a:tailEnd type="none" w="med" len="med"/>
                    </a:lnB>
                    <a:noFill/>
                  </a:tcPr>
                </a:tc>
                <a:tc>
                  <a:txBody>
                    <a:bodyPr/>
                    <a:lstStyle/>
                    <a:p>
                      <a:pPr algn="ct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２時間未満</a:t>
                      </a:r>
                    </a:p>
                  </a:txBody>
                  <a:tcPr marL="36000" marR="36000" marT="36000" marB="36000">
                    <a:lnB w="12700" cap="flat" cmpd="sng" algn="ctr">
                      <a:solidFill>
                        <a:schemeClr val="tx1"/>
                      </a:solidFill>
                      <a:prstDash val="solid"/>
                      <a:round/>
                      <a:headEnd type="none" w="med" len="med"/>
                      <a:tailEnd type="none" w="med" len="med"/>
                    </a:lnB>
                    <a:noFill/>
                  </a:tcPr>
                </a:tc>
                <a:tc>
                  <a:txBody>
                    <a:bodyPr/>
                    <a:lstStyle/>
                    <a:p>
                      <a:pPr algn="ct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322</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207503">
                <a:tc>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200" dirty="0">
                        <a:latin typeface="+mj-ea"/>
                        <a:ea typeface="+mj-ea"/>
                      </a:endParaRPr>
                    </a:p>
                  </a:txBody>
                  <a:tcPr marL="36000" marR="36000" marT="36000" marB="36000">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bl>
          </a:graphicData>
        </a:graphic>
      </p:graphicFrame>
      <p:sp>
        <p:nvSpPr>
          <p:cNvPr id="29" name="正方形/長方形 28"/>
          <p:cNvSpPr/>
          <p:nvPr/>
        </p:nvSpPr>
        <p:spPr>
          <a:xfrm>
            <a:off x="58899" y="870620"/>
            <a:ext cx="9788202" cy="1226860"/>
          </a:xfrm>
          <a:prstGeom prst="rect">
            <a:avLst/>
          </a:prstGeom>
          <a:ln w="19050">
            <a:solidFill>
              <a:srgbClr val="99CCFF"/>
            </a:solidFill>
          </a:ln>
        </p:spPr>
        <p:style>
          <a:lnRef idx="2">
            <a:schemeClr val="accent1"/>
          </a:lnRef>
          <a:fillRef idx="1">
            <a:schemeClr val="lt1"/>
          </a:fillRef>
          <a:effectRef idx="0">
            <a:schemeClr val="accent1"/>
          </a:effectRef>
          <a:fontRef idx="minor">
            <a:schemeClr val="dk1"/>
          </a:fontRef>
        </p:style>
        <p:txBody>
          <a:bodyPr lIns="72000" rIns="72000" rtlCol="0" anchor="ctr"/>
          <a:lstStyle/>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基本報酬については、定員規模別の設定に加え、</a:t>
            </a:r>
            <a:r>
              <a:rPr lang="ja-JP" altLang="en-US" u="sng" dirty="0">
                <a:latin typeface="メイリオ" panose="020B0604030504040204" pitchFamily="50" charset="-128"/>
                <a:ea typeface="メイリオ" panose="020B0604030504040204" pitchFamily="50" charset="-128"/>
                <a:cs typeface="メイリオ" panose="020B0604030504040204" pitchFamily="50" charset="-128"/>
              </a:rPr>
              <a:t>１日の平均労働時間に応じた報酬設定</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とする。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労働時間が長いほど、利用者の賃金増加につながることや、支援コストがかかると考えられるため高い報酬設定とし、メリハリをつける。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5673080" y="2768441"/>
            <a:ext cx="3122285" cy="1092607"/>
          </a:xfrm>
          <a:prstGeom prst="rect">
            <a:avLst/>
          </a:prstGeom>
          <a:noFill/>
          <a:ln w="15875">
            <a:solidFill>
              <a:schemeClr val="bg1">
                <a:lumMod val="50000"/>
              </a:schemeClr>
            </a:solidFill>
            <a:prstDash val="dash"/>
          </a:ln>
        </p:spPr>
        <p:txBody>
          <a:bodyPr wrap="square" rtlCol="0">
            <a:spAutoFit/>
          </a:bodyPr>
          <a:lstStyle/>
          <a:p>
            <a:r>
              <a:rPr kumimoji="1" lang="ja-JP" altLang="en-US" sz="1300" dirty="0">
                <a:latin typeface="メイリオ" panose="020B0604030504040204" pitchFamily="50" charset="-128"/>
                <a:ea typeface="メイリオ" panose="020B0604030504040204" pitchFamily="50" charset="-128"/>
                <a:cs typeface="メイリオ" panose="020B0604030504040204" pitchFamily="50" charset="-128"/>
              </a:rPr>
              <a:t>○　平均収支差率　＋</a:t>
            </a:r>
            <a:r>
              <a:rPr kumimoji="1" lang="en-US" altLang="ja-JP" sz="1300" dirty="0">
                <a:latin typeface="メイリオ" panose="020B0604030504040204" pitchFamily="50" charset="-128"/>
                <a:ea typeface="メイリオ" panose="020B0604030504040204" pitchFamily="50" charset="-128"/>
                <a:cs typeface="メイリオ" panose="020B0604030504040204" pitchFamily="50" charset="-128"/>
              </a:rPr>
              <a:t>14.8</a:t>
            </a:r>
            <a:r>
              <a:rPr kumimoji="1" lang="ja-JP" altLang="en-US" sz="13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3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300" dirty="0">
                <a:latin typeface="メイリオ" panose="020B0604030504040204" pitchFamily="50" charset="-128"/>
                <a:ea typeface="メイリオ" panose="020B0604030504040204" pitchFamily="50" charset="-128"/>
                <a:cs typeface="メイリオ" panose="020B0604030504040204" pitchFamily="50" charset="-128"/>
              </a:rPr>
              <a:t>　　（平成</a:t>
            </a:r>
            <a:r>
              <a:rPr kumimoji="1" lang="en-US" altLang="ja-JP" sz="1300" dirty="0">
                <a:latin typeface="メイリオ" panose="020B0604030504040204" pitchFamily="50" charset="-128"/>
                <a:ea typeface="メイリオ" panose="020B0604030504040204" pitchFamily="50" charset="-128"/>
                <a:cs typeface="メイリオ" panose="020B0604030504040204" pitchFamily="50" charset="-128"/>
              </a:rPr>
              <a:t>28</a:t>
            </a:r>
            <a:r>
              <a:rPr kumimoji="1" lang="ja-JP" altLang="en-US" sz="1300" dirty="0">
                <a:latin typeface="メイリオ" panose="020B0604030504040204" pitchFamily="50" charset="-128"/>
                <a:ea typeface="メイリオ" panose="020B0604030504040204" pitchFamily="50" charset="-128"/>
                <a:cs typeface="メイリオ" panose="020B0604030504040204" pitchFamily="50" charset="-128"/>
              </a:rPr>
              <a:t>年度決算）</a:t>
            </a:r>
            <a:endParaRPr kumimoji="1" lang="en-US" altLang="ja-JP" sz="13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300" dirty="0">
              <a:latin typeface="メイリオ" panose="020B0604030504040204" pitchFamily="50" charset="-128"/>
              <a:ea typeface="メイリオ" panose="020B0604030504040204" pitchFamily="50" charset="-128"/>
              <a:cs typeface="メイリオ" panose="020B0604030504040204" pitchFamily="50" charset="-128"/>
            </a:endParaRPr>
          </a:p>
          <a:p>
            <a:pPr marL="144000" indent="-457200"/>
            <a:r>
              <a:rPr lang="ja-JP" altLang="en-US" sz="1300" dirty="0">
                <a:latin typeface="メイリオ" panose="020B0604030504040204" pitchFamily="50" charset="-128"/>
                <a:ea typeface="メイリオ" panose="020B0604030504040204" pitchFamily="50" charset="-128"/>
                <a:cs typeface="メイリオ" panose="020B0604030504040204" pitchFamily="50" charset="-128"/>
              </a:rPr>
              <a:t>○　利用者の１日の労働時間は、４時間以上５時間未満が最多</a:t>
            </a:r>
          </a:p>
        </p:txBody>
      </p:sp>
      <p:sp>
        <p:nvSpPr>
          <p:cNvPr id="36" name="テキスト ボックス 35"/>
          <p:cNvSpPr txBox="1"/>
          <p:nvPr/>
        </p:nvSpPr>
        <p:spPr>
          <a:xfrm>
            <a:off x="7905328" y="49796"/>
            <a:ext cx="1826141" cy="338554"/>
          </a:xfrm>
          <a:prstGeom prst="rect">
            <a:avLst/>
          </a:prstGeom>
          <a:solidFill>
            <a:schemeClr val="bg1"/>
          </a:solidFill>
          <a:ln>
            <a:solidFill>
              <a:srgbClr val="FF0000"/>
            </a:solidFill>
          </a:ln>
        </p:spPr>
        <p:txBody>
          <a:bodyPr wrap="none" rtlCol="0">
            <a:spAutoFit/>
          </a:bodyPr>
          <a:lstStyle/>
          <a:p>
            <a:r>
              <a:rPr kumimoji="1" lang="ja-JP" altLang="en-US" sz="1600" dirty="0">
                <a:solidFill>
                  <a:srgbClr val="FF0000"/>
                </a:solidFill>
                <a:latin typeface="ＤＦ特太ゴシック体" panose="020B0509000000000000" pitchFamily="49" charset="-128"/>
                <a:ea typeface="ＤＦ特太ゴシック体" panose="020B0509000000000000" pitchFamily="49" charset="-128"/>
              </a:rPr>
              <a:t>未定稿・取扱注意</a:t>
            </a:r>
          </a:p>
        </p:txBody>
      </p:sp>
      <p:sp>
        <p:nvSpPr>
          <p:cNvPr id="37" name="テキスト ボックス 36"/>
          <p:cNvSpPr txBox="1"/>
          <p:nvPr/>
        </p:nvSpPr>
        <p:spPr>
          <a:xfrm>
            <a:off x="0" y="0"/>
            <a:ext cx="9906000" cy="472400"/>
          </a:xfrm>
          <a:prstGeom prst="rect">
            <a:avLst/>
          </a:prstGeom>
          <a:solidFill>
            <a:srgbClr val="0000FF"/>
          </a:solidFill>
          <a:ln>
            <a:noFill/>
          </a:ln>
        </p:spPr>
        <p:style>
          <a:lnRef idx="2">
            <a:schemeClr val="dk1"/>
          </a:lnRef>
          <a:fillRef idx="1">
            <a:schemeClr val="lt1"/>
          </a:fillRef>
          <a:effectRef idx="0">
            <a:schemeClr val="dk1"/>
          </a:effectRef>
          <a:fontRef idx="minor">
            <a:schemeClr val="dk1"/>
          </a:fontRef>
        </p:style>
        <p:txBody>
          <a:bodyPr wrap="square" rtlCol="0" anchor="ctr" anchorCtr="0">
            <a:noAutofit/>
          </a:bodyPr>
          <a:lstStyle/>
          <a:p>
            <a:pPr algn="ctr" fontAlgn="auto">
              <a:spcBef>
                <a:spcPts val="0"/>
              </a:spcBef>
              <a:spcAft>
                <a:spcPts val="0"/>
              </a:spcAft>
            </a:pPr>
            <a:r>
              <a:rPr lang="ja-JP" altLang="en-US" sz="2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就労継続支援Ａ型における報酬改定</a:t>
            </a:r>
            <a:endParaRPr lang="en-US" altLang="ja-JP" sz="2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58899" y="4666198"/>
            <a:ext cx="9788202" cy="1787138"/>
          </a:xfrm>
          <a:prstGeom prst="rect">
            <a:avLst/>
          </a:prstGeom>
          <a:ln w="19050">
            <a:solidFill>
              <a:srgbClr val="99CCFF"/>
            </a:solidFill>
          </a:ln>
        </p:spPr>
        <p:style>
          <a:lnRef idx="2">
            <a:schemeClr val="accent1"/>
          </a:lnRef>
          <a:fillRef idx="1">
            <a:schemeClr val="lt1"/>
          </a:fillRef>
          <a:effectRef idx="0">
            <a:schemeClr val="accent1"/>
          </a:effectRef>
          <a:fontRef idx="minor">
            <a:schemeClr val="dk1"/>
          </a:fontRef>
        </p:style>
        <p:txBody>
          <a:bodyPr lIns="72000" rIns="72000" rtlCol="0" anchor="ctr"/>
          <a:lstStyle/>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賃金向上達成指導員配置加算の新設。</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就労移行支援体制加算の評価の見直し。</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施設外就労の要件緩和。</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在宅利用時の生活支援サービスの評価、離島等における在宅利用時の要件緩和。</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利益供与等の行為の禁止。</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送迎加算の在り方、最低賃金減額特例の取扱いについては今後の検討事項。</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正方形/長方形 40"/>
          <p:cNvSpPr/>
          <p:nvPr/>
        </p:nvSpPr>
        <p:spPr>
          <a:xfrm>
            <a:off x="-108768" y="557188"/>
            <a:ext cx="9653713" cy="369332"/>
          </a:xfrm>
          <a:prstGeom prst="rect">
            <a:avLst/>
          </a:prstGeom>
        </p:spPr>
        <p:txBody>
          <a:bodyPr wrap="square">
            <a:spAutoFit/>
          </a:bodyPr>
          <a:lstStyle/>
          <a:p>
            <a:pPr>
              <a:spcBef>
                <a:spcPts val="600"/>
              </a:spcBef>
            </a:pP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（１）就労継続支援Ａ型の平均労働時間に応じた報酬見直し</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正方形/長方形 44"/>
          <p:cNvSpPr/>
          <p:nvPr/>
        </p:nvSpPr>
        <p:spPr>
          <a:xfrm>
            <a:off x="-87560" y="4365104"/>
            <a:ext cx="9653713" cy="369332"/>
          </a:xfrm>
          <a:prstGeom prst="rect">
            <a:avLst/>
          </a:prstGeom>
        </p:spPr>
        <p:txBody>
          <a:bodyPr wrap="square">
            <a:spAutoFit/>
          </a:bodyPr>
          <a:lstStyle/>
          <a:p>
            <a:pPr>
              <a:spcBef>
                <a:spcPts val="600"/>
              </a:spcBef>
            </a:pP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（２）その他の報酬等見直し</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スライド番号プレースホルダー 2"/>
          <p:cNvSpPr txBox="1">
            <a:spLocks/>
          </p:cNvSpPr>
          <p:nvPr/>
        </p:nvSpPr>
        <p:spPr>
          <a:xfrm>
            <a:off x="7545288" y="6525344"/>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10B0CA9-DB87-4A58-99CB-7CA2BBD4F153}" type="slidenum">
              <a:rPr lang="ja-JP" altLang="en-US" sz="1600" smtClean="0">
                <a:solidFill>
                  <a:schemeClr val="tx1"/>
                </a:solidFill>
              </a:rPr>
              <a:pPr/>
              <a:t>14</a:t>
            </a:fld>
            <a:endParaRPr lang="ja-JP" altLang="en-US" sz="1600" dirty="0">
              <a:solidFill>
                <a:schemeClr val="tx1"/>
              </a:solidFill>
            </a:endParaRPr>
          </a:p>
        </p:txBody>
      </p:sp>
      <p:sp>
        <p:nvSpPr>
          <p:cNvPr id="6" name="テキスト ボックス 5"/>
          <p:cNvSpPr txBox="1"/>
          <p:nvPr/>
        </p:nvSpPr>
        <p:spPr>
          <a:xfrm>
            <a:off x="4520952" y="2132856"/>
            <a:ext cx="3523163" cy="261610"/>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＜人員配置７．５：１　定員</a:t>
            </a:r>
            <a:r>
              <a:rPr kumimoji="1" lang="en-US" altLang="ja-JP" sz="1100" dirty="0">
                <a:latin typeface="メイリオ" panose="020B0604030504040204" pitchFamily="50" charset="-128"/>
                <a:ea typeface="メイリオ" panose="020B0604030504040204" pitchFamily="50" charset="-128"/>
                <a:cs typeface="メイリオ" panose="020B0604030504040204" pitchFamily="50" charset="-128"/>
              </a:rPr>
              <a:t>20</a:t>
            </a:r>
            <a:r>
              <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rPr>
              <a:t>人以下＞</a:t>
            </a:r>
          </a:p>
        </p:txBody>
      </p:sp>
    </p:spTree>
    <p:extLst>
      <p:ext uri="{BB962C8B-B14F-4D97-AF65-F5344CB8AC3E}">
        <p14:creationId xmlns:p14="http://schemas.microsoft.com/office/powerpoint/2010/main" val="3511494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グラフ 26"/>
          <p:cNvGraphicFramePr>
            <a:graphicFrameLocks/>
          </p:cNvGraphicFramePr>
          <p:nvPr>
            <p:extLst>
              <p:ext uri="{D42A27DB-BD31-4B8C-83A1-F6EECF244321}">
                <p14:modId xmlns:p14="http://schemas.microsoft.com/office/powerpoint/2010/main" val="4185625763"/>
              </p:ext>
            </p:extLst>
          </p:nvPr>
        </p:nvGraphicFramePr>
        <p:xfrm>
          <a:off x="53982" y="860425"/>
          <a:ext cx="9537700" cy="5481638"/>
        </p:xfrm>
        <a:graphic>
          <a:graphicData uri="http://schemas.openxmlformats.org/presentationml/2006/ole">
            <mc:AlternateContent xmlns:mc="http://schemas.openxmlformats.org/markup-compatibility/2006">
              <mc:Choice xmlns:v="urn:schemas-microsoft-com:vml" Requires="v">
                <p:oleObj spid="_x0000_s8209" name="ワークシート" r:id="rId4" imgW="9505968" imgH="5467235" progId="Excel.Sheet.8">
                  <p:embed/>
                </p:oleObj>
              </mc:Choice>
              <mc:Fallback>
                <p:oleObj name="ワークシート" r:id="rId4" imgW="9505968" imgH="5467235" progId="Excel.Sheet.8">
                  <p:embed/>
                  <p:pic>
                    <p:nvPicPr>
                      <p:cNvPr id="0" name=""/>
                      <p:cNvPicPr>
                        <a:picLocks noChangeArrowheads="1"/>
                      </p:cNvPicPr>
                      <p:nvPr/>
                    </p:nvPicPr>
                    <p:blipFill>
                      <a:blip r:embed="rId5"/>
                      <a:srcRect/>
                      <a:stretch>
                        <a:fillRect/>
                      </a:stretch>
                    </p:blipFill>
                    <p:spPr bwMode="auto">
                      <a:xfrm>
                        <a:off x="53982" y="860425"/>
                        <a:ext cx="9537700" cy="548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 Box 2"/>
          <p:cNvSpPr txBox="1">
            <a:spLocks noChangeArrowheads="1"/>
          </p:cNvSpPr>
          <p:nvPr/>
        </p:nvSpPr>
        <p:spPr bwMode="auto">
          <a:xfrm>
            <a:off x="0" y="-44444"/>
            <a:ext cx="9906000" cy="461963"/>
          </a:xfrm>
          <a:prstGeom prst="rect">
            <a:avLst/>
          </a:prstGeom>
          <a:noFill/>
          <a:ln w="9525">
            <a:noFill/>
            <a:miter lim="800000"/>
            <a:headEnd/>
            <a:tailEnd/>
          </a:ln>
          <a:effectLst/>
        </p:spPr>
        <p:txBody>
          <a:bodyPr lIns="91367" tIns="45682" rIns="91367" bIns="45682">
            <a:spAutoFit/>
          </a:bodyPr>
          <a:lstStyle/>
          <a:p>
            <a:pPr algn="ctr">
              <a:spcBef>
                <a:spcPct val="50000"/>
              </a:spcBef>
              <a:defRPr/>
            </a:pPr>
            <a:r>
              <a:rPr lang="ja-JP" altLang="en-US" sz="2400" dirty="0">
                <a:solidFill>
                  <a:srgbClr val="000000"/>
                </a:solidFill>
                <a:latin typeface="HGP創英角ｺﾞｼｯｸUB" pitchFamily="50" charset="-128"/>
                <a:ea typeface="ＭＳ Ｐゴシック" charset="-128"/>
              </a:rPr>
              <a:t>　</a:t>
            </a:r>
            <a:r>
              <a:rPr lang="ja-JP" altLang="en-US" sz="2400" b="1" u="sng" dirty="0">
                <a:solidFill>
                  <a:srgbClr val="000000"/>
                </a:solidFill>
                <a:effectLst>
                  <a:outerShdw blurRad="38100" dist="38100" dir="2700000" algn="tl">
                    <a:srgbClr val="C0C0C0"/>
                  </a:outerShdw>
                </a:effectLst>
                <a:latin typeface="HGP創英角ｺﾞｼｯｸUB" pitchFamily="50" charset="-128"/>
                <a:ea typeface="HG丸ｺﾞｼｯｸM-PRO" pitchFamily="50" charset="-128"/>
              </a:rPr>
              <a:t>障害福祉サービス等予算の推移</a:t>
            </a:r>
          </a:p>
        </p:txBody>
      </p:sp>
      <p:sp>
        <p:nvSpPr>
          <p:cNvPr id="18436" name="AutoShape 3"/>
          <p:cNvSpPr>
            <a:spLocks noChangeArrowheads="1"/>
          </p:cNvSpPr>
          <p:nvPr/>
        </p:nvSpPr>
        <p:spPr bwMode="auto">
          <a:xfrm>
            <a:off x="668350" y="417513"/>
            <a:ext cx="8347075" cy="284162"/>
          </a:xfrm>
          <a:prstGeom prst="roundRect">
            <a:avLst>
              <a:gd name="adj" fmla="val 16667"/>
            </a:avLst>
          </a:prstGeom>
          <a:solidFill>
            <a:srgbClr val="FFFFFF"/>
          </a:solidFill>
          <a:ln w="9525">
            <a:solidFill>
              <a:srgbClr val="000000"/>
            </a:solidFill>
            <a:round/>
            <a:headEnd/>
            <a:tailEnd/>
          </a:ln>
        </p:spPr>
        <p:txBody>
          <a:bodyPr lIns="74236" tIns="8883" rIns="74236" bIns="8883"/>
          <a:lstStyle/>
          <a:p>
            <a:pPr algn="ctr"/>
            <a:r>
              <a:rPr lang="ja-JP" altLang="en-US" sz="1600" b="1">
                <a:solidFill>
                  <a:srgbClr val="000000"/>
                </a:solidFill>
                <a:latin typeface="ＭＳ Ｐゴシック" charset="-128"/>
                <a:ea typeface="HG丸ｺﾞｼｯｸM-PRO" pitchFamily="50" charset="-128"/>
              </a:rPr>
              <a:t>障害福祉サービス関係予算額は</a:t>
            </a:r>
            <a:r>
              <a:rPr lang="en-US" altLang="ja-JP" sz="1600" b="1">
                <a:solidFill>
                  <a:srgbClr val="000000"/>
                </a:solidFill>
                <a:latin typeface="ＭＳ Ｐゴシック" charset="-128"/>
                <a:ea typeface="HG丸ｺﾞｼｯｸM-PRO" pitchFamily="50" charset="-128"/>
              </a:rPr>
              <a:t>10</a:t>
            </a:r>
            <a:r>
              <a:rPr lang="ja-JP" altLang="en-US" sz="1600" b="1">
                <a:solidFill>
                  <a:srgbClr val="000000"/>
                </a:solidFill>
                <a:latin typeface="ＭＳ Ｐゴシック" charset="-128"/>
                <a:ea typeface="HG丸ｺﾞｼｯｸM-PRO" pitchFamily="50" charset="-128"/>
              </a:rPr>
              <a:t>年間で２倍以上に増加している。</a:t>
            </a:r>
            <a:endParaRPr lang="ja-JP" altLang="en-US" sz="1600" b="1">
              <a:solidFill>
                <a:srgbClr val="000000"/>
              </a:solidFill>
              <a:latin typeface="Arial" charset="0"/>
              <a:ea typeface="HG丸ｺﾞｼｯｸM-PRO" pitchFamily="50" charset="-128"/>
            </a:endParaRPr>
          </a:p>
        </p:txBody>
      </p:sp>
      <p:sp>
        <p:nvSpPr>
          <p:cNvPr id="18437" name="Rectangle 272"/>
          <p:cNvSpPr>
            <a:spLocks noChangeArrowheads="1"/>
          </p:cNvSpPr>
          <p:nvPr/>
        </p:nvSpPr>
        <p:spPr bwMode="auto">
          <a:xfrm>
            <a:off x="631856" y="5997631"/>
            <a:ext cx="9078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lgn="ctr">
                <a:solidFill>
                  <a:srgbClr val="000000"/>
                </a:solidFill>
                <a:prstDash val="sysDot"/>
                <a:miter lim="800000"/>
                <a:headEnd/>
                <a:tailEnd/>
              </a14:hiddenLine>
            </a:ext>
          </a:extLst>
        </p:spPr>
        <p:txBody>
          <a:bodyPr wrap="none" lIns="91375" tIns="45687" rIns="91375" bIns="45687" anchor="ctr"/>
          <a:lstStyle/>
          <a:p>
            <a:r>
              <a:rPr lang="ja-JP" altLang="en-US" sz="1200">
                <a:solidFill>
                  <a:srgbClr val="000000"/>
                </a:solidFill>
                <a:latin typeface="Arial" charset="0"/>
                <a:ea typeface="ＭＳ Ｐゴシック" charset="-128"/>
              </a:rPr>
              <a:t>（注１）平成</a:t>
            </a:r>
            <a:r>
              <a:rPr lang="en-US" altLang="ja-JP" sz="1200">
                <a:solidFill>
                  <a:srgbClr val="000000"/>
                </a:solidFill>
                <a:latin typeface="Arial" charset="0"/>
                <a:ea typeface="ＭＳ Ｐゴシック" charset="-128"/>
              </a:rPr>
              <a:t>20</a:t>
            </a:r>
            <a:r>
              <a:rPr lang="ja-JP" altLang="en-US" sz="1200">
                <a:solidFill>
                  <a:srgbClr val="000000"/>
                </a:solidFill>
                <a:latin typeface="Arial" charset="0"/>
                <a:ea typeface="ＭＳ Ｐゴシック" charset="-128"/>
              </a:rPr>
              <a:t>年度の自立支援給付費予算額は補正後予算額である。</a:t>
            </a:r>
            <a:endParaRPr lang="en-US" altLang="ja-JP" sz="1200">
              <a:solidFill>
                <a:srgbClr val="000000"/>
              </a:solidFill>
              <a:latin typeface="Arial" charset="0"/>
              <a:ea typeface="ＭＳ Ｐゴシック" charset="-128"/>
            </a:endParaRPr>
          </a:p>
          <a:p>
            <a:r>
              <a:rPr lang="ja-JP" altLang="en-US" sz="1200">
                <a:solidFill>
                  <a:srgbClr val="000000"/>
                </a:solidFill>
                <a:latin typeface="Arial" charset="0"/>
                <a:ea typeface="ＭＳ Ｐゴシック" charset="-128"/>
              </a:rPr>
              <a:t>（注２）平成</a:t>
            </a:r>
            <a:r>
              <a:rPr lang="en-US" altLang="ja-JP" sz="1200">
                <a:solidFill>
                  <a:srgbClr val="000000"/>
                </a:solidFill>
                <a:latin typeface="Arial" charset="0"/>
                <a:ea typeface="ＭＳ Ｐゴシック" charset="-128"/>
              </a:rPr>
              <a:t>21</a:t>
            </a:r>
            <a:r>
              <a:rPr lang="ja-JP" altLang="en-US" sz="1200">
                <a:solidFill>
                  <a:srgbClr val="000000"/>
                </a:solidFill>
                <a:latin typeface="Arial" charset="0"/>
                <a:ea typeface="ＭＳ Ｐゴシック" charset="-128"/>
              </a:rPr>
              <a:t>年度の障害児措置費・給付費予算額は補正後予算額である。</a:t>
            </a:r>
            <a:endParaRPr lang="en-US" altLang="ja-JP" sz="1200">
              <a:solidFill>
                <a:srgbClr val="000000"/>
              </a:solidFill>
              <a:latin typeface="Arial" charset="0"/>
              <a:ea typeface="ＭＳ Ｐゴシック" charset="-128"/>
            </a:endParaRPr>
          </a:p>
          <a:p>
            <a:r>
              <a:rPr lang="ja-JP" altLang="en-US" sz="1200">
                <a:solidFill>
                  <a:srgbClr val="000000"/>
                </a:solidFill>
                <a:latin typeface="Arial" charset="0"/>
                <a:ea typeface="ＭＳ Ｐゴシック" charset="-128"/>
              </a:rPr>
              <a:t>（注３）平成</a:t>
            </a:r>
            <a:r>
              <a:rPr lang="en-US" altLang="ja-JP" sz="1200">
                <a:solidFill>
                  <a:srgbClr val="000000"/>
                </a:solidFill>
                <a:latin typeface="Arial" charset="0"/>
                <a:ea typeface="ＭＳ Ｐゴシック" charset="-128"/>
              </a:rPr>
              <a:t>29</a:t>
            </a:r>
            <a:r>
              <a:rPr lang="ja-JP" altLang="en-US" sz="1200">
                <a:solidFill>
                  <a:srgbClr val="000000"/>
                </a:solidFill>
                <a:latin typeface="Arial" charset="0"/>
                <a:ea typeface="ＭＳ Ｐゴシック" charset="-128"/>
              </a:rPr>
              <a:t>年度の地域生活支援事業等には地域生活支援促進事業分も含まれる。</a:t>
            </a:r>
            <a:endParaRPr lang="en-US" altLang="ja-JP" sz="1200">
              <a:solidFill>
                <a:srgbClr val="000000"/>
              </a:solidFill>
              <a:latin typeface="Arial" charset="0"/>
              <a:ea typeface="ＭＳ Ｐゴシック" charset="-128"/>
            </a:endParaRPr>
          </a:p>
        </p:txBody>
      </p:sp>
      <p:sp>
        <p:nvSpPr>
          <p:cNvPr id="18438" name="正方形/長方形 8"/>
          <p:cNvSpPr>
            <a:spLocks noChangeArrowheads="1"/>
          </p:cNvSpPr>
          <p:nvPr/>
        </p:nvSpPr>
        <p:spPr bwMode="auto">
          <a:xfrm>
            <a:off x="273081" y="908050"/>
            <a:ext cx="792163" cy="217488"/>
          </a:xfrm>
          <a:prstGeom prst="rect">
            <a:avLst/>
          </a:prstGeom>
          <a:solidFill>
            <a:schemeClr val="bg1">
              <a:alpha val="0"/>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36783" tIns="7355" rIns="36783" bIns="7355"/>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742950" indent="-285750" defTabSz="873125" eaLnBrk="0" hangingPunct="0">
              <a:spcBef>
                <a:spcPct val="20000"/>
              </a:spcBef>
              <a:buChar char="–"/>
              <a:defRPr kumimoji="1" sz="2800">
                <a:solidFill>
                  <a:schemeClr val="tx1"/>
                </a:solidFill>
                <a:latin typeface="Arial" charset="0"/>
                <a:ea typeface="ＭＳ Ｐゴシック" charset="-128"/>
              </a:defRPr>
            </a:lvl2pPr>
            <a:lvl3pPr marL="1143000" indent="-228600" defTabSz="873125" eaLnBrk="0" hangingPunct="0">
              <a:spcBef>
                <a:spcPct val="20000"/>
              </a:spcBef>
              <a:buChar char="•"/>
              <a:defRPr kumimoji="1" sz="2400">
                <a:solidFill>
                  <a:schemeClr val="tx1"/>
                </a:solidFill>
                <a:latin typeface="Arial" charset="0"/>
                <a:ea typeface="ＭＳ Ｐゴシック" charset="-128"/>
              </a:defRPr>
            </a:lvl3pPr>
            <a:lvl4pPr marL="1600200" indent="-228600" defTabSz="873125" eaLnBrk="0" hangingPunct="0">
              <a:spcBef>
                <a:spcPct val="20000"/>
              </a:spcBef>
              <a:buChar char="–"/>
              <a:defRPr kumimoji="1" sz="2000">
                <a:solidFill>
                  <a:schemeClr val="tx1"/>
                </a:solidFill>
                <a:latin typeface="Arial" charset="0"/>
                <a:ea typeface="ＭＳ Ｐゴシック" charset="-128"/>
              </a:defRPr>
            </a:lvl4pPr>
            <a:lvl5pPr marL="2057400" indent="-228600" defTabSz="873125" eaLnBrk="0" hangingPunct="0">
              <a:spcBef>
                <a:spcPct val="20000"/>
              </a:spcBef>
              <a:buChar char="»"/>
              <a:defRPr kumimoji="1" sz="2000">
                <a:solidFill>
                  <a:schemeClr val="tx1"/>
                </a:solidFill>
                <a:latin typeface="Arial" charset="0"/>
                <a:ea typeface="ＭＳ Ｐゴシック" charset="-128"/>
              </a:defRPr>
            </a:lvl5pPr>
            <a:lvl6pPr marL="2514600"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solidFill>
                  <a:srgbClr val="000000"/>
                </a:solidFill>
              </a:rPr>
              <a:t>（億円）</a:t>
            </a:r>
          </a:p>
        </p:txBody>
      </p:sp>
      <p:sp>
        <p:nvSpPr>
          <p:cNvPr id="18439" name="正方形/長方形 11"/>
          <p:cNvSpPr>
            <a:spLocks noChangeArrowheads="1"/>
          </p:cNvSpPr>
          <p:nvPr/>
        </p:nvSpPr>
        <p:spPr bwMode="auto">
          <a:xfrm>
            <a:off x="5565074" y="1635906"/>
            <a:ext cx="838200" cy="388938"/>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dirty="0">
                <a:solidFill>
                  <a:srgbClr val="000000"/>
                </a:solidFill>
                <a:latin typeface="ＭＳ Ｐゴシック" charset="-128"/>
              </a:rPr>
              <a:t>10,373</a:t>
            </a:r>
            <a:r>
              <a:rPr lang="ja-JP" altLang="en-US" sz="1100" dirty="0">
                <a:solidFill>
                  <a:srgbClr val="000000"/>
                </a:solidFill>
                <a:latin typeface="ＭＳ Ｐゴシック" charset="-128"/>
              </a:rPr>
              <a:t>億円</a:t>
            </a:r>
            <a:endParaRPr lang="en-US" altLang="ja-JP" sz="1100" dirty="0">
              <a:solidFill>
                <a:srgbClr val="000000"/>
              </a:solidFill>
              <a:latin typeface="ＭＳ Ｐゴシック" charset="-128"/>
            </a:endParaRPr>
          </a:p>
          <a:p>
            <a:pPr algn="ctr" eaLnBrk="1" hangingPunct="1">
              <a:spcBef>
                <a:spcPct val="0"/>
              </a:spcBef>
              <a:buFontTx/>
              <a:buNone/>
            </a:pPr>
            <a:r>
              <a:rPr lang="ja-JP" altLang="en-US" sz="1100" dirty="0">
                <a:solidFill>
                  <a:srgbClr val="000000"/>
                </a:solidFill>
                <a:latin typeface="ＭＳ Ｐゴシック" charset="-128"/>
              </a:rPr>
              <a:t>（</a:t>
            </a:r>
            <a:r>
              <a:rPr lang="en-US" altLang="ja-JP" sz="1100" dirty="0">
                <a:solidFill>
                  <a:srgbClr val="000000"/>
                </a:solidFill>
                <a:latin typeface="ＭＳ Ｐゴシック" charset="-128"/>
              </a:rPr>
              <a:t>+11.4%</a:t>
            </a:r>
            <a:r>
              <a:rPr lang="ja-JP" altLang="en-US" sz="1100" dirty="0">
                <a:solidFill>
                  <a:srgbClr val="000000"/>
                </a:solidFill>
                <a:latin typeface="ＭＳ Ｐゴシック" charset="-128"/>
              </a:rPr>
              <a:t>）</a:t>
            </a:r>
          </a:p>
        </p:txBody>
      </p:sp>
      <p:sp>
        <p:nvSpPr>
          <p:cNvPr id="18440" name="正方形/長方形 20"/>
          <p:cNvSpPr>
            <a:spLocks noChangeArrowheads="1"/>
          </p:cNvSpPr>
          <p:nvPr/>
        </p:nvSpPr>
        <p:spPr bwMode="auto">
          <a:xfrm>
            <a:off x="6302564" y="1471122"/>
            <a:ext cx="838200" cy="387350"/>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dirty="0">
                <a:solidFill>
                  <a:srgbClr val="000000"/>
                </a:solidFill>
                <a:latin typeface="ＭＳ Ｐゴシック" charset="-128"/>
              </a:rPr>
              <a:t>10,849</a:t>
            </a:r>
            <a:r>
              <a:rPr lang="ja-JP" altLang="en-US" sz="1100" dirty="0">
                <a:solidFill>
                  <a:srgbClr val="000000"/>
                </a:solidFill>
                <a:latin typeface="ＭＳ Ｐゴシック" charset="-128"/>
              </a:rPr>
              <a:t>億円</a:t>
            </a:r>
            <a:endParaRPr lang="en-US" altLang="ja-JP" sz="1100" dirty="0">
              <a:solidFill>
                <a:srgbClr val="000000"/>
              </a:solidFill>
              <a:latin typeface="ＭＳ Ｐゴシック" charset="-128"/>
            </a:endParaRPr>
          </a:p>
          <a:p>
            <a:pPr algn="ctr" eaLnBrk="1" hangingPunct="1">
              <a:spcBef>
                <a:spcPct val="0"/>
              </a:spcBef>
              <a:buFontTx/>
              <a:buNone/>
            </a:pPr>
            <a:r>
              <a:rPr lang="ja-JP" altLang="en-US" sz="1100" dirty="0">
                <a:solidFill>
                  <a:srgbClr val="000000"/>
                </a:solidFill>
                <a:latin typeface="ＭＳ Ｐゴシック" charset="-128"/>
              </a:rPr>
              <a:t>（</a:t>
            </a:r>
            <a:r>
              <a:rPr lang="en-US" altLang="ja-JP" sz="1100" dirty="0">
                <a:solidFill>
                  <a:srgbClr val="000000"/>
                </a:solidFill>
                <a:latin typeface="ＭＳ Ｐゴシック" charset="-128"/>
              </a:rPr>
              <a:t>+4.6%</a:t>
            </a:r>
            <a:r>
              <a:rPr lang="ja-JP" altLang="en-US" sz="1100" dirty="0">
                <a:solidFill>
                  <a:srgbClr val="000000"/>
                </a:solidFill>
                <a:latin typeface="ＭＳ Ｐゴシック" charset="-128"/>
              </a:rPr>
              <a:t>）</a:t>
            </a:r>
          </a:p>
        </p:txBody>
      </p:sp>
      <p:sp>
        <p:nvSpPr>
          <p:cNvPr id="18441" name="正方形/長方形 15"/>
          <p:cNvSpPr>
            <a:spLocks noChangeArrowheads="1"/>
          </p:cNvSpPr>
          <p:nvPr/>
        </p:nvSpPr>
        <p:spPr bwMode="auto">
          <a:xfrm>
            <a:off x="7005238" y="1247703"/>
            <a:ext cx="847725" cy="387350"/>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a:solidFill>
                  <a:srgbClr val="000000"/>
                </a:solidFill>
                <a:latin typeface="ＭＳ Ｐゴシック" charset="-128"/>
              </a:rPr>
              <a:t>11,560</a:t>
            </a:r>
            <a:r>
              <a:rPr lang="ja-JP" altLang="en-US" sz="1100">
                <a:solidFill>
                  <a:srgbClr val="000000"/>
                </a:solidFill>
                <a:latin typeface="ＭＳ Ｐゴシック" charset="-128"/>
              </a:rPr>
              <a:t>億円</a:t>
            </a:r>
            <a:endParaRPr lang="en-US" altLang="ja-JP" sz="1100">
              <a:solidFill>
                <a:srgbClr val="000000"/>
              </a:solidFill>
              <a:latin typeface="ＭＳ Ｐゴシック" charset="-128"/>
            </a:endParaRPr>
          </a:p>
          <a:p>
            <a:pPr algn="ctr" eaLnBrk="1" hangingPunct="1">
              <a:spcBef>
                <a:spcPct val="0"/>
              </a:spcBef>
              <a:buFontTx/>
              <a:buNone/>
            </a:pPr>
            <a:r>
              <a:rPr lang="ja-JP" altLang="en-US" sz="1100">
                <a:solidFill>
                  <a:srgbClr val="000000"/>
                </a:solidFill>
                <a:latin typeface="ＭＳ Ｐゴシック" charset="-128"/>
              </a:rPr>
              <a:t>（</a:t>
            </a:r>
            <a:r>
              <a:rPr lang="en-US" altLang="ja-JP" sz="1100">
                <a:solidFill>
                  <a:srgbClr val="000000"/>
                </a:solidFill>
                <a:latin typeface="ＭＳ Ｐゴシック" charset="-128"/>
              </a:rPr>
              <a:t>+6.5%</a:t>
            </a:r>
            <a:r>
              <a:rPr lang="ja-JP" altLang="en-US" sz="1100">
                <a:solidFill>
                  <a:srgbClr val="000000"/>
                </a:solidFill>
                <a:latin typeface="ＭＳ Ｐゴシック" charset="-128"/>
              </a:rPr>
              <a:t>）</a:t>
            </a:r>
          </a:p>
        </p:txBody>
      </p:sp>
      <p:sp>
        <p:nvSpPr>
          <p:cNvPr id="18442" name="正方形/長方形 23"/>
          <p:cNvSpPr>
            <a:spLocks noChangeArrowheads="1"/>
          </p:cNvSpPr>
          <p:nvPr/>
        </p:nvSpPr>
        <p:spPr bwMode="auto">
          <a:xfrm>
            <a:off x="7653300" y="908720"/>
            <a:ext cx="811213" cy="387350"/>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a:solidFill>
                  <a:srgbClr val="000000"/>
                </a:solidFill>
                <a:latin typeface="ＭＳ Ｐゴシック" charset="-128"/>
              </a:rPr>
              <a:t>12,656</a:t>
            </a:r>
            <a:r>
              <a:rPr lang="ja-JP" altLang="en-US" sz="1100">
                <a:solidFill>
                  <a:srgbClr val="000000"/>
                </a:solidFill>
                <a:latin typeface="ＭＳ Ｐゴシック" charset="-128"/>
              </a:rPr>
              <a:t>億円</a:t>
            </a:r>
            <a:endParaRPr lang="en-US" altLang="ja-JP" sz="1100">
              <a:solidFill>
                <a:srgbClr val="000000"/>
              </a:solidFill>
              <a:latin typeface="ＭＳ Ｐゴシック" charset="-128"/>
            </a:endParaRPr>
          </a:p>
          <a:p>
            <a:pPr algn="ctr" eaLnBrk="1" hangingPunct="1">
              <a:spcBef>
                <a:spcPct val="0"/>
              </a:spcBef>
              <a:buFontTx/>
              <a:buNone/>
            </a:pPr>
            <a:r>
              <a:rPr lang="ja-JP" altLang="en-US" sz="1100">
                <a:solidFill>
                  <a:srgbClr val="000000"/>
                </a:solidFill>
                <a:latin typeface="ＭＳ Ｐゴシック" charset="-128"/>
              </a:rPr>
              <a:t>（</a:t>
            </a:r>
            <a:r>
              <a:rPr lang="en-US" altLang="ja-JP" sz="1100">
                <a:solidFill>
                  <a:srgbClr val="000000"/>
                </a:solidFill>
                <a:latin typeface="ＭＳ Ｐゴシック" charset="-128"/>
              </a:rPr>
              <a:t>+9.5%</a:t>
            </a:r>
            <a:r>
              <a:rPr lang="ja-JP" altLang="en-US" sz="1100">
                <a:solidFill>
                  <a:srgbClr val="000000"/>
                </a:solidFill>
                <a:latin typeface="ＭＳ Ｐゴシック" charset="-128"/>
              </a:rPr>
              <a:t>）</a:t>
            </a:r>
          </a:p>
        </p:txBody>
      </p:sp>
      <p:sp>
        <p:nvSpPr>
          <p:cNvPr id="18443" name="正方形/長方形 11"/>
          <p:cNvSpPr>
            <a:spLocks noChangeArrowheads="1"/>
          </p:cNvSpPr>
          <p:nvPr/>
        </p:nvSpPr>
        <p:spPr bwMode="auto">
          <a:xfrm>
            <a:off x="884551" y="3549607"/>
            <a:ext cx="706438" cy="193675"/>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a:solidFill>
                  <a:srgbClr val="000000"/>
                </a:solidFill>
                <a:latin typeface="ＭＳ Ｐゴシック" charset="-128"/>
              </a:rPr>
              <a:t>5,380</a:t>
            </a:r>
            <a:r>
              <a:rPr lang="ja-JP" altLang="en-US" sz="1100">
                <a:solidFill>
                  <a:srgbClr val="000000"/>
                </a:solidFill>
                <a:latin typeface="ＭＳ Ｐゴシック" charset="-128"/>
              </a:rPr>
              <a:t>億円</a:t>
            </a:r>
            <a:endParaRPr lang="en-US" altLang="ja-JP" sz="1100">
              <a:solidFill>
                <a:srgbClr val="000000"/>
              </a:solidFill>
              <a:latin typeface="ＭＳ Ｐゴシック" charset="-128"/>
            </a:endParaRPr>
          </a:p>
        </p:txBody>
      </p:sp>
      <p:sp>
        <p:nvSpPr>
          <p:cNvPr id="18444" name="正方形/長方形 11"/>
          <p:cNvSpPr>
            <a:spLocks noChangeArrowheads="1"/>
          </p:cNvSpPr>
          <p:nvPr/>
        </p:nvSpPr>
        <p:spPr bwMode="auto">
          <a:xfrm>
            <a:off x="1532620" y="3201611"/>
            <a:ext cx="755650" cy="388938"/>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a:solidFill>
                  <a:srgbClr val="000000"/>
                </a:solidFill>
                <a:latin typeface="ＭＳ Ｐゴシック" charset="-128"/>
              </a:rPr>
              <a:t>5,840</a:t>
            </a:r>
            <a:r>
              <a:rPr lang="ja-JP" altLang="en-US" sz="1100">
                <a:solidFill>
                  <a:srgbClr val="000000"/>
                </a:solidFill>
                <a:latin typeface="ＭＳ Ｐゴシック" charset="-128"/>
              </a:rPr>
              <a:t>億円</a:t>
            </a:r>
            <a:endParaRPr lang="en-US" altLang="ja-JP" sz="1100">
              <a:solidFill>
                <a:srgbClr val="000000"/>
              </a:solidFill>
              <a:latin typeface="ＭＳ Ｐゴシック" charset="-128"/>
            </a:endParaRPr>
          </a:p>
          <a:p>
            <a:pPr algn="ctr" eaLnBrk="1" hangingPunct="1">
              <a:spcBef>
                <a:spcPct val="0"/>
              </a:spcBef>
              <a:buFontTx/>
              <a:buNone/>
            </a:pPr>
            <a:r>
              <a:rPr lang="ja-JP" altLang="en-US" sz="1100">
                <a:solidFill>
                  <a:srgbClr val="000000"/>
                </a:solidFill>
                <a:latin typeface="ＭＳ Ｐゴシック" charset="-128"/>
              </a:rPr>
              <a:t>（</a:t>
            </a:r>
            <a:r>
              <a:rPr lang="en-US" altLang="ja-JP" sz="1100">
                <a:solidFill>
                  <a:srgbClr val="000000"/>
                </a:solidFill>
                <a:latin typeface="ＭＳ Ｐゴシック" charset="-128"/>
              </a:rPr>
              <a:t>+8.6%</a:t>
            </a:r>
            <a:r>
              <a:rPr lang="ja-JP" altLang="en-US" sz="1100">
                <a:solidFill>
                  <a:srgbClr val="000000"/>
                </a:solidFill>
                <a:latin typeface="ＭＳ Ｐゴシック" charset="-128"/>
              </a:rPr>
              <a:t>）</a:t>
            </a:r>
          </a:p>
        </p:txBody>
      </p:sp>
      <p:sp>
        <p:nvSpPr>
          <p:cNvPr id="18445" name="正方形/長方形 11"/>
          <p:cNvSpPr>
            <a:spLocks noChangeArrowheads="1"/>
          </p:cNvSpPr>
          <p:nvPr/>
        </p:nvSpPr>
        <p:spPr bwMode="auto">
          <a:xfrm>
            <a:off x="2230344" y="3092525"/>
            <a:ext cx="755650" cy="388938"/>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dirty="0">
                <a:solidFill>
                  <a:srgbClr val="000000"/>
                </a:solidFill>
                <a:latin typeface="ＭＳ Ｐゴシック" charset="-128"/>
              </a:rPr>
              <a:t>5,989</a:t>
            </a:r>
            <a:r>
              <a:rPr lang="ja-JP" altLang="en-US" sz="1100" dirty="0">
                <a:solidFill>
                  <a:srgbClr val="000000"/>
                </a:solidFill>
                <a:latin typeface="ＭＳ Ｐゴシック" charset="-128"/>
              </a:rPr>
              <a:t>億円</a:t>
            </a:r>
            <a:endParaRPr lang="en-US" altLang="ja-JP" sz="1100" dirty="0">
              <a:solidFill>
                <a:srgbClr val="000000"/>
              </a:solidFill>
              <a:latin typeface="ＭＳ Ｐゴシック" charset="-128"/>
            </a:endParaRPr>
          </a:p>
          <a:p>
            <a:pPr algn="ctr" eaLnBrk="1" hangingPunct="1">
              <a:spcBef>
                <a:spcPct val="0"/>
              </a:spcBef>
              <a:buFontTx/>
              <a:buNone/>
            </a:pPr>
            <a:r>
              <a:rPr lang="ja-JP" altLang="en-US" sz="1100" dirty="0">
                <a:solidFill>
                  <a:srgbClr val="000000"/>
                </a:solidFill>
                <a:latin typeface="ＭＳ Ｐゴシック" charset="-128"/>
              </a:rPr>
              <a:t>（</a:t>
            </a:r>
            <a:r>
              <a:rPr lang="en-US" altLang="ja-JP" sz="1100" dirty="0">
                <a:solidFill>
                  <a:srgbClr val="000000"/>
                </a:solidFill>
                <a:latin typeface="ＭＳ Ｐゴシック" charset="-128"/>
              </a:rPr>
              <a:t>+2.5%</a:t>
            </a:r>
            <a:r>
              <a:rPr lang="ja-JP" altLang="en-US" sz="1100" dirty="0">
                <a:solidFill>
                  <a:srgbClr val="000000"/>
                </a:solidFill>
                <a:latin typeface="ＭＳ Ｐゴシック" charset="-128"/>
              </a:rPr>
              <a:t>）</a:t>
            </a:r>
          </a:p>
        </p:txBody>
      </p:sp>
      <p:sp>
        <p:nvSpPr>
          <p:cNvPr id="18446" name="正方形/長方形 11"/>
          <p:cNvSpPr>
            <a:spLocks noChangeArrowheads="1"/>
          </p:cNvSpPr>
          <p:nvPr/>
        </p:nvSpPr>
        <p:spPr bwMode="auto">
          <a:xfrm>
            <a:off x="2900061" y="2941211"/>
            <a:ext cx="838200" cy="388937"/>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dirty="0">
                <a:solidFill>
                  <a:srgbClr val="000000"/>
                </a:solidFill>
                <a:latin typeface="ＭＳ Ｐゴシック" charset="-128"/>
              </a:rPr>
              <a:t>6,716</a:t>
            </a:r>
            <a:r>
              <a:rPr lang="ja-JP" altLang="en-US" sz="1100" dirty="0">
                <a:solidFill>
                  <a:srgbClr val="000000"/>
                </a:solidFill>
                <a:latin typeface="ＭＳ Ｐゴシック" charset="-128"/>
              </a:rPr>
              <a:t>億円</a:t>
            </a:r>
            <a:endParaRPr lang="en-US" altLang="ja-JP" sz="1100" dirty="0">
              <a:solidFill>
                <a:srgbClr val="000000"/>
              </a:solidFill>
              <a:latin typeface="ＭＳ Ｐゴシック" charset="-128"/>
            </a:endParaRPr>
          </a:p>
          <a:p>
            <a:pPr algn="ctr" eaLnBrk="1" hangingPunct="1">
              <a:spcBef>
                <a:spcPct val="0"/>
              </a:spcBef>
              <a:buFontTx/>
              <a:buNone/>
            </a:pPr>
            <a:r>
              <a:rPr lang="ja-JP" altLang="en-US" sz="1100" dirty="0">
                <a:solidFill>
                  <a:srgbClr val="000000"/>
                </a:solidFill>
                <a:latin typeface="ＭＳ Ｐゴシック" charset="-128"/>
              </a:rPr>
              <a:t>（</a:t>
            </a:r>
            <a:r>
              <a:rPr lang="en-US" altLang="ja-JP" sz="1100" dirty="0">
                <a:solidFill>
                  <a:srgbClr val="000000"/>
                </a:solidFill>
                <a:latin typeface="ＭＳ Ｐゴシック" charset="-128"/>
              </a:rPr>
              <a:t>+12.1%</a:t>
            </a:r>
            <a:r>
              <a:rPr lang="ja-JP" altLang="en-US" sz="1100" dirty="0">
                <a:solidFill>
                  <a:srgbClr val="000000"/>
                </a:solidFill>
                <a:latin typeface="ＭＳ Ｐゴシック" charset="-128"/>
              </a:rPr>
              <a:t>）</a:t>
            </a:r>
          </a:p>
        </p:txBody>
      </p:sp>
      <p:sp>
        <p:nvSpPr>
          <p:cNvPr id="18447" name="正方形/長方形 11"/>
          <p:cNvSpPr>
            <a:spLocks noChangeArrowheads="1"/>
          </p:cNvSpPr>
          <p:nvPr/>
        </p:nvSpPr>
        <p:spPr bwMode="auto">
          <a:xfrm>
            <a:off x="3648148" y="2693670"/>
            <a:ext cx="720000" cy="388938"/>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a:solidFill>
                  <a:srgbClr val="000000"/>
                </a:solidFill>
                <a:latin typeface="ＭＳ Ｐゴシック" charset="-128"/>
              </a:rPr>
              <a:t>7,346</a:t>
            </a:r>
            <a:r>
              <a:rPr lang="ja-JP" altLang="en-US" sz="1100">
                <a:solidFill>
                  <a:srgbClr val="000000"/>
                </a:solidFill>
                <a:latin typeface="ＭＳ Ｐゴシック" charset="-128"/>
              </a:rPr>
              <a:t>億円</a:t>
            </a:r>
            <a:endParaRPr lang="en-US" altLang="ja-JP" sz="1100">
              <a:solidFill>
                <a:srgbClr val="000000"/>
              </a:solidFill>
              <a:latin typeface="ＭＳ Ｐゴシック" charset="-128"/>
            </a:endParaRPr>
          </a:p>
          <a:p>
            <a:pPr algn="ctr" eaLnBrk="1" hangingPunct="1">
              <a:spcBef>
                <a:spcPct val="0"/>
              </a:spcBef>
              <a:buFontTx/>
              <a:buNone/>
            </a:pPr>
            <a:r>
              <a:rPr lang="ja-JP" altLang="en-US" sz="1100">
                <a:solidFill>
                  <a:srgbClr val="000000"/>
                </a:solidFill>
                <a:latin typeface="ＭＳ Ｐゴシック" charset="-128"/>
              </a:rPr>
              <a:t>（</a:t>
            </a:r>
            <a:r>
              <a:rPr lang="en-US" altLang="ja-JP" sz="1100">
                <a:solidFill>
                  <a:srgbClr val="000000"/>
                </a:solidFill>
                <a:latin typeface="ＭＳ Ｐゴシック" charset="-128"/>
              </a:rPr>
              <a:t>+9.4%</a:t>
            </a:r>
            <a:r>
              <a:rPr lang="ja-JP" altLang="en-US" sz="1100">
                <a:solidFill>
                  <a:srgbClr val="000000"/>
                </a:solidFill>
                <a:latin typeface="ＭＳ Ｐゴシック" charset="-128"/>
              </a:rPr>
              <a:t>）</a:t>
            </a:r>
          </a:p>
        </p:txBody>
      </p:sp>
      <p:sp>
        <p:nvSpPr>
          <p:cNvPr id="18448" name="正方形/長方形 11"/>
          <p:cNvSpPr>
            <a:spLocks noChangeArrowheads="1"/>
          </p:cNvSpPr>
          <p:nvPr/>
        </p:nvSpPr>
        <p:spPr bwMode="auto">
          <a:xfrm>
            <a:off x="4282572" y="2320001"/>
            <a:ext cx="756000" cy="388937"/>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a:solidFill>
                  <a:srgbClr val="000000"/>
                </a:solidFill>
                <a:latin typeface="ＭＳ Ｐゴシック" charset="-128"/>
              </a:rPr>
              <a:t>8,406</a:t>
            </a:r>
            <a:r>
              <a:rPr lang="ja-JP" altLang="en-US" sz="1100">
                <a:solidFill>
                  <a:srgbClr val="000000"/>
                </a:solidFill>
                <a:latin typeface="ＭＳ Ｐゴシック" charset="-128"/>
              </a:rPr>
              <a:t>億円</a:t>
            </a:r>
            <a:endParaRPr lang="en-US" altLang="ja-JP" sz="1100">
              <a:solidFill>
                <a:srgbClr val="000000"/>
              </a:solidFill>
              <a:latin typeface="ＭＳ Ｐゴシック" charset="-128"/>
            </a:endParaRPr>
          </a:p>
          <a:p>
            <a:pPr algn="ctr" eaLnBrk="1" hangingPunct="1">
              <a:spcBef>
                <a:spcPct val="0"/>
              </a:spcBef>
              <a:buFontTx/>
              <a:buNone/>
            </a:pPr>
            <a:r>
              <a:rPr lang="ja-JP" altLang="en-US" sz="1100">
                <a:solidFill>
                  <a:srgbClr val="000000"/>
                </a:solidFill>
                <a:latin typeface="ＭＳ Ｐゴシック" charset="-128"/>
              </a:rPr>
              <a:t>（</a:t>
            </a:r>
            <a:r>
              <a:rPr lang="en-US" altLang="ja-JP" sz="1100">
                <a:solidFill>
                  <a:srgbClr val="000000"/>
                </a:solidFill>
                <a:latin typeface="ＭＳ Ｐゴシック" charset="-128"/>
              </a:rPr>
              <a:t>+14.4%</a:t>
            </a:r>
            <a:r>
              <a:rPr lang="ja-JP" altLang="en-US" sz="1100">
                <a:solidFill>
                  <a:srgbClr val="000000"/>
                </a:solidFill>
                <a:latin typeface="ＭＳ Ｐゴシック" charset="-128"/>
              </a:rPr>
              <a:t>）</a:t>
            </a:r>
          </a:p>
        </p:txBody>
      </p:sp>
      <p:sp>
        <p:nvSpPr>
          <p:cNvPr id="18449" name="正方形/長方形 11"/>
          <p:cNvSpPr>
            <a:spLocks noChangeArrowheads="1"/>
          </p:cNvSpPr>
          <p:nvPr/>
        </p:nvSpPr>
        <p:spPr bwMode="auto">
          <a:xfrm>
            <a:off x="4989005" y="2016136"/>
            <a:ext cx="756000" cy="388938"/>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dirty="0">
                <a:solidFill>
                  <a:srgbClr val="000000"/>
                </a:solidFill>
                <a:latin typeface="ＭＳ Ｐゴシック" charset="-128"/>
              </a:rPr>
              <a:t>9,314</a:t>
            </a:r>
            <a:r>
              <a:rPr lang="ja-JP" altLang="en-US" sz="1100" dirty="0">
                <a:solidFill>
                  <a:srgbClr val="000000"/>
                </a:solidFill>
                <a:latin typeface="ＭＳ Ｐゴシック" charset="-128"/>
              </a:rPr>
              <a:t>億円</a:t>
            </a:r>
            <a:endParaRPr lang="en-US" altLang="ja-JP" sz="1100" dirty="0">
              <a:solidFill>
                <a:srgbClr val="000000"/>
              </a:solidFill>
              <a:latin typeface="ＭＳ Ｐゴシック" charset="-128"/>
            </a:endParaRPr>
          </a:p>
          <a:p>
            <a:pPr algn="ctr" eaLnBrk="1" hangingPunct="1">
              <a:spcBef>
                <a:spcPct val="0"/>
              </a:spcBef>
              <a:buFontTx/>
              <a:buNone/>
            </a:pPr>
            <a:r>
              <a:rPr lang="ja-JP" altLang="en-US" sz="1100" dirty="0">
                <a:solidFill>
                  <a:srgbClr val="000000"/>
                </a:solidFill>
                <a:latin typeface="ＭＳ Ｐゴシック" charset="-128"/>
              </a:rPr>
              <a:t>（</a:t>
            </a:r>
            <a:r>
              <a:rPr lang="en-US" altLang="ja-JP" sz="1100" dirty="0">
                <a:solidFill>
                  <a:srgbClr val="000000"/>
                </a:solidFill>
                <a:latin typeface="ＭＳ Ｐゴシック" charset="-128"/>
              </a:rPr>
              <a:t>+10.8%</a:t>
            </a:r>
            <a:r>
              <a:rPr lang="ja-JP" altLang="en-US" sz="1100" dirty="0">
                <a:solidFill>
                  <a:srgbClr val="000000"/>
                </a:solidFill>
                <a:latin typeface="ＭＳ Ｐゴシック" charset="-128"/>
              </a:rPr>
              <a:t>）</a:t>
            </a:r>
          </a:p>
        </p:txBody>
      </p:sp>
      <p:sp>
        <p:nvSpPr>
          <p:cNvPr id="19" name="正方形/長方形 23"/>
          <p:cNvSpPr>
            <a:spLocks noChangeArrowheads="1"/>
          </p:cNvSpPr>
          <p:nvPr/>
        </p:nvSpPr>
        <p:spPr bwMode="auto">
          <a:xfrm>
            <a:off x="8378320" y="809471"/>
            <a:ext cx="811213" cy="387350"/>
          </a:xfrm>
          <a:prstGeom prst="rect">
            <a:avLst/>
          </a:prstGeom>
          <a:solidFill>
            <a:schemeClr val="bg1"/>
          </a:solidFill>
          <a:ln w="9525" algn="ctr">
            <a:solidFill>
              <a:schemeClr val="tx1"/>
            </a:solidFill>
            <a:round/>
            <a:headEnd/>
            <a:tailEnd/>
          </a:ln>
        </p:spPr>
        <p:txBody>
          <a:bodyPr lIns="36783" tIns="7355" rIns="36783" bIns="7355" anchor="ctr"/>
          <a:lstStyle>
            <a:lvl1pPr marL="119063" indent="-119063" defTabSz="873125" eaLnBrk="0" hangingPunct="0">
              <a:spcBef>
                <a:spcPct val="20000"/>
              </a:spcBef>
              <a:buChar char="•"/>
              <a:defRPr kumimoji="1" sz="3200">
                <a:solidFill>
                  <a:schemeClr val="tx1"/>
                </a:solidFill>
                <a:latin typeface="Arial" charset="0"/>
                <a:ea typeface="ＭＳ Ｐゴシック" charset="-128"/>
              </a:defRPr>
            </a:lvl1pPr>
            <a:lvl2pPr marL="457200" indent="-285750" defTabSz="873125" eaLnBrk="0" hangingPunct="0">
              <a:spcBef>
                <a:spcPct val="20000"/>
              </a:spcBef>
              <a:buChar char="–"/>
              <a:defRPr kumimoji="1" sz="2800">
                <a:solidFill>
                  <a:schemeClr val="tx1"/>
                </a:solidFill>
                <a:latin typeface="Arial" charset="0"/>
                <a:ea typeface="ＭＳ Ｐゴシック" charset="-128"/>
              </a:defRPr>
            </a:lvl2pPr>
            <a:lvl3pPr marL="914400" indent="-228600" defTabSz="873125" eaLnBrk="0" hangingPunct="0">
              <a:spcBef>
                <a:spcPct val="20000"/>
              </a:spcBef>
              <a:buChar char="•"/>
              <a:defRPr kumimoji="1" sz="2400">
                <a:solidFill>
                  <a:schemeClr val="tx1"/>
                </a:solidFill>
                <a:latin typeface="Arial" charset="0"/>
                <a:ea typeface="ＭＳ Ｐゴシック" charset="-128"/>
              </a:defRPr>
            </a:lvl3pPr>
            <a:lvl4pPr marL="1371600" indent="-228600" defTabSz="873125" eaLnBrk="0" hangingPunct="0">
              <a:spcBef>
                <a:spcPct val="20000"/>
              </a:spcBef>
              <a:buChar char="–"/>
              <a:defRPr kumimoji="1" sz="2000">
                <a:solidFill>
                  <a:schemeClr val="tx1"/>
                </a:solidFill>
                <a:latin typeface="Arial" charset="0"/>
                <a:ea typeface="ＭＳ Ｐゴシック" charset="-128"/>
              </a:defRPr>
            </a:lvl4pPr>
            <a:lvl5pPr marL="1828800" indent="-228600" defTabSz="873125" eaLnBrk="0" hangingPunct="0">
              <a:spcBef>
                <a:spcPct val="20000"/>
              </a:spcBef>
              <a:buChar char="»"/>
              <a:defRPr kumimoji="1" sz="2000">
                <a:solidFill>
                  <a:schemeClr val="tx1"/>
                </a:solidFill>
                <a:latin typeface="Arial" charset="0"/>
                <a:ea typeface="ＭＳ Ｐゴシック" charset="-128"/>
              </a:defRPr>
            </a:lvl5pPr>
            <a:lvl6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6pPr>
            <a:lvl7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7pPr>
            <a:lvl8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8pPr>
            <a:lvl9pPr indent="-228600" defTabSz="873125"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100" dirty="0">
                <a:solidFill>
                  <a:srgbClr val="000000"/>
                </a:solidFill>
                <a:latin typeface="ＭＳ Ｐゴシック" charset="-128"/>
              </a:rPr>
              <a:t>13,689</a:t>
            </a:r>
            <a:r>
              <a:rPr lang="ja-JP" altLang="en-US" sz="1100" dirty="0">
                <a:solidFill>
                  <a:srgbClr val="000000"/>
                </a:solidFill>
                <a:latin typeface="ＭＳ Ｐゴシック" charset="-128"/>
              </a:rPr>
              <a:t>億円</a:t>
            </a:r>
            <a:endParaRPr lang="en-US" altLang="ja-JP" sz="1100" dirty="0">
              <a:solidFill>
                <a:srgbClr val="000000"/>
              </a:solidFill>
              <a:latin typeface="ＭＳ Ｐゴシック" charset="-128"/>
            </a:endParaRPr>
          </a:p>
          <a:p>
            <a:pPr algn="ctr" eaLnBrk="1" hangingPunct="1">
              <a:spcBef>
                <a:spcPct val="0"/>
              </a:spcBef>
              <a:buFontTx/>
              <a:buNone/>
            </a:pPr>
            <a:r>
              <a:rPr lang="ja-JP" altLang="en-US" sz="1100" dirty="0">
                <a:solidFill>
                  <a:srgbClr val="000000"/>
                </a:solidFill>
                <a:latin typeface="ＭＳ Ｐゴシック" charset="-128"/>
              </a:rPr>
              <a:t>（</a:t>
            </a:r>
            <a:r>
              <a:rPr lang="en-US" altLang="ja-JP" sz="1100" dirty="0">
                <a:solidFill>
                  <a:srgbClr val="000000"/>
                </a:solidFill>
                <a:latin typeface="ＭＳ Ｐゴシック" charset="-128"/>
              </a:rPr>
              <a:t>+8.2%</a:t>
            </a:r>
            <a:r>
              <a:rPr lang="ja-JP" altLang="en-US" sz="1100" dirty="0">
                <a:solidFill>
                  <a:srgbClr val="000000"/>
                </a:solidFill>
                <a:latin typeface="ＭＳ Ｐゴシック" charset="-128"/>
              </a:rPr>
              <a:t>）</a:t>
            </a:r>
          </a:p>
        </p:txBody>
      </p:sp>
      <p:sp>
        <p:nvSpPr>
          <p:cNvPr id="2" name="スライド番号プレースホルダー 1"/>
          <p:cNvSpPr>
            <a:spLocks noGrp="1"/>
          </p:cNvSpPr>
          <p:nvPr>
            <p:ph type="sldNum" sz="quarter" idx="12"/>
          </p:nvPr>
        </p:nvSpPr>
        <p:spPr/>
        <p:txBody>
          <a:bodyPr/>
          <a:lstStyle/>
          <a:p>
            <a:pPr>
              <a:defRPr/>
            </a:pPr>
            <a:fld id="{E0DE0817-57BA-483D-A382-DBCC739DE109}" type="slidenum">
              <a:rPr lang="en-US" altLang="ja-JP" smtClean="0"/>
              <a:pPr>
                <a:defRPr/>
              </a:pPr>
              <a:t>1</a:t>
            </a:fld>
            <a:endParaRPr lang="en-US" altLang="ja-JP"/>
          </a:p>
        </p:txBody>
      </p:sp>
    </p:spTree>
    <p:extLst>
      <p:ext uri="{BB962C8B-B14F-4D97-AF65-F5344CB8AC3E}">
        <p14:creationId xmlns:p14="http://schemas.microsoft.com/office/powerpoint/2010/main" val="3248495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グラフ 11"/>
          <p:cNvGraphicFramePr>
            <a:graphicFrameLocks/>
          </p:cNvGraphicFramePr>
          <p:nvPr>
            <p:extLst>
              <p:ext uri="{D42A27DB-BD31-4B8C-83A1-F6EECF244321}">
                <p14:modId xmlns:p14="http://schemas.microsoft.com/office/powerpoint/2010/main" val="1582268959"/>
              </p:ext>
            </p:extLst>
          </p:nvPr>
        </p:nvGraphicFramePr>
        <p:xfrm>
          <a:off x="3800874" y="490539"/>
          <a:ext cx="6097205" cy="6381328"/>
        </p:xfrm>
        <a:graphic>
          <a:graphicData uri="http://schemas.openxmlformats.org/drawingml/2006/chart">
            <c:chart xmlns:c="http://schemas.openxmlformats.org/drawingml/2006/chart" xmlns:r="http://schemas.openxmlformats.org/officeDocument/2006/relationships" r:id="rId2"/>
          </a:graphicData>
        </a:graphic>
      </p:graphicFrame>
      <p:sp>
        <p:nvSpPr>
          <p:cNvPr id="4" name="正方形/長方形 3"/>
          <p:cNvSpPr/>
          <p:nvPr/>
        </p:nvSpPr>
        <p:spPr>
          <a:xfrm>
            <a:off x="0" y="0"/>
            <a:ext cx="9906000" cy="404664"/>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prstClr val="black"/>
                </a:solidFill>
              </a:rPr>
              <a:t>障害福祉サービス等におけるサービス種類別にみた総費用額及び構成割合</a:t>
            </a:r>
          </a:p>
        </p:txBody>
      </p:sp>
      <p:sp>
        <p:nvSpPr>
          <p:cNvPr id="11" name="テキスト ボックス 1"/>
          <p:cNvSpPr txBox="1"/>
          <p:nvPr/>
        </p:nvSpPr>
        <p:spPr>
          <a:xfrm>
            <a:off x="7185248" y="6525344"/>
            <a:ext cx="1442595" cy="26163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050" dirty="0">
                <a:solidFill>
                  <a:prstClr val="black"/>
                </a:solidFill>
              </a:rPr>
              <a:t>出典：国保連データ</a:t>
            </a:r>
          </a:p>
        </p:txBody>
      </p:sp>
      <p:sp>
        <p:nvSpPr>
          <p:cNvPr id="14" name="テキスト ボックス 1"/>
          <p:cNvSpPr txBox="1"/>
          <p:nvPr/>
        </p:nvSpPr>
        <p:spPr>
          <a:xfrm>
            <a:off x="50229" y="6565258"/>
            <a:ext cx="4121723" cy="26163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1050" dirty="0">
                <a:solidFill>
                  <a:prstClr val="black"/>
                </a:solidFill>
              </a:rPr>
              <a:t>※</a:t>
            </a:r>
            <a:r>
              <a:rPr lang="ja-JP" altLang="en-US" sz="1050" dirty="0">
                <a:solidFill>
                  <a:prstClr val="black"/>
                </a:solidFill>
              </a:rPr>
              <a:t>　端数処理の関係で内訳の合計は総数に一致しない。</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8" y="490539"/>
            <a:ext cx="3657427" cy="606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692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56497" y="512800"/>
            <a:ext cx="1547813" cy="338137"/>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対象者</a:t>
            </a:r>
            <a:endParaRPr lang="en-US" altLang="ja-JP" sz="1600" b="1" u="sng" dirty="0">
              <a:solidFill>
                <a:prstClr val="black"/>
              </a:solidFill>
              <a:ea typeface="ＤＨＰ特太ゴシック体" pitchFamily="2" charset="-128"/>
            </a:endParaRPr>
          </a:p>
        </p:txBody>
      </p:sp>
      <p:sp>
        <p:nvSpPr>
          <p:cNvPr id="19" name="Text Box 3"/>
          <p:cNvSpPr txBox="1">
            <a:spLocks noChangeArrowheads="1"/>
          </p:cNvSpPr>
          <p:nvPr/>
        </p:nvSpPr>
        <p:spPr bwMode="auto">
          <a:xfrm>
            <a:off x="72" y="25460"/>
            <a:ext cx="9906000" cy="523220"/>
          </a:xfrm>
          <a:prstGeom prst="rect">
            <a:avLst/>
          </a:prstGeom>
          <a:noFill/>
          <a:ln w="9525" algn="ctr">
            <a:noFill/>
            <a:miter lim="800000"/>
            <a:headEnd/>
            <a:tailEnd/>
          </a:ln>
          <a:effectLst/>
        </p:spPr>
        <p:txBody>
          <a:bodyPr>
            <a:spAutoFit/>
          </a:bodyPr>
          <a:lstStyle/>
          <a:p>
            <a:pPr algn="ctr">
              <a:spcBef>
                <a:spcPct val="50000"/>
              </a:spcBef>
              <a:defRPr/>
            </a:pPr>
            <a:r>
              <a:rPr lang="ja-JP" altLang="en-US" sz="2800" b="1" u="sng" dirty="0">
                <a:solidFill>
                  <a:srgbClr val="333399"/>
                </a:solidFill>
                <a:effectLst>
                  <a:outerShdw blurRad="38100" dist="38100" dir="2700000" algn="tl">
                    <a:srgbClr val="C0C0C0"/>
                  </a:outerShdw>
                </a:effectLst>
                <a:ea typeface="ＤＨＰ特太ゴシック体" pitchFamily="2" charset="-128"/>
              </a:rPr>
              <a:t>就労継続支援Ａ型</a:t>
            </a:r>
          </a:p>
        </p:txBody>
      </p:sp>
      <p:sp>
        <p:nvSpPr>
          <p:cNvPr id="18436" name="Text Box 2"/>
          <p:cNvSpPr txBox="1">
            <a:spLocks noChangeArrowheads="1"/>
          </p:cNvSpPr>
          <p:nvPr/>
        </p:nvSpPr>
        <p:spPr bwMode="auto">
          <a:xfrm>
            <a:off x="90063" y="1412776"/>
            <a:ext cx="2244329" cy="338138"/>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サービス内容</a:t>
            </a:r>
            <a:endParaRPr lang="en-US" altLang="ja-JP" sz="1600" b="1" u="sng" dirty="0">
              <a:solidFill>
                <a:prstClr val="black"/>
              </a:solidFill>
              <a:ea typeface="ＤＨＰ特太ゴシック体" pitchFamily="2" charset="-128"/>
            </a:endParaRPr>
          </a:p>
        </p:txBody>
      </p:sp>
      <p:sp>
        <p:nvSpPr>
          <p:cNvPr id="18437" name="Text Box 2"/>
          <p:cNvSpPr txBox="1">
            <a:spLocks noChangeArrowheads="1"/>
          </p:cNvSpPr>
          <p:nvPr/>
        </p:nvSpPr>
        <p:spPr bwMode="auto">
          <a:xfrm>
            <a:off x="7159085" y="1412776"/>
            <a:ext cx="2060599"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主な人員配置</a:t>
            </a:r>
            <a:endParaRPr lang="en-US" altLang="ja-JP" sz="1600" b="1" u="sng" dirty="0">
              <a:solidFill>
                <a:prstClr val="black"/>
              </a:solidFill>
              <a:ea typeface="ＤＨＰ特太ゴシック体" pitchFamily="2" charset="-128"/>
            </a:endParaRPr>
          </a:p>
        </p:txBody>
      </p:sp>
      <p:sp>
        <p:nvSpPr>
          <p:cNvPr id="23" name="正方形/長方形 22"/>
          <p:cNvSpPr/>
          <p:nvPr/>
        </p:nvSpPr>
        <p:spPr>
          <a:xfrm>
            <a:off x="174155" y="800832"/>
            <a:ext cx="9577065" cy="467928"/>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prstClr val="black"/>
                </a:solidFill>
                <a:latin typeface="HGPｺﾞｼｯｸM" pitchFamily="50" charset="-128"/>
                <a:ea typeface="HGPｺﾞｼｯｸM" pitchFamily="50" charset="-128"/>
              </a:rPr>
              <a:t>就労機会の提供を通じ、生産活動にかかる知識及び能力の向上を図ることにより、雇用契約に基づく就労可能な障害者（利用開始時、６５歳未満の者）　</a:t>
            </a:r>
          </a:p>
        </p:txBody>
      </p:sp>
      <p:sp>
        <p:nvSpPr>
          <p:cNvPr id="18440" name="Rectangle 4"/>
          <p:cNvSpPr>
            <a:spLocks noChangeArrowheads="1"/>
          </p:cNvSpPr>
          <p:nvPr/>
        </p:nvSpPr>
        <p:spPr bwMode="auto">
          <a:xfrm>
            <a:off x="138935" y="1736928"/>
            <a:ext cx="7092001" cy="1044000"/>
          </a:xfrm>
          <a:prstGeom prst="rect">
            <a:avLst/>
          </a:prstGeom>
          <a:solidFill>
            <a:srgbClr val="CCFFFF">
              <a:alpha val="49803"/>
            </a:srgbClr>
          </a:solidFill>
          <a:ln w="3175" algn="ctr">
            <a:solidFill>
              <a:schemeClr val="tx1"/>
            </a:solidFill>
            <a:miter lim="800000"/>
            <a:headEnd/>
            <a:tailEnd/>
          </a:ln>
        </p:spPr>
        <p:txBody>
          <a:bodyPr anchor="ctr"/>
          <a:lstStyle/>
          <a:p>
            <a:r>
              <a:rPr lang="ja-JP" altLang="en-US" sz="1200" dirty="0">
                <a:solidFill>
                  <a:prstClr val="black"/>
                </a:solidFill>
                <a:latin typeface="HGPｺﾞｼｯｸM" pitchFamily="50" charset="-128"/>
                <a:ea typeface="HGPｺﾞｼｯｸM" pitchFamily="50" charset="-128"/>
              </a:rPr>
              <a:t>■　通所により、雇用契約に基づく就労の機会を提供するとともに、一般就労に必要な知識、能力が高まった者</a:t>
            </a:r>
            <a:endParaRPr lang="en-US" altLang="ja-JP" sz="1200" dirty="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について、一般就労への移行に向けて支援</a:t>
            </a:r>
          </a:p>
          <a:p>
            <a:r>
              <a:rPr lang="ja-JP" altLang="en-US" sz="1200" dirty="0">
                <a:solidFill>
                  <a:prstClr val="black"/>
                </a:solidFill>
                <a:latin typeface="HGPｺﾞｼｯｸM" pitchFamily="50" charset="-128"/>
                <a:ea typeface="HGPｺﾞｼｯｸM" pitchFamily="50" charset="-128"/>
              </a:rPr>
              <a:t>■　一定の範囲内で障害者以外の雇用が可能</a:t>
            </a:r>
          </a:p>
          <a:p>
            <a:r>
              <a:rPr lang="ja-JP" altLang="en-US" sz="1200" dirty="0">
                <a:solidFill>
                  <a:prstClr val="black"/>
                </a:solidFill>
                <a:latin typeface="HGPｺﾞｼｯｸM" pitchFamily="50" charset="-128"/>
                <a:ea typeface="HGPｺﾞｼｯｸM" pitchFamily="50" charset="-128"/>
              </a:rPr>
              <a:t>■　多様な事業形態により、多くの就労機会を確保できるよう、障害者の利用定員</a:t>
            </a:r>
            <a:r>
              <a:rPr lang="en-US" altLang="ja-JP" sz="1200" dirty="0">
                <a:solidFill>
                  <a:prstClr val="black"/>
                </a:solidFill>
                <a:latin typeface="HGPｺﾞｼｯｸM" pitchFamily="50" charset="-128"/>
                <a:ea typeface="HGPｺﾞｼｯｸM" pitchFamily="50" charset="-128"/>
              </a:rPr>
              <a:t>10</a:t>
            </a:r>
            <a:r>
              <a:rPr lang="ja-JP" altLang="en-US" sz="1200" dirty="0">
                <a:solidFill>
                  <a:prstClr val="black"/>
                </a:solidFill>
                <a:latin typeface="HGPｺﾞｼｯｸM" pitchFamily="50" charset="-128"/>
                <a:ea typeface="HGPｺﾞｼｯｸM" pitchFamily="50" charset="-128"/>
              </a:rPr>
              <a:t>人からの事業実施が可能</a:t>
            </a:r>
          </a:p>
          <a:p>
            <a:r>
              <a:rPr lang="ja-JP" altLang="en-US" sz="1200" dirty="0">
                <a:solidFill>
                  <a:prstClr val="black"/>
                </a:solidFill>
                <a:latin typeface="HGPｺﾞｼｯｸM" pitchFamily="50" charset="-128"/>
                <a:ea typeface="HGPｺﾞｼｯｸM" pitchFamily="50" charset="-128"/>
              </a:rPr>
              <a:t>■　利用期間の制限なし</a:t>
            </a:r>
          </a:p>
        </p:txBody>
      </p:sp>
      <p:sp>
        <p:nvSpPr>
          <p:cNvPr id="28" name="正方形/長方形 27"/>
          <p:cNvSpPr/>
          <p:nvPr/>
        </p:nvSpPr>
        <p:spPr>
          <a:xfrm>
            <a:off x="5539225" y="3609072"/>
            <a:ext cx="4211992" cy="504056"/>
          </a:xfrm>
          <a:prstGeom prst="rect">
            <a:avLst/>
          </a:prstGeom>
          <a:noFill/>
          <a:ln w="19050">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a:solidFill>
                  <a:srgbClr val="000000"/>
                </a:solidFill>
                <a:latin typeface="HGPｺﾞｼｯｸM" panose="020B0600000000000000" pitchFamily="50" charset="-128"/>
                <a:ea typeface="HGPｺﾞｼｯｸM" panose="020B0600000000000000" pitchFamily="50" charset="-128"/>
              </a:rPr>
              <a:t>就労移行支援体制加算</a:t>
            </a:r>
            <a:r>
              <a:rPr lang="ja-JP" altLang="en-US" sz="1200" dirty="0">
                <a:solidFill>
                  <a:srgbClr val="000000"/>
                </a:solidFill>
                <a:latin typeface="HGPｺﾞｼｯｸM" panose="020B0600000000000000" pitchFamily="50" charset="-128"/>
                <a:ea typeface="HGPｺﾞｼｯｸM" panose="020B0600000000000000" pitchFamily="50" charset="-128"/>
              </a:rPr>
              <a:t>　　　</a:t>
            </a:r>
            <a:r>
              <a:rPr lang="en-US" altLang="ja-JP" sz="1200" b="1" dirty="0">
                <a:solidFill>
                  <a:srgbClr val="000000"/>
                </a:solidFill>
                <a:latin typeface="HGPｺﾞｼｯｸM" panose="020B0600000000000000" pitchFamily="50" charset="-128"/>
                <a:ea typeface="HGPｺﾞｼｯｸM" panose="020B0600000000000000" pitchFamily="50" charset="-128"/>
              </a:rPr>
              <a:t>26</a:t>
            </a:r>
            <a:r>
              <a:rPr lang="ja-JP" altLang="en-US" sz="1200" b="1" dirty="0">
                <a:solidFill>
                  <a:srgbClr val="000000"/>
                </a:solidFill>
                <a:latin typeface="HGPｺﾞｼｯｸM" panose="020B0600000000000000" pitchFamily="50" charset="-128"/>
                <a:ea typeface="HGPｺﾞｼｯｸM" panose="020B0600000000000000" pitchFamily="50" charset="-128"/>
              </a:rPr>
              <a:t>単位</a:t>
            </a:r>
            <a:endParaRPr lang="en-US" altLang="ja-JP" sz="1200" b="1" dirty="0">
              <a:solidFill>
                <a:srgbClr val="000000"/>
              </a:solidFill>
              <a:latin typeface="HGPｺﾞｼｯｸM" panose="020B0600000000000000" pitchFamily="50" charset="-128"/>
              <a:ea typeface="HGPｺﾞｼｯｸM" panose="020B0600000000000000" pitchFamily="50" charset="-128"/>
            </a:endParaRPr>
          </a:p>
          <a:p>
            <a:r>
              <a:rPr lang="ja-JP" altLang="en-US" sz="900" dirty="0">
                <a:solidFill>
                  <a:srgbClr val="000000"/>
                </a:solidFill>
                <a:latin typeface="HGPｺﾞｼｯｸM" panose="020B0600000000000000" pitchFamily="50" charset="-128"/>
                <a:ea typeface="HGPｺﾞｼｯｸM" panose="020B0600000000000000" pitchFamily="50" charset="-128"/>
              </a:rPr>
              <a:t>⇒　一般就労等へ移行した後、継続して</a:t>
            </a:r>
            <a:r>
              <a:rPr lang="en-US" altLang="ja-JP" sz="900" dirty="0">
                <a:solidFill>
                  <a:srgbClr val="000000"/>
                </a:solidFill>
                <a:latin typeface="HGPｺﾞｼｯｸM" panose="020B0600000000000000" pitchFamily="50" charset="-128"/>
                <a:ea typeface="HGPｺﾞｼｯｸM" panose="020B0600000000000000" pitchFamily="50" charset="-128"/>
              </a:rPr>
              <a:t>6</a:t>
            </a:r>
            <a:r>
              <a:rPr lang="ja-JP" altLang="en-US" sz="900" dirty="0">
                <a:solidFill>
                  <a:srgbClr val="000000"/>
                </a:solidFill>
                <a:latin typeface="HGPｺﾞｼｯｸM" panose="020B0600000000000000" pitchFamily="50" charset="-128"/>
                <a:ea typeface="HGPｺﾞｼｯｸM" panose="020B0600000000000000" pitchFamily="50" charset="-128"/>
              </a:rPr>
              <a:t>月以上就労している者が前年度において定</a:t>
            </a:r>
            <a:endParaRPr lang="en-US" altLang="ja-JP" sz="900" dirty="0">
              <a:solidFill>
                <a:srgbClr val="000000"/>
              </a:solidFill>
              <a:latin typeface="HGPｺﾞｼｯｸM" panose="020B0600000000000000" pitchFamily="50" charset="-128"/>
              <a:ea typeface="HGPｺﾞｼｯｸM" panose="020B0600000000000000" pitchFamily="50" charset="-128"/>
            </a:endParaRPr>
          </a:p>
          <a:p>
            <a:r>
              <a:rPr lang="ja-JP" altLang="en-US" sz="900" dirty="0">
                <a:solidFill>
                  <a:srgbClr val="000000"/>
                </a:solidFill>
                <a:latin typeface="HGPｺﾞｼｯｸM" panose="020B0600000000000000" pitchFamily="50" charset="-128"/>
                <a:ea typeface="HGPｺﾞｼｯｸM" panose="020B0600000000000000" pitchFamily="50" charset="-128"/>
              </a:rPr>
              <a:t>　員の５％を超えている場合</a:t>
            </a:r>
          </a:p>
        </p:txBody>
      </p:sp>
      <p:sp>
        <p:nvSpPr>
          <p:cNvPr id="29" name="正方形/長方形 28"/>
          <p:cNvSpPr/>
          <p:nvPr/>
        </p:nvSpPr>
        <p:spPr>
          <a:xfrm>
            <a:off x="5539225" y="4149080"/>
            <a:ext cx="4211992" cy="396000"/>
          </a:xfrm>
          <a:prstGeom prst="rect">
            <a:avLst/>
          </a:prstGeom>
          <a:noFill/>
          <a:ln w="19050">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a:solidFill>
                  <a:srgbClr val="000000"/>
                </a:solidFill>
                <a:latin typeface="HGPｺﾞｼｯｸM" panose="020B0600000000000000" pitchFamily="50" charset="-128"/>
                <a:ea typeface="HGPｺﾞｼｯｸM" panose="020B0600000000000000" pitchFamily="50" charset="-128"/>
              </a:rPr>
              <a:t>施設外就労加算　　　　</a:t>
            </a:r>
            <a:r>
              <a:rPr lang="en-US" altLang="ja-JP" sz="1200" b="1" dirty="0">
                <a:solidFill>
                  <a:srgbClr val="000000"/>
                </a:solidFill>
                <a:latin typeface="HGPｺﾞｼｯｸM" panose="020B0600000000000000" pitchFamily="50" charset="-128"/>
                <a:ea typeface="HGPｺﾞｼｯｸM" panose="020B0600000000000000" pitchFamily="50" charset="-128"/>
              </a:rPr>
              <a:t>100</a:t>
            </a:r>
            <a:r>
              <a:rPr lang="ja-JP" altLang="en-US" sz="1200" b="1" dirty="0">
                <a:solidFill>
                  <a:srgbClr val="000000"/>
                </a:solidFill>
                <a:latin typeface="HGPｺﾞｼｯｸM" panose="020B0600000000000000" pitchFamily="50" charset="-128"/>
                <a:ea typeface="HGPｺﾞｼｯｸM" panose="020B0600000000000000" pitchFamily="50" charset="-128"/>
              </a:rPr>
              <a:t>単位</a:t>
            </a:r>
            <a:endParaRPr lang="en-US" altLang="ja-JP" sz="1200" b="1" dirty="0">
              <a:solidFill>
                <a:srgbClr val="000000"/>
              </a:solidFill>
              <a:latin typeface="HGPｺﾞｼｯｸM" panose="020B0600000000000000" pitchFamily="50" charset="-128"/>
              <a:ea typeface="HGPｺﾞｼｯｸM" panose="020B0600000000000000" pitchFamily="50" charset="-128"/>
            </a:endParaRPr>
          </a:p>
          <a:p>
            <a:r>
              <a:rPr lang="ja-JP" altLang="en-US" sz="1000" dirty="0">
                <a:solidFill>
                  <a:srgbClr val="000000"/>
                </a:solidFill>
                <a:latin typeface="HGPｺﾞｼｯｸM" panose="020B0600000000000000" pitchFamily="50" charset="-128"/>
                <a:ea typeface="HGPｺﾞｼｯｸM" panose="020B0600000000000000" pitchFamily="50" charset="-128"/>
              </a:rPr>
              <a:t>⇒　一定の基準を満たし、企業内等で作業を行った場合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30" name="正方形/長方形 29"/>
          <p:cNvSpPr/>
          <p:nvPr/>
        </p:nvSpPr>
        <p:spPr>
          <a:xfrm>
            <a:off x="5539196" y="4581128"/>
            <a:ext cx="4211999" cy="540000"/>
          </a:xfrm>
          <a:prstGeom prst="rect">
            <a:avLst/>
          </a:prstGeom>
          <a:noFill/>
          <a:ln w="19050">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a:solidFill>
                  <a:srgbClr val="000000"/>
                </a:solidFill>
                <a:latin typeface="HGPｺﾞｼｯｸM" panose="020B0600000000000000" pitchFamily="50" charset="-128"/>
                <a:ea typeface="HGPｺﾞｼｯｸM" panose="020B0600000000000000" pitchFamily="50" charset="-128"/>
              </a:rPr>
              <a:t>重度者支援体制加算</a:t>
            </a:r>
            <a:r>
              <a:rPr lang="en-US" altLang="ja-JP" sz="1200" b="1" dirty="0">
                <a:solidFill>
                  <a:srgbClr val="000000"/>
                </a:solidFill>
                <a:latin typeface="HGPｺﾞｼｯｸM" panose="020B0600000000000000" pitchFamily="50" charset="-128"/>
                <a:ea typeface="HGPｺﾞｼｯｸM" panose="020B0600000000000000" pitchFamily="50" charset="-128"/>
              </a:rPr>
              <a:t>(Ⅰ)</a:t>
            </a:r>
            <a:r>
              <a:rPr lang="ja-JP" altLang="en-US" sz="1200" b="1" dirty="0" err="1">
                <a:solidFill>
                  <a:srgbClr val="000000"/>
                </a:solidFill>
                <a:latin typeface="HGPｺﾞｼｯｸM" panose="020B0600000000000000" pitchFamily="50" charset="-128"/>
                <a:ea typeface="HGPｺﾞｼｯｸM" panose="020B0600000000000000" pitchFamily="50" charset="-128"/>
              </a:rPr>
              <a:t>、</a:t>
            </a:r>
            <a:r>
              <a:rPr lang="en-US" altLang="ja-JP" sz="1200" b="1" dirty="0">
                <a:solidFill>
                  <a:srgbClr val="000000"/>
                </a:solidFill>
                <a:latin typeface="HGPｺﾞｼｯｸM" panose="020B0600000000000000" pitchFamily="50" charset="-128"/>
                <a:ea typeface="HGPｺﾞｼｯｸM" panose="020B0600000000000000" pitchFamily="50" charset="-128"/>
              </a:rPr>
              <a:t>(Ⅱ)</a:t>
            </a:r>
            <a:r>
              <a:rPr lang="ja-JP" altLang="en-US" sz="1200" b="1" dirty="0">
                <a:solidFill>
                  <a:srgbClr val="000000"/>
                </a:solidFill>
                <a:latin typeface="HGPｺﾞｼｯｸM" panose="020B0600000000000000" pitchFamily="50" charset="-128"/>
                <a:ea typeface="HGPｺﾞｼｯｸM" panose="020B0600000000000000" pitchFamily="50" charset="-128"/>
              </a:rPr>
              <a:t>　　</a:t>
            </a:r>
            <a:r>
              <a:rPr lang="en-US" altLang="ja-JP" sz="1200" b="1" dirty="0">
                <a:solidFill>
                  <a:srgbClr val="000000"/>
                </a:solidFill>
                <a:latin typeface="HGPｺﾞｼｯｸM" panose="020B0600000000000000" pitchFamily="50" charset="-128"/>
                <a:ea typeface="HGPｺﾞｼｯｸM" panose="020B0600000000000000" pitchFamily="50" charset="-128"/>
              </a:rPr>
              <a:t>22</a:t>
            </a:r>
            <a:r>
              <a:rPr lang="ja-JP" altLang="en-US" sz="1200" b="1" dirty="0">
                <a:solidFill>
                  <a:srgbClr val="000000"/>
                </a:solidFill>
                <a:latin typeface="HGPｺﾞｼｯｸM" panose="020B0600000000000000" pitchFamily="50" charset="-128"/>
                <a:ea typeface="HGPｺﾞｼｯｸM" panose="020B0600000000000000" pitchFamily="50" charset="-128"/>
              </a:rPr>
              <a:t>～</a:t>
            </a:r>
            <a:r>
              <a:rPr lang="en-US" altLang="ja-JP" sz="1200" b="1" dirty="0">
                <a:solidFill>
                  <a:srgbClr val="000000"/>
                </a:solidFill>
                <a:latin typeface="HGPｺﾞｼｯｸM" panose="020B0600000000000000" pitchFamily="50" charset="-128"/>
                <a:ea typeface="HGPｺﾞｼｯｸM" panose="020B0600000000000000" pitchFamily="50" charset="-128"/>
              </a:rPr>
              <a:t>56</a:t>
            </a:r>
            <a:r>
              <a:rPr lang="ja-JP" altLang="en-US" sz="1200" b="1" dirty="0">
                <a:solidFill>
                  <a:srgbClr val="000000"/>
                </a:solidFill>
                <a:latin typeface="HGPｺﾞｼｯｸM" panose="020B0600000000000000" pitchFamily="50" charset="-128"/>
                <a:ea typeface="HGPｺﾞｼｯｸM" panose="020B0600000000000000" pitchFamily="50" charset="-128"/>
              </a:rPr>
              <a:t>単位</a:t>
            </a:r>
            <a:endParaRPr lang="en-US" altLang="ja-JP" sz="1200" b="1" dirty="0">
              <a:solidFill>
                <a:srgbClr val="000000"/>
              </a:solidFill>
              <a:latin typeface="HGPｺﾞｼｯｸM" panose="020B0600000000000000" pitchFamily="50" charset="-128"/>
              <a:ea typeface="HGPｺﾞｼｯｸM" panose="020B0600000000000000" pitchFamily="50" charset="-128"/>
            </a:endParaRPr>
          </a:p>
          <a:p>
            <a:r>
              <a:rPr lang="ja-JP" altLang="en-US" sz="1000" dirty="0">
                <a:solidFill>
                  <a:srgbClr val="000000"/>
                </a:solidFill>
                <a:latin typeface="HGPｺﾞｼｯｸM" panose="020B0600000000000000" pitchFamily="50" charset="-128"/>
                <a:ea typeface="HGPｺﾞｼｯｸM" panose="020B0600000000000000" pitchFamily="50" charset="-128"/>
              </a:rPr>
              <a:t>⇒　前年度における障害基礎年金</a:t>
            </a:r>
            <a:r>
              <a:rPr lang="en-US" altLang="ja-JP" sz="1000" dirty="0">
                <a:solidFill>
                  <a:srgbClr val="000000"/>
                </a:solidFill>
                <a:latin typeface="HGPｺﾞｼｯｸM" panose="020B0600000000000000" pitchFamily="50" charset="-128"/>
                <a:ea typeface="HGPｺﾞｼｯｸM" panose="020B0600000000000000" pitchFamily="50" charset="-128"/>
              </a:rPr>
              <a:t>1</a:t>
            </a:r>
            <a:r>
              <a:rPr lang="ja-JP" altLang="en-US" sz="1000" dirty="0">
                <a:solidFill>
                  <a:srgbClr val="000000"/>
                </a:solidFill>
                <a:latin typeface="HGPｺﾞｼｯｸM" panose="020B0600000000000000" pitchFamily="50" charset="-128"/>
                <a:ea typeface="HGPｺﾞｼｯｸM" panose="020B0600000000000000" pitchFamily="50" charset="-128"/>
              </a:rPr>
              <a:t>級を受給する利用者が一定数以上いる</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a:p>
            <a:r>
              <a:rPr lang="ja-JP" altLang="en-US" sz="1000" dirty="0">
                <a:solidFill>
                  <a:srgbClr val="000000"/>
                </a:solidFill>
                <a:latin typeface="HGPｺﾞｼｯｸM" panose="020B0600000000000000" pitchFamily="50" charset="-128"/>
                <a:ea typeface="HGPｺﾞｼｯｸM" panose="020B0600000000000000" pitchFamily="50" charset="-128"/>
              </a:rPr>
              <a:t>　場合、重度者の割合と定員に応じて算定</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32" name="角丸四角形 31"/>
          <p:cNvSpPr/>
          <p:nvPr/>
        </p:nvSpPr>
        <p:spPr>
          <a:xfrm>
            <a:off x="185777" y="3284984"/>
            <a:ext cx="1140507"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a:solidFill>
                  <a:srgbClr val="FFFFFF"/>
                </a:solidFill>
              </a:rPr>
              <a:t>基本報酬</a:t>
            </a:r>
          </a:p>
        </p:txBody>
      </p:sp>
      <p:sp>
        <p:nvSpPr>
          <p:cNvPr id="33" name="角丸四角形 32"/>
          <p:cNvSpPr/>
          <p:nvPr/>
        </p:nvSpPr>
        <p:spPr>
          <a:xfrm>
            <a:off x="5559846" y="3284984"/>
            <a:ext cx="1167000"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a:solidFill>
                  <a:srgbClr val="FFFFFF"/>
                </a:solidFill>
              </a:rPr>
              <a:t>主な加算</a:t>
            </a:r>
          </a:p>
        </p:txBody>
      </p:sp>
      <p:sp>
        <p:nvSpPr>
          <p:cNvPr id="34" name="十字形 33"/>
          <p:cNvSpPr/>
          <p:nvPr/>
        </p:nvSpPr>
        <p:spPr>
          <a:xfrm>
            <a:off x="5133057" y="4833192"/>
            <a:ext cx="324000" cy="324000"/>
          </a:xfrm>
          <a:prstGeom prst="plus">
            <a:avLst>
              <a:gd name="adj" fmla="val 44791"/>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solidFill>
                <a:srgbClr val="000000"/>
              </a:solidFill>
            </a:endParaRPr>
          </a:p>
        </p:txBody>
      </p:sp>
      <p:sp>
        <p:nvSpPr>
          <p:cNvPr id="35" name="Text Box 2"/>
          <p:cNvSpPr txBox="1">
            <a:spLocks noChangeArrowheads="1"/>
          </p:cNvSpPr>
          <p:nvPr/>
        </p:nvSpPr>
        <p:spPr bwMode="auto">
          <a:xfrm>
            <a:off x="114484" y="2924944"/>
            <a:ext cx="3316054"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報酬単価（平成</a:t>
            </a:r>
            <a:r>
              <a:rPr lang="en-US" altLang="ja-JP" sz="1600" b="1" u="sng" dirty="0">
                <a:solidFill>
                  <a:srgbClr val="000000"/>
                </a:solidFill>
                <a:ea typeface="ＤＨＰ特太ゴシック体" pitchFamily="2" charset="-128"/>
              </a:rPr>
              <a:t>27</a:t>
            </a:r>
            <a:r>
              <a:rPr lang="ja-JP" altLang="en-US" sz="1600" b="1" u="sng" dirty="0">
                <a:solidFill>
                  <a:srgbClr val="000000"/>
                </a:solidFill>
                <a:ea typeface="ＤＨＰ特太ゴシック体" pitchFamily="2" charset="-128"/>
              </a:rPr>
              <a:t>年</a:t>
            </a:r>
            <a:r>
              <a:rPr lang="en-US" altLang="ja-JP" sz="1600" b="1" u="sng" dirty="0">
                <a:solidFill>
                  <a:srgbClr val="000000"/>
                </a:solidFill>
                <a:ea typeface="ＤＨＰ特太ゴシック体" pitchFamily="2" charset="-128"/>
              </a:rPr>
              <a:t>4</a:t>
            </a:r>
            <a:r>
              <a:rPr lang="ja-JP" altLang="en-US" sz="1600" b="1" u="sng" dirty="0">
                <a:solidFill>
                  <a:srgbClr val="000000"/>
                </a:solidFill>
                <a:ea typeface="ＤＨＰ特太ゴシック体" pitchFamily="2" charset="-128"/>
              </a:rPr>
              <a:t>月～）</a:t>
            </a:r>
            <a:endParaRPr lang="en-US" altLang="ja-JP" sz="1600" b="1" u="sng" dirty="0">
              <a:solidFill>
                <a:srgbClr val="000000"/>
              </a:solidFill>
              <a:ea typeface="ＤＨＰ特太ゴシック体" pitchFamily="2" charset="-128"/>
            </a:endParaRPr>
          </a:p>
        </p:txBody>
      </p:sp>
      <p:graphicFrame>
        <p:nvGraphicFramePr>
          <p:cNvPr id="36" name="表 35"/>
          <p:cNvGraphicFramePr>
            <a:graphicFrameLocks noGrp="1"/>
          </p:cNvGraphicFramePr>
          <p:nvPr>
            <p:extLst>
              <p:ext uri="{D42A27DB-BD31-4B8C-83A1-F6EECF244321}">
                <p14:modId xmlns:p14="http://schemas.microsoft.com/office/powerpoint/2010/main" val="2783758654"/>
              </p:ext>
            </p:extLst>
          </p:nvPr>
        </p:nvGraphicFramePr>
        <p:xfrm>
          <a:off x="174151" y="3609339"/>
          <a:ext cx="4860577" cy="2807997"/>
        </p:xfrm>
        <a:graphic>
          <a:graphicData uri="http://schemas.openxmlformats.org/drawingml/2006/table">
            <a:tbl>
              <a:tblPr firstRow="1" bandRow="1">
                <a:tableStyleId>{0505E3EF-67EA-436B-97B2-0124C06EBD24}</a:tableStyleId>
              </a:tblPr>
              <a:tblGrid>
                <a:gridCol w="2376265">
                  <a:extLst>
                    <a:ext uri="{9D8B030D-6E8A-4147-A177-3AD203B41FA5}">
                      <a16:colId xmlns:a16="http://schemas.microsoft.com/office/drawing/2014/main" val="20000"/>
                    </a:ext>
                  </a:extLst>
                </a:gridCol>
                <a:gridCol w="1484977">
                  <a:extLst>
                    <a:ext uri="{9D8B030D-6E8A-4147-A177-3AD203B41FA5}">
                      <a16:colId xmlns:a16="http://schemas.microsoft.com/office/drawing/2014/main" val="20001"/>
                    </a:ext>
                  </a:extLst>
                </a:gridCol>
                <a:gridCol w="999335">
                  <a:extLst>
                    <a:ext uri="{9D8B030D-6E8A-4147-A177-3AD203B41FA5}">
                      <a16:colId xmlns:a16="http://schemas.microsoft.com/office/drawing/2014/main" val="20002"/>
                    </a:ext>
                  </a:extLst>
                </a:gridCol>
              </a:tblGrid>
              <a:tr h="280076">
                <a:tc rowSpan="5">
                  <a:txBody>
                    <a:bodyPr/>
                    <a:lstStyle/>
                    <a:p>
                      <a:r>
                        <a:rPr lang="ja-JP" altLang="en-US" sz="1400" b="0" dirty="0">
                          <a:solidFill>
                            <a:schemeClr val="tx2"/>
                          </a:solidFill>
                          <a:latin typeface="HGPｺﾞｼｯｸM" panose="020B0600000000000000" pitchFamily="50" charset="-128"/>
                          <a:ea typeface="HGPｺﾞｼｯｸM" panose="020B0600000000000000" pitchFamily="50" charset="-128"/>
                        </a:rPr>
                        <a:t>就労継続支援</a:t>
                      </a:r>
                      <a:r>
                        <a:rPr lang="en-US" altLang="ja-JP" sz="1400" b="0" dirty="0">
                          <a:solidFill>
                            <a:schemeClr val="tx2"/>
                          </a:solidFill>
                          <a:latin typeface="HGPｺﾞｼｯｸM" panose="020B0600000000000000" pitchFamily="50" charset="-128"/>
                          <a:ea typeface="HGPｺﾞｼｯｸM" panose="020B0600000000000000" pitchFamily="50" charset="-128"/>
                        </a:rPr>
                        <a:t>A</a:t>
                      </a:r>
                      <a:r>
                        <a:rPr lang="ja-JP" altLang="en-US" sz="1400" b="0" dirty="0">
                          <a:solidFill>
                            <a:schemeClr val="tx2"/>
                          </a:solidFill>
                          <a:latin typeface="HGPｺﾞｼｯｸM" panose="020B0600000000000000" pitchFamily="50" charset="-128"/>
                          <a:ea typeface="HGPｺﾞｼｯｸM" panose="020B0600000000000000" pitchFamily="50" charset="-128"/>
                        </a:rPr>
                        <a:t>型サービス費</a:t>
                      </a:r>
                      <a:r>
                        <a:rPr kumimoji="1" lang="en-US" altLang="ja-JP" sz="1400" b="0" dirty="0">
                          <a:solidFill>
                            <a:schemeClr val="tx2"/>
                          </a:solidFill>
                          <a:latin typeface="HGPｺﾞｼｯｸM" panose="020B0600000000000000" pitchFamily="50" charset="-128"/>
                          <a:ea typeface="HGPｺﾞｼｯｸM" panose="020B0600000000000000" pitchFamily="50" charset="-128"/>
                        </a:rPr>
                        <a:t>(Ⅰ)</a:t>
                      </a:r>
                    </a:p>
                    <a:p>
                      <a:r>
                        <a:rPr lang="ja-JP" altLang="en-US" sz="1300" b="0" dirty="0">
                          <a:solidFill>
                            <a:schemeClr val="tx2"/>
                          </a:solidFill>
                          <a:latin typeface="HGPｺﾞｼｯｸM" panose="020B0600000000000000" pitchFamily="50" charset="-128"/>
                          <a:ea typeface="HGPｺﾞｼｯｸM" panose="020B0600000000000000" pitchFamily="50" charset="-128"/>
                        </a:rPr>
                        <a:t>　　</a:t>
                      </a:r>
                      <a:r>
                        <a:rPr lang="ja-JP" altLang="en-US" sz="1000" b="0" dirty="0">
                          <a:solidFill>
                            <a:schemeClr val="tx2"/>
                          </a:solidFill>
                          <a:latin typeface="HGPｺﾞｼｯｸM" panose="020B0600000000000000" pitchFamily="50" charset="-128"/>
                          <a:ea typeface="HGPｺﾞｼｯｸM" panose="020B0600000000000000" pitchFamily="50" charset="-128"/>
                        </a:rPr>
                        <a:t>　　</a:t>
                      </a:r>
                      <a:endParaRPr lang="en-US" altLang="ja-JP" sz="1000" b="0" dirty="0">
                        <a:solidFill>
                          <a:schemeClr val="tx2"/>
                        </a:solidFill>
                        <a:latin typeface="HGPｺﾞｼｯｸM" panose="020B0600000000000000" pitchFamily="50" charset="-128"/>
                        <a:ea typeface="HGPｺﾞｼｯｸM" panose="020B0600000000000000" pitchFamily="50" charset="-128"/>
                      </a:endParaRPr>
                    </a:p>
                    <a:p>
                      <a:r>
                        <a:rPr lang="ja-JP" altLang="en-US" sz="1050" b="0" dirty="0">
                          <a:solidFill>
                            <a:schemeClr val="tx2"/>
                          </a:solidFill>
                          <a:latin typeface="HGPｺﾞｼｯｸM" panose="020B0600000000000000" pitchFamily="50" charset="-128"/>
                          <a:ea typeface="HGPｺﾞｼｯｸM" panose="020B0600000000000000" pitchFamily="50" charset="-128"/>
                        </a:rPr>
                        <a:t>　職業指導員及び生活支援員の総数が常勤換算方法で</a:t>
                      </a:r>
                      <a:r>
                        <a:rPr lang="en-US" altLang="ja-JP" sz="1050" b="0" dirty="0">
                          <a:solidFill>
                            <a:schemeClr val="tx2"/>
                          </a:solidFill>
                          <a:latin typeface="HGPｺﾞｼｯｸM" panose="020B0600000000000000" pitchFamily="50" charset="-128"/>
                          <a:ea typeface="HGPｺﾞｼｯｸM" panose="020B0600000000000000" pitchFamily="50" charset="-128"/>
                        </a:rPr>
                        <a:t>7.5</a:t>
                      </a:r>
                      <a:r>
                        <a:rPr lang="ja-JP" altLang="en-US" sz="1050" b="0" dirty="0">
                          <a:solidFill>
                            <a:schemeClr val="tx2"/>
                          </a:solidFill>
                          <a:latin typeface="HGPｺﾞｼｯｸM" panose="020B0600000000000000" pitchFamily="50" charset="-128"/>
                          <a:ea typeface="HGPｺﾞｼｯｸM" panose="020B0600000000000000" pitchFamily="50" charset="-128"/>
                        </a:rPr>
                        <a:t>；１以上の配置がとられている場合、定員数に応じて算定する</a:t>
                      </a:r>
                      <a:endParaRPr lang="en-US" altLang="ja-JP" sz="1050" b="0" dirty="0">
                        <a:solidFill>
                          <a:schemeClr val="tx2"/>
                        </a:solidFill>
                        <a:latin typeface="HGPｺﾞｼｯｸM" panose="020B0600000000000000" pitchFamily="50" charset="-128"/>
                        <a:ea typeface="HGPｺﾞｼｯｸM" panose="020B0600000000000000" pitchFamily="50" charset="-128"/>
                      </a:endParaRPr>
                    </a:p>
                  </a:txBody>
                  <a:tcPr>
                    <a:lnL w="19050" cap="flat" cmpd="sng" algn="ctr">
                      <a:solidFill>
                        <a:schemeClr val="tx1">
                          <a:lumMod val="95000"/>
                          <a:lumOff val="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lumMod val="95000"/>
                          <a:lumOff val="5000"/>
                        </a:schemeClr>
                      </a:solidFill>
                      <a:prstDash val="solid"/>
                      <a:round/>
                      <a:headEnd type="none" w="med" len="med"/>
                      <a:tailEnd type="none" w="med" len="med"/>
                    </a:lnT>
                    <a:lnB w="19050" cap="flat" cmpd="sng" algn="ctr">
                      <a:solidFill>
                        <a:schemeClr val="tx1">
                          <a:lumMod val="95000"/>
                          <a:lumOff val="5000"/>
                        </a:schemeClr>
                      </a:solidFill>
                      <a:prstDash val="solid"/>
                      <a:round/>
                      <a:headEnd type="none" w="med" len="med"/>
                      <a:tailEnd type="none" w="med" len="med"/>
                    </a:lnB>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20</a:t>
                      </a:r>
                      <a:r>
                        <a:rPr kumimoji="1" lang="ja-JP" altLang="en-US" sz="1050" b="0" dirty="0">
                          <a:latin typeface="HGPｺﾞｼｯｸM" panose="020B0600000000000000" pitchFamily="50" charset="-128"/>
                          <a:ea typeface="HGPｺﾞｼｯｸM" panose="020B0600000000000000" pitchFamily="50" charset="-128"/>
                        </a:rPr>
                        <a:t>人以下</a:t>
                      </a:r>
                      <a:endParaRPr kumimoji="1" lang="en-US" altLang="ja-JP" sz="1050" b="0" dirty="0">
                        <a:latin typeface="HGPｺﾞｼｯｸM" panose="020B0600000000000000" pitchFamily="50" charset="-128"/>
                        <a:ea typeface="HGPｺﾞｼｯｸM" panose="020B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lumMod val="95000"/>
                          <a:lumOff val="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５８４単位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9050" cap="flat" cmpd="sng" algn="ctr">
                      <a:solidFill>
                        <a:schemeClr val="tx1">
                          <a:lumMod val="95000"/>
                          <a:lumOff val="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21</a:t>
                      </a:r>
                      <a:r>
                        <a:rPr kumimoji="1" lang="ja-JP" altLang="en-US" sz="1050" b="0" dirty="0">
                          <a:latin typeface="HGPｺﾞｼｯｸM" panose="020B0600000000000000" pitchFamily="50" charset="-128"/>
                          <a:ea typeface="HGPｺﾞｼｯｸM" panose="020B0600000000000000" pitchFamily="50" charset="-128"/>
                        </a:rPr>
                        <a:t>人以上</a:t>
                      </a:r>
                      <a:r>
                        <a:rPr kumimoji="1" lang="en-US" altLang="ja-JP" sz="1050" b="0" dirty="0">
                          <a:latin typeface="HGPｺﾞｼｯｸM" panose="020B0600000000000000" pitchFamily="50" charset="-128"/>
                          <a:ea typeface="HGPｺﾞｼｯｸM" panose="020B0600000000000000" pitchFamily="50" charset="-128"/>
                        </a:rPr>
                        <a:t>40</a:t>
                      </a:r>
                      <a:r>
                        <a:rPr kumimoji="1" lang="ja-JP" altLang="en-US" sz="1050" b="0" dirty="0">
                          <a:latin typeface="HGPｺﾞｼｯｸM" panose="020B0600000000000000" pitchFamily="50" charset="-128"/>
                          <a:ea typeface="HGPｺﾞｼｯｸM" panose="020B0600000000000000" pitchFamily="50" charset="-128"/>
                        </a:rPr>
                        <a:t>人以下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５１９単位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41</a:t>
                      </a:r>
                      <a:r>
                        <a:rPr kumimoji="1" lang="ja-JP" altLang="en-US" sz="1050" b="0" dirty="0">
                          <a:latin typeface="HGPｺﾞｼｯｸM" panose="020B0600000000000000" pitchFamily="50" charset="-128"/>
                          <a:ea typeface="HGPｺﾞｼｯｸM" panose="020B0600000000000000" pitchFamily="50" charset="-128"/>
                        </a:rPr>
                        <a:t>人以上</a:t>
                      </a:r>
                      <a:r>
                        <a:rPr kumimoji="1" lang="en-US" altLang="ja-JP" sz="1050" b="0" dirty="0">
                          <a:latin typeface="HGPｺﾞｼｯｸM" panose="020B0600000000000000" pitchFamily="50" charset="-128"/>
                          <a:ea typeface="HGPｺﾞｼｯｸM" panose="020B0600000000000000" pitchFamily="50" charset="-128"/>
                        </a:rPr>
                        <a:t>60</a:t>
                      </a:r>
                      <a:r>
                        <a:rPr kumimoji="1" lang="ja-JP" altLang="en-US" sz="1050" b="0" dirty="0">
                          <a:latin typeface="HGPｺﾞｼｯｸM" panose="020B0600000000000000" pitchFamily="50" charset="-128"/>
                          <a:ea typeface="HGPｺﾞｼｯｸM" panose="020B0600000000000000" pitchFamily="50" charset="-128"/>
                        </a:rPr>
                        <a:t>人以下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４８７単位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61</a:t>
                      </a:r>
                      <a:r>
                        <a:rPr kumimoji="1" lang="ja-JP" altLang="en-US" sz="1050" b="0" dirty="0">
                          <a:latin typeface="HGPｺﾞｼｯｸM" panose="020B0600000000000000" pitchFamily="50" charset="-128"/>
                          <a:ea typeface="HGPｺﾞｼｯｸM" panose="020B0600000000000000" pitchFamily="50" charset="-128"/>
                        </a:rPr>
                        <a:t>人以上</a:t>
                      </a:r>
                      <a:r>
                        <a:rPr kumimoji="1" lang="en-US" altLang="ja-JP" sz="1050" b="0" dirty="0">
                          <a:latin typeface="HGPｺﾞｼｯｸM" panose="020B0600000000000000" pitchFamily="50" charset="-128"/>
                          <a:ea typeface="HGPｺﾞｼｯｸM" panose="020B0600000000000000" pitchFamily="50" charset="-128"/>
                        </a:rPr>
                        <a:t>80</a:t>
                      </a:r>
                      <a:r>
                        <a:rPr kumimoji="1" lang="ja-JP" altLang="en-US" sz="1050" b="0" dirty="0">
                          <a:latin typeface="HGPｺﾞｼｯｸM" panose="020B0600000000000000" pitchFamily="50" charset="-128"/>
                          <a:ea typeface="HGPｺﾞｼｯｸM" panose="020B0600000000000000" pitchFamily="50" charset="-128"/>
                        </a:rPr>
                        <a:t>人以下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４７８単位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87313">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81</a:t>
                      </a:r>
                      <a:r>
                        <a:rPr kumimoji="1" lang="ja-JP" altLang="en-US" sz="1050" b="0" dirty="0">
                          <a:latin typeface="HGPｺﾞｼｯｸM" panose="020B0600000000000000" pitchFamily="50" charset="-128"/>
                          <a:ea typeface="HGPｺﾞｼｯｸM" panose="020B0600000000000000" pitchFamily="50" charset="-128"/>
                        </a:rPr>
                        <a:t>人以上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lumMod val="95000"/>
                          <a:lumOff val="5000"/>
                        </a:schemeClr>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４６２単位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004"/>
                  </a:ext>
                </a:extLst>
              </a:tr>
              <a:tr h="280076">
                <a:tc rowSpan="5">
                  <a:txBody>
                    <a:bodyPr/>
                    <a:lstStyle/>
                    <a:p>
                      <a:r>
                        <a:rPr lang="ja-JP" altLang="en-US" sz="1400" b="0" dirty="0">
                          <a:solidFill>
                            <a:schemeClr val="tx2"/>
                          </a:solidFill>
                          <a:latin typeface="HGPｺﾞｼｯｸM" panose="020B0600000000000000" pitchFamily="50" charset="-128"/>
                          <a:ea typeface="HGPｺﾞｼｯｸM" panose="020B0600000000000000" pitchFamily="50" charset="-128"/>
                        </a:rPr>
                        <a:t>就労継続支援</a:t>
                      </a:r>
                      <a:r>
                        <a:rPr lang="en-US" altLang="ja-JP" sz="1400" b="0" dirty="0">
                          <a:solidFill>
                            <a:schemeClr val="tx2"/>
                          </a:solidFill>
                          <a:latin typeface="HGPｺﾞｼｯｸM" panose="020B0600000000000000" pitchFamily="50" charset="-128"/>
                          <a:ea typeface="HGPｺﾞｼｯｸM" panose="020B0600000000000000" pitchFamily="50" charset="-128"/>
                        </a:rPr>
                        <a:t>A</a:t>
                      </a:r>
                      <a:r>
                        <a:rPr lang="ja-JP" altLang="en-US" sz="1400" b="0" dirty="0">
                          <a:solidFill>
                            <a:schemeClr val="tx2"/>
                          </a:solidFill>
                          <a:latin typeface="HGPｺﾞｼｯｸM" panose="020B0600000000000000" pitchFamily="50" charset="-128"/>
                          <a:ea typeface="HGPｺﾞｼｯｸM" panose="020B0600000000000000" pitchFamily="50" charset="-128"/>
                        </a:rPr>
                        <a:t>型サービス費</a:t>
                      </a:r>
                      <a:r>
                        <a:rPr lang="en-US" altLang="ja-JP" sz="1400" b="0" dirty="0">
                          <a:solidFill>
                            <a:schemeClr val="tx2"/>
                          </a:solidFill>
                          <a:latin typeface="HGPｺﾞｼｯｸM" panose="020B0600000000000000" pitchFamily="50" charset="-128"/>
                          <a:ea typeface="HGPｺﾞｼｯｸM" panose="020B0600000000000000" pitchFamily="50" charset="-128"/>
                        </a:rPr>
                        <a:t>(Ⅱ) </a:t>
                      </a:r>
                    </a:p>
                    <a:p>
                      <a:r>
                        <a:rPr lang="ja-JP" altLang="en-US" sz="1200" b="0" dirty="0">
                          <a:solidFill>
                            <a:schemeClr val="tx2"/>
                          </a:solidFill>
                          <a:latin typeface="HGPｺﾞｼｯｸM" panose="020B0600000000000000" pitchFamily="50" charset="-128"/>
                          <a:ea typeface="HGPｺﾞｼｯｸM" panose="020B0600000000000000" pitchFamily="50" charset="-128"/>
                        </a:rPr>
                        <a:t>　　　</a:t>
                      </a:r>
                      <a:r>
                        <a:rPr lang="ja-JP" altLang="en-US" sz="1000" b="0" dirty="0">
                          <a:solidFill>
                            <a:schemeClr val="tx2"/>
                          </a:solidFill>
                          <a:latin typeface="HGPｺﾞｼｯｸM" panose="020B0600000000000000" pitchFamily="50" charset="-128"/>
                          <a:ea typeface="HGPｺﾞｼｯｸM" panose="020B0600000000000000" pitchFamily="50" charset="-128"/>
                        </a:rPr>
                        <a:t>　</a:t>
                      </a:r>
                      <a:endParaRPr lang="en-US" altLang="ja-JP" sz="1000" b="0" dirty="0">
                        <a:solidFill>
                          <a:schemeClr val="tx2"/>
                        </a:solidFill>
                        <a:latin typeface="HGPｺﾞｼｯｸM" panose="020B0600000000000000" pitchFamily="50" charset="-128"/>
                        <a:ea typeface="HGPｺﾞｼｯｸM" panose="020B0600000000000000" pitchFamily="50" charset="-128"/>
                      </a:endParaRPr>
                    </a:p>
                    <a:p>
                      <a:r>
                        <a:rPr lang="ja-JP" altLang="en-US" sz="1000" b="0" dirty="0">
                          <a:solidFill>
                            <a:schemeClr val="tx2"/>
                          </a:solidFill>
                          <a:latin typeface="HGPｺﾞｼｯｸM" panose="020B0600000000000000" pitchFamily="50" charset="-128"/>
                          <a:ea typeface="HGPｺﾞｼｯｸM" panose="020B0600000000000000" pitchFamily="50" charset="-128"/>
                        </a:rPr>
                        <a:t>　職業指導員及び生活支援員の総数が常勤換算方法で</a:t>
                      </a:r>
                      <a:r>
                        <a:rPr lang="en-US" altLang="ja-JP" sz="1000" b="0" dirty="0">
                          <a:solidFill>
                            <a:schemeClr val="tx2"/>
                          </a:solidFill>
                          <a:latin typeface="HGPｺﾞｼｯｸM" panose="020B0600000000000000" pitchFamily="50" charset="-128"/>
                          <a:ea typeface="HGPｺﾞｼｯｸM" panose="020B0600000000000000" pitchFamily="50" charset="-128"/>
                        </a:rPr>
                        <a:t>10</a:t>
                      </a:r>
                      <a:r>
                        <a:rPr lang="ja-JP" altLang="en-US" sz="1000" b="0" dirty="0">
                          <a:solidFill>
                            <a:schemeClr val="tx2"/>
                          </a:solidFill>
                          <a:latin typeface="HGPｺﾞｼｯｸM" panose="020B0600000000000000" pitchFamily="50" charset="-128"/>
                          <a:ea typeface="HGPｺﾞｼｯｸM" panose="020B0600000000000000" pitchFamily="50" charset="-128"/>
                        </a:rPr>
                        <a:t>；１以上の配置がとられている場合、定員数に応じて算定する。</a:t>
                      </a:r>
                      <a:endParaRPr lang="en-US" altLang="ja-JP" sz="1000" b="0" dirty="0">
                        <a:solidFill>
                          <a:schemeClr val="tx2"/>
                        </a:solidFill>
                        <a:latin typeface="HGPｺﾞｼｯｸM" panose="020B0600000000000000" pitchFamily="50" charset="-128"/>
                        <a:ea typeface="HGPｺﾞｼｯｸM" panose="020B0600000000000000" pitchFamily="50" charset="-128"/>
                      </a:endParaRPr>
                    </a:p>
                    <a:p>
                      <a:endParaRPr kumimoji="1" lang="ja-JP" altLang="en-US" sz="1000" b="0" dirty="0"/>
                    </a:p>
                  </a:txBody>
                  <a:tcPr>
                    <a:lnL w="19050" cap="flat" cmpd="sng" algn="ctr">
                      <a:solidFill>
                        <a:schemeClr val="tx1">
                          <a:lumMod val="95000"/>
                          <a:lumOff val="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lumMod val="95000"/>
                          <a:lumOff val="5000"/>
                        </a:schemeClr>
                      </a:solidFill>
                      <a:prstDash val="solid"/>
                      <a:round/>
                      <a:headEnd type="none" w="med" len="med"/>
                      <a:tailEnd type="none" w="med" len="med"/>
                    </a:lnT>
                    <a:lnB w="19050" cap="flat" cmpd="sng" algn="ctr">
                      <a:solidFill>
                        <a:schemeClr val="tx1">
                          <a:lumMod val="95000"/>
                          <a:lumOff val="5000"/>
                        </a:schemeClr>
                      </a:solidFill>
                      <a:prstDash val="solid"/>
                      <a:round/>
                      <a:headEnd type="none" w="med" len="med"/>
                      <a:tailEnd type="none" w="med" len="med"/>
                    </a:lnB>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20</a:t>
                      </a:r>
                      <a:r>
                        <a:rPr kumimoji="1" lang="ja-JP" altLang="en-US" sz="1050" b="0" dirty="0">
                          <a:latin typeface="HGPｺﾞｼｯｸM" panose="020B0600000000000000" pitchFamily="50" charset="-128"/>
                          <a:ea typeface="HGPｺﾞｼｯｸM" panose="020B0600000000000000" pitchFamily="50" charset="-128"/>
                        </a:rPr>
                        <a:t>人以下</a:t>
                      </a:r>
                      <a:endParaRPr kumimoji="1" lang="en-US" altLang="ja-JP" sz="1050" b="0" dirty="0">
                        <a:latin typeface="HGPｺﾞｼｯｸM" panose="020B0600000000000000" pitchFamily="50" charset="-128"/>
                        <a:ea typeface="HGPｺﾞｼｯｸM" panose="020B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lumMod val="95000"/>
                          <a:lumOff val="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５３２単位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9050" cap="flat" cmpd="sng" algn="ctr">
                      <a:solidFill>
                        <a:schemeClr val="tx1">
                          <a:lumMod val="95000"/>
                          <a:lumOff val="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21</a:t>
                      </a:r>
                      <a:r>
                        <a:rPr kumimoji="1" lang="ja-JP" altLang="en-US" sz="1050" b="0" dirty="0">
                          <a:latin typeface="HGPｺﾞｼｯｸM" panose="020B0600000000000000" pitchFamily="50" charset="-128"/>
                          <a:ea typeface="HGPｺﾞｼｯｸM" panose="020B0600000000000000" pitchFamily="50" charset="-128"/>
                        </a:rPr>
                        <a:t>人以上</a:t>
                      </a:r>
                      <a:r>
                        <a:rPr kumimoji="1" lang="en-US" altLang="ja-JP" sz="1050" b="0" dirty="0">
                          <a:latin typeface="HGPｺﾞｼｯｸM" panose="020B0600000000000000" pitchFamily="50" charset="-128"/>
                          <a:ea typeface="HGPｺﾞｼｯｸM" panose="020B0600000000000000" pitchFamily="50" charset="-128"/>
                        </a:rPr>
                        <a:t>40</a:t>
                      </a:r>
                      <a:r>
                        <a:rPr kumimoji="1" lang="ja-JP" altLang="en-US" sz="1050" b="0" dirty="0">
                          <a:latin typeface="HGPｺﾞｼｯｸM" panose="020B0600000000000000" pitchFamily="50" charset="-128"/>
                          <a:ea typeface="HGPｺﾞｼｯｸM" panose="020B0600000000000000" pitchFamily="50" charset="-128"/>
                        </a:rPr>
                        <a:t>人以下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４７４単位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41</a:t>
                      </a:r>
                      <a:r>
                        <a:rPr kumimoji="1" lang="ja-JP" altLang="en-US" sz="1050" b="0" dirty="0">
                          <a:latin typeface="HGPｺﾞｼｯｸM" panose="020B0600000000000000" pitchFamily="50" charset="-128"/>
                          <a:ea typeface="HGPｺﾞｼｯｸM" panose="020B0600000000000000" pitchFamily="50" charset="-128"/>
                        </a:rPr>
                        <a:t>人以上</a:t>
                      </a:r>
                      <a:r>
                        <a:rPr kumimoji="1" lang="en-US" altLang="ja-JP" sz="1050" b="0" dirty="0">
                          <a:latin typeface="HGPｺﾞｼｯｸM" panose="020B0600000000000000" pitchFamily="50" charset="-128"/>
                          <a:ea typeface="HGPｺﾞｼｯｸM" panose="020B0600000000000000" pitchFamily="50" charset="-128"/>
                        </a:rPr>
                        <a:t>60</a:t>
                      </a:r>
                      <a:r>
                        <a:rPr kumimoji="1" lang="ja-JP" altLang="en-US" sz="1050" b="0" dirty="0">
                          <a:latin typeface="HGPｺﾞｼｯｸM" panose="020B0600000000000000" pitchFamily="50" charset="-128"/>
                          <a:ea typeface="HGPｺﾞｼｯｸM" panose="020B0600000000000000" pitchFamily="50" charset="-128"/>
                        </a:rPr>
                        <a:t>人以下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４４０単位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61</a:t>
                      </a:r>
                      <a:r>
                        <a:rPr kumimoji="1" lang="ja-JP" altLang="en-US" sz="1050" b="0" dirty="0">
                          <a:latin typeface="HGPｺﾞｼｯｸM" panose="020B0600000000000000" pitchFamily="50" charset="-128"/>
                          <a:ea typeface="HGPｺﾞｼｯｸM" panose="020B0600000000000000" pitchFamily="50" charset="-128"/>
                        </a:rPr>
                        <a:t>人以上</a:t>
                      </a:r>
                      <a:r>
                        <a:rPr kumimoji="1" lang="en-US" altLang="ja-JP" sz="1050" b="0" dirty="0">
                          <a:latin typeface="HGPｺﾞｼｯｸM" panose="020B0600000000000000" pitchFamily="50" charset="-128"/>
                          <a:ea typeface="HGPｺﾞｼｯｸM" panose="020B0600000000000000" pitchFamily="50" charset="-128"/>
                        </a:rPr>
                        <a:t>80</a:t>
                      </a:r>
                      <a:r>
                        <a:rPr kumimoji="1" lang="ja-JP" altLang="en-US" sz="1050" b="0" dirty="0">
                          <a:latin typeface="HGPｺﾞｼｯｸM" panose="020B0600000000000000" pitchFamily="50" charset="-128"/>
                          <a:ea typeface="HGPｺﾞｼｯｸM" panose="020B0600000000000000" pitchFamily="50" charset="-128"/>
                        </a:rPr>
                        <a:t>人以下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４３１単位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80076">
                <a:tc vMerge="1">
                  <a:txBody>
                    <a:bodyPr/>
                    <a:lstStyle/>
                    <a:p>
                      <a:endParaRPr kumimoji="1" lang="ja-JP" altLang="en-US"/>
                    </a:p>
                  </a:txBody>
                  <a:tcPr/>
                </a:tc>
                <a:tc>
                  <a:txBody>
                    <a:bodyPr/>
                    <a:lstStyle/>
                    <a:p>
                      <a:pPr algn="l"/>
                      <a:r>
                        <a:rPr kumimoji="1" lang="en-US" altLang="ja-JP" sz="1050" b="0" dirty="0">
                          <a:latin typeface="HGPｺﾞｼｯｸM" panose="020B0600000000000000" pitchFamily="50" charset="-128"/>
                          <a:ea typeface="HGPｺﾞｼｯｸM" panose="020B0600000000000000" pitchFamily="50" charset="-128"/>
                        </a:rPr>
                        <a:t>81</a:t>
                      </a:r>
                      <a:r>
                        <a:rPr kumimoji="1" lang="ja-JP" altLang="en-US" sz="1050" b="0" dirty="0">
                          <a:latin typeface="HGPｺﾞｼｯｸM" panose="020B0600000000000000" pitchFamily="50" charset="-128"/>
                          <a:ea typeface="HGPｺﾞｼｯｸM" panose="020B0600000000000000" pitchFamily="50" charset="-128"/>
                        </a:rPr>
                        <a:t>人以上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lumMod val="95000"/>
                          <a:lumOff val="5000"/>
                        </a:schemeClr>
                      </a:solidFill>
                      <a:prstDash val="solid"/>
                      <a:round/>
                      <a:headEnd type="none" w="med" len="med"/>
                      <a:tailEnd type="none" w="med" len="med"/>
                    </a:lnB>
                  </a:tcPr>
                </a:tc>
                <a:tc>
                  <a:txBody>
                    <a:bodyPr/>
                    <a:lstStyle/>
                    <a:p>
                      <a:pPr algn="ctr"/>
                      <a:r>
                        <a:rPr kumimoji="1" lang="ja-JP" altLang="en-US" sz="1050" b="0" dirty="0">
                          <a:latin typeface="HGPｺﾞｼｯｸM" panose="020B0600000000000000" pitchFamily="50" charset="-128"/>
                          <a:ea typeface="HGPｺﾞｼｯｸM" panose="020B0600000000000000" pitchFamily="50" charset="-128"/>
                        </a:rPr>
                        <a:t>４１６単位</a:t>
                      </a:r>
                      <a:r>
                        <a:rPr kumimoji="1" lang="en-US" altLang="ja-JP" sz="1050" b="0" dirty="0">
                          <a:latin typeface="HGPｺﾞｼｯｸM" panose="020B0600000000000000" pitchFamily="50" charset="-128"/>
                          <a:ea typeface="HGPｺﾞｼｯｸM" panose="020B0600000000000000" pitchFamily="50" charset="-128"/>
                        </a:rPr>
                        <a:t>/</a:t>
                      </a:r>
                      <a:r>
                        <a:rPr kumimoji="1" lang="ja-JP" altLang="en-US" sz="1050" b="0" dirty="0">
                          <a:latin typeface="HGPｺﾞｼｯｸM" panose="020B0600000000000000" pitchFamily="50" charset="-128"/>
                          <a:ea typeface="HGPｺﾞｼｯｸM" panose="020B0600000000000000" pitchFamily="50" charset="-128"/>
                        </a:rPr>
                        <a:t>日</a:t>
                      </a:r>
                    </a:p>
                  </a:txBody>
                  <a:tcPr>
                    <a:lnL w="12700" cap="flat" cmpd="sng" algn="ctr">
                      <a:solidFill>
                        <a:schemeClr val="tx1"/>
                      </a:solidFill>
                      <a:prstDash val="solid"/>
                      <a:round/>
                      <a:headEnd type="none" w="med" len="med"/>
                      <a:tailEnd type="none" w="med" len="med"/>
                    </a:lnL>
                    <a:lnR w="19050" cap="flat" cmpd="sng" algn="ctr">
                      <a:solidFill>
                        <a:schemeClr val="tx1">
                          <a:lumMod val="95000"/>
                          <a:lumOff val="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22" name="正方形/長方形 21"/>
          <p:cNvSpPr/>
          <p:nvPr/>
        </p:nvSpPr>
        <p:spPr>
          <a:xfrm>
            <a:off x="5539225" y="5949280"/>
            <a:ext cx="4212000" cy="468000"/>
          </a:xfrm>
          <a:prstGeom prst="rect">
            <a:avLst/>
          </a:prstGeom>
          <a:noFill/>
          <a:ln w="19050">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a:solidFill>
                  <a:srgbClr val="000000"/>
                </a:solidFill>
                <a:latin typeface="HGPｺﾞｼｯｸM" panose="020B0600000000000000" pitchFamily="50" charset="-128"/>
                <a:ea typeface="HGPｺﾞｼｯｸM" panose="020B0600000000000000" pitchFamily="50" charset="-128"/>
              </a:rPr>
              <a:t>食事提供体制加算、送迎加算、訪問加算等</a:t>
            </a:r>
            <a:endParaRPr lang="en-US" altLang="ja-JP" sz="1200" b="1" dirty="0">
              <a:solidFill>
                <a:srgbClr val="000000"/>
              </a:solidFill>
              <a:latin typeface="HGPｺﾞｼｯｸM" panose="020B0600000000000000" pitchFamily="50" charset="-128"/>
              <a:ea typeface="HGPｺﾞｼｯｸM" panose="020B0600000000000000" pitchFamily="50" charset="-128"/>
            </a:endParaRPr>
          </a:p>
          <a:p>
            <a:r>
              <a:rPr lang="ja-JP" altLang="en-US" sz="900" dirty="0">
                <a:solidFill>
                  <a:srgbClr val="000000"/>
                </a:solidFill>
                <a:latin typeface="HGPｺﾞｼｯｸM" panose="020B0600000000000000" pitchFamily="50" charset="-128"/>
                <a:ea typeface="HGPｺﾞｼｯｸM" panose="020B0600000000000000" pitchFamily="50" charset="-128"/>
              </a:rPr>
              <a:t>⇒　他の福祉サービスと共通した加算も一定の条件を満たせば算定可能</a:t>
            </a:r>
            <a:endParaRPr lang="en-US" altLang="ja-JP" sz="900" dirty="0">
              <a:solidFill>
                <a:srgbClr val="000000"/>
              </a:solidFill>
              <a:latin typeface="HGPｺﾞｼｯｸM" panose="020B0600000000000000" pitchFamily="50" charset="-128"/>
              <a:ea typeface="HGPｺﾞｼｯｸM" panose="020B0600000000000000" pitchFamily="50" charset="-128"/>
            </a:endParaRPr>
          </a:p>
        </p:txBody>
      </p:sp>
      <p:sp>
        <p:nvSpPr>
          <p:cNvPr id="24" name="Rectangle 4"/>
          <p:cNvSpPr>
            <a:spLocks noChangeArrowheads="1"/>
          </p:cNvSpPr>
          <p:nvPr/>
        </p:nvSpPr>
        <p:spPr bwMode="auto">
          <a:xfrm>
            <a:off x="7297504" y="1736928"/>
            <a:ext cx="2453712" cy="1044000"/>
          </a:xfrm>
          <a:prstGeom prst="rect">
            <a:avLst/>
          </a:prstGeom>
          <a:solidFill>
            <a:srgbClr val="CCFFFF">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サービス管理責任者</a:t>
            </a:r>
            <a:endParaRPr lang="en-US" altLang="ja-JP" sz="1200" dirty="0">
              <a:solidFill>
                <a:srgbClr val="000000"/>
              </a:solidFill>
              <a:latin typeface="HGPｺﾞｼｯｸM" pitchFamily="50" charset="-128"/>
              <a:ea typeface="HGPｺﾞｼｯｸM" pitchFamily="50" charset="-128"/>
            </a:endParaRPr>
          </a:p>
          <a:p>
            <a:endParaRPr lang="ja-JP" altLang="en-US"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職業指導員</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生活支援員</a:t>
            </a:r>
          </a:p>
        </p:txBody>
      </p:sp>
      <p:sp>
        <p:nvSpPr>
          <p:cNvPr id="25" name="右中かっこ 24"/>
          <p:cNvSpPr/>
          <p:nvPr/>
        </p:nvSpPr>
        <p:spPr>
          <a:xfrm>
            <a:off x="8535421" y="2314975"/>
            <a:ext cx="274216" cy="3240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srgbClr val="000000"/>
              </a:solidFill>
            </a:endParaRPr>
          </a:p>
        </p:txBody>
      </p:sp>
      <p:sp>
        <p:nvSpPr>
          <p:cNvPr id="26" name="正方形/長方形 25"/>
          <p:cNvSpPr/>
          <p:nvPr/>
        </p:nvSpPr>
        <p:spPr>
          <a:xfrm>
            <a:off x="8650108" y="2387007"/>
            <a:ext cx="1095673" cy="216000"/>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200" dirty="0">
                <a:solidFill>
                  <a:srgbClr val="000000"/>
                </a:solidFill>
                <a:latin typeface="HGPｺﾞｼｯｸM" panose="020B0600000000000000" pitchFamily="50" charset="-128"/>
                <a:ea typeface="HGPｺﾞｼｯｸM" panose="020B0600000000000000" pitchFamily="50" charset="-128"/>
              </a:rPr>
              <a:t>１０：１以上</a:t>
            </a:r>
          </a:p>
        </p:txBody>
      </p:sp>
      <p:sp>
        <p:nvSpPr>
          <p:cNvPr id="27" name="正方形/長方形 26"/>
          <p:cNvSpPr/>
          <p:nvPr/>
        </p:nvSpPr>
        <p:spPr>
          <a:xfrm>
            <a:off x="5539225" y="5157192"/>
            <a:ext cx="4212000" cy="720000"/>
          </a:xfrm>
          <a:prstGeom prst="rect">
            <a:avLst/>
          </a:prstGeom>
          <a:noFill/>
          <a:ln w="19050">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a:solidFill>
                  <a:srgbClr val="000000"/>
                </a:solidFill>
                <a:latin typeface="HGPｺﾞｼｯｸM" panose="020B0600000000000000" pitchFamily="50" charset="-128"/>
                <a:ea typeface="HGPｺﾞｼｯｸM" panose="020B0600000000000000" pitchFamily="50" charset="-128"/>
              </a:rPr>
              <a:t>福祉専門職員配置等加算</a:t>
            </a:r>
            <a:r>
              <a:rPr lang="en-US" altLang="ja-JP" sz="1200" b="1" dirty="0">
                <a:solidFill>
                  <a:srgbClr val="000000"/>
                </a:solidFill>
                <a:latin typeface="HGPｺﾞｼｯｸM" panose="020B0600000000000000" pitchFamily="50" charset="-128"/>
                <a:ea typeface="HGPｺﾞｼｯｸM" panose="020B0600000000000000" pitchFamily="50" charset="-128"/>
              </a:rPr>
              <a:t>(Ⅰ)､(Ⅱ)</a:t>
            </a:r>
            <a:r>
              <a:rPr lang="ja-JP" altLang="en-US" sz="1200" b="1" dirty="0" err="1">
                <a:solidFill>
                  <a:srgbClr val="000000"/>
                </a:solidFill>
                <a:latin typeface="HGPｺﾞｼｯｸM" panose="020B0600000000000000" pitchFamily="50" charset="-128"/>
                <a:ea typeface="HGPｺﾞｼｯｸM" panose="020B0600000000000000" pitchFamily="50" charset="-128"/>
              </a:rPr>
              <a:t>、</a:t>
            </a:r>
            <a:r>
              <a:rPr lang="ja-JP" altLang="en-US" sz="1200" b="1" dirty="0">
                <a:solidFill>
                  <a:srgbClr val="000000"/>
                </a:solidFill>
                <a:latin typeface="HGPｺﾞｼｯｸM" panose="020B0600000000000000" pitchFamily="50" charset="-128"/>
                <a:ea typeface="HGPｺﾞｼｯｸM" panose="020B0600000000000000" pitchFamily="50" charset="-128"/>
              </a:rPr>
              <a:t>（</a:t>
            </a:r>
            <a:r>
              <a:rPr lang="en-US" altLang="ja-JP" sz="1200" b="1" dirty="0">
                <a:solidFill>
                  <a:srgbClr val="000000"/>
                </a:solidFill>
                <a:latin typeface="HGPｺﾞｼｯｸM" panose="020B0600000000000000" pitchFamily="50" charset="-128"/>
                <a:ea typeface="HGPｺﾞｼｯｸM" panose="020B0600000000000000" pitchFamily="50" charset="-128"/>
              </a:rPr>
              <a:t>Ⅲ</a:t>
            </a:r>
            <a:r>
              <a:rPr lang="ja-JP" altLang="en-US" sz="1200" b="1" dirty="0">
                <a:solidFill>
                  <a:srgbClr val="000000"/>
                </a:solidFill>
                <a:latin typeface="HGPｺﾞｼｯｸM" panose="020B0600000000000000" pitchFamily="50" charset="-128"/>
                <a:ea typeface="HGPｺﾞｼｯｸM" panose="020B0600000000000000" pitchFamily="50" charset="-128"/>
              </a:rPr>
              <a:t>）　　</a:t>
            </a:r>
            <a:r>
              <a:rPr lang="en-US" altLang="ja-JP" sz="1200" b="1" dirty="0">
                <a:solidFill>
                  <a:srgbClr val="000000"/>
                </a:solidFill>
                <a:latin typeface="HGPｺﾞｼｯｸM" panose="020B0600000000000000" pitchFamily="50" charset="-128"/>
                <a:ea typeface="HGPｺﾞｼｯｸM" panose="020B0600000000000000" pitchFamily="50" charset="-128"/>
              </a:rPr>
              <a:t>15</a:t>
            </a:r>
            <a:r>
              <a:rPr lang="ja-JP" altLang="en-US" sz="1200" b="1" dirty="0" err="1">
                <a:solidFill>
                  <a:srgbClr val="000000"/>
                </a:solidFill>
                <a:latin typeface="HGPｺﾞｼｯｸM" panose="020B0600000000000000" pitchFamily="50" charset="-128"/>
                <a:ea typeface="HGPｺﾞｼｯｸM" panose="020B0600000000000000" pitchFamily="50" charset="-128"/>
              </a:rPr>
              <a:t>、</a:t>
            </a:r>
            <a:r>
              <a:rPr lang="en-US" altLang="ja-JP" sz="1200" b="1" dirty="0">
                <a:solidFill>
                  <a:srgbClr val="000000"/>
                </a:solidFill>
                <a:latin typeface="HGPｺﾞｼｯｸM" panose="020B0600000000000000" pitchFamily="50" charset="-128"/>
                <a:ea typeface="HGPｺﾞｼｯｸM" panose="020B0600000000000000" pitchFamily="50" charset="-128"/>
              </a:rPr>
              <a:t>10</a:t>
            </a:r>
            <a:r>
              <a:rPr lang="ja-JP" altLang="en-US" sz="1200" b="1" dirty="0" err="1">
                <a:solidFill>
                  <a:srgbClr val="000000"/>
                </a:solidFill>
                <a:latin typeface="HGPｺﾞｼｯｸM" panose="020B0600000000000000" pitchFamily="50" charset="-128"/>
                <a:ea typeface="HGPｺﾞｼｯｸM" panose="020B0600000000000000" pitchFamily="50" charset="-128"/>
              </a:rPr>
              <a:t>、</a:t>
            </a:r>
            <a:r>
              <a:rPr lang="ja-JP" altLang="en-US" sz="1200" b="1" dirty="0">
                <a:solidFill>
                  <a:srgbClr val="000000"/>
                </a:solidFill>
                <a:latin typeface="HGPｺﾞｼｯｸM" panose="020B0600000000000000" pitchFamily="50" charset="-128"/>
                <a:ea typeface="HGPｺﾞｼｯｸM" panose="020B0600000000000000" pitchFamily="50" charset="-128"/>
              </a:rPr>
              <a:t>６単位</a:t>
            </a:r>
            <a:endParaRPr lang="en-US" altLang="ja-JP" sz="1200" b="1" dirty="0">
              <a:solidFill>
                <a:srgbClr val="000000"/>
              </a:solidFill>
              <a:latin typeface="HGPｺﾞｼｯｸM" panose="020B0600000000000000" pitchFamily="50" charset="-128"/>
              <a:ea typeface="HGPｺﾞｼｯｸM" panose="020B0600000000000000" pitchFamily="50" charset="-128"/>
            </a:endParaRPr>
          </a:p>
          <a:p>
            <a:r>
              <a:rPr lang="ja-JP" altLang="en-US" sz="1000" dirty="0">
                <a:solidFill>
                  <a:srgbClr val="000000"/>
                </a:solidFill>
                <a:latin typeface="HGPｺﾞｼｯｸM" panose="020B0600000000000000" pitchFamily="50" charset="-128"/>
                <a:ea typeface="HGPｺﾞｼｯｸM" panose="020B0600000000000000" pitchFamily="50" charset="-128"/>
              </a:rPr>
              <a:t>⇒</a:t>
            </a:r>
            <a:r>
              <a:rPr lang="en-US" altLang="ja-JP" sz="1000" dirty="0">
                <a:solidFill>
                  <a:srgbClr val="000000"/>
                </a:solidFill>
                <a:latin typeface="HGPｺﾞｼｯｸM" panose="020B0600000000000000" pitchFamily="50" charset="-128"/>
                <a:ea typeface="HGPｺﾞｼｯｸM" panose="020B0600000000000000" pitchFamily="50" charset="-128"/>
              </a:rPr>
              <a:t>Ⅰ</a:t>
            </a:r>
            <a:r>
              <a:rPr lang="ja-JP" altLang="en-US" sz="1000" dirty="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35</a:t>
            </a:r>
            <a:r>
              <a:rPr lang="ja-JP" altLang="en-US" sz="1000" dirty="0">
                <a:solidFill>
                  <a:srgbClr val="000000"/>
                </a:solidFill>
                <a:latin typeface="HGPｺﾞｼｯｸM" panose="020B0600000000000000" pitchFamily="50" charset="-128"/>
                <a:ea typeface="HGPｺﾞｼｯｸM" panose="020B0600000000000000" pitchFamily="50" charset="-128"/>
              </a:rPr>
              <a:t>％雇用されている場合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a:p>
            <a:r>
              <a:rPr lang="ja-JP" altLang="en-US" sz="1000" dirty="0">
                <a:solidFill>
                  <a:srgbClr val="000000"/>
                </a:solidFill>
                <a:latin typeface="HGPｺﾞｼｯｸM" panose="020B0600000000000000" pitchFamily="50" charset="-128"/>
                <a:ea typeface="HGPｺﾞｼｯｸM" panose="020B0600000000000000" pitchFamily="50" charset="-128"/>
              </a:rPr>
              <a:t>⇒</a:t>
            </a:r>
            <a:r>
              <a:rPr lang="en-US" altLang="ja-JP" sz="1000" dirty="0">
                <a:solidFill>
                  <a:srgbClr val="000000"/>
                </a:solidFill>
                <a:latin typeface="HGPｺﾞｼｯｸM" panose="020B0600000000000000" pitchFamily="50" charset="-128"/>
                <a:ea typeface="HGPｺﾞｼｯｸM" panose="020B0600000000000000" pitchFamily="50" charset="-128"/>
              </a:rPr>
              <a:t>Ⅱ</a:t>
            </a:r>
            <a:r>
              <a:rPr lang="ja-JP" altLang="en-US" sz="1000" dirty="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25</a:t>
            </a:r>
            <a:r>
              <a:rPr lang="ja-JP" altLang="en-US" sz="1000" dirty="0">
                <a:solidFill>
                  <a:srgbClr val="000000"/>
                </a:solidFill>
                <a:latin typeface="HGPｺﾞｼｯｸM" panose="020B0600000000000000" pitchFamily="50" charset="-128"/>
                <a:ea typeface="HGPｺﾞｼｯｸM" panose="020B0600000000000000" pitchFamily="50" charset="-128"/>
              </a:rPr>
              <a:t>％雇用されている場合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a:p>
            <a:r>
              <a:rPr lang="ja-JP" altLang="en-US" sz="1000" dirty="0">
                <a:solidFill>
                  <a:srgbClr val="000000"/>
                </a:solidFill>
                <a:latin typeface="HGPｺﾞｼｯｸM" panose="020B0600000000000000" pitchFamily="50" charset="-128"/>
                <a:ea typeface="HGPｺﾞｼｯｸM" panose="020B0600000000000000" pitchFamily="50" charset="-128"/>
              </a:rPr>
              <a:t>⇒</a:t>
            </a:r>
            <a:r>
              <a:rPr lang="en-US" altLang="ja-JP" sz="1000" dirty="0">
                <a:solidFill>
                  <a:srgbClr val="000000"/>
                </a:solidFill>
                <a:latin typeface="HGPｺﾞｼｯｸM" panose="020B0600000000000000" pitchFamily="50" charset="-128"/>
                <a:ea typeface="HGPｺﾞｼｯｸM" panose="020B0600000000000000" pitchFamily="50" charset="-128"/>
              </a:rPr>
              <a:t>Ⅲ</a:t>
            </a:r>
            <a:r>
              <a:rPr lang="ja-JP" altLang="en-US" sz="1000" dirty="0">
                <a:solidFill>
                  <a:srgbClr val="000000"/>
                </a:solidFill>
                <a:latin typeface="HGPｺﾞｼｯｸM" panose="020B0600000000000000" pitchFamily="50" charset="-128"/>
                <a:ea typeface="HGPｺﾞｼｯｸM" panose="020B0600000000000000" pitchFamily="50" charset="-128"/>
              </a:rPr>
              <a:t>：常勤職員が</a:t>
            </a:r>
            <a:r>
              <a:rPr lang="en-US" altLang="ja-JP" sz="1000" dirty="0">
                <a:solidFill>
                  <a:srgbClr val="000000"/>
                </a:solidFill>
                <a:latin typeface="HGPｺﾞｼｯｸM" panose="020B0600000000000000" pitchFamily="50" charset="-128"/>
                <a:ea typeface="HGPｺﾞｼｯｸM" panose="020B0600000000000000" pitchFamily="50" charset="-128"/>
              </a:rPr>
              <a:t>75</a:t>
            </a:r>
            <a:r>
              <a:rPr lang="ja-JP" altLang="en-US" sz="1000" dirty="0">
                <a:solidFill>
                  <a:srgbClr val="000000"/>
                </a:solidFill>
                <a:latin typeface="HGPｺﾞｼｯｸM" panose="020B0600000000000000" pitchFamily="50" charset="-128"/>
                <a:ea typeface="HGPｺﾞｼｯｸM" panose="020B0600000000000000" pitchFamily="50" charset="-128"/>
              </a:rPr>
              <a:t>％以上又は勤続</a:t>
            </a:r>
            <a:r>
              <a:rPr lang="en-US" altLang="ja-JP" sz="1000" dirty="0">
                <a:solidFill>
                  <a:srgbClr val="000000"/>
                </a:solidFill>
                <a:latin typeface="HGPｺﾞｼｯｸM" panose="020B0600000000000000" pitchFamily="50" charset="-128"/>
                <a:ea typeface="HGPｺﾞｼｯｸM" panose="020B0600000000000000" pitchFamily="50" charset="-128"/>
              </a:rPr>
              <a:t>3</a:t>
            </a:r>
            <a:r>
              <a:rPr lang="ja-JP" altLang="en-US" sz="1000" dirty="0">
                <a:solidFill>
                  <a:srgbClr val="000000"/>
                </a:solidFill>
                <a:latin typeface="HGPｺﾞｼｯｸM" panose="020B0600000000000000" pitchFamily="50" charset="-128"/>
                <a:ea typeface="HGPｺﾞｼｯｸM" panose="020B0600000000000000" pitchFamily="50" charset="-128"/>
              </a:rPr>
              <a:t>年以上が</a:t>
            </a:r>
            <a:r>
              <a:rPr lang="en-US" altLang="ja-JP" sz="1000" dirty="0">
                <a:solidFill>
                  <a:srgbClr val="000000"/>
                </a:solidFill>
                <a:latin typeface="HGPｺﾞｼｯｸM" panose="020B0600000000000000" pitchFamily="50" charset="-128"/>
                <a:ea typeface="HGPｺﾞｼｯｸM" panose="020B0600000000000000" pitchFamily="50" charset="-128"/>
              </a:rPr>
              <a:t>30</a:t>
            </a:r>
            <a:r>
              <a:rPr lang="ja-JP" altLang="en-US" sz="1000" dirty="0">
                <a:solidFill>
                  <a:srgbClr val="000000"/>
                </a:solidFill>
                <a:latin typeface="HGPｺﾞｼｯｸM" panose="020B0600000000000000" pitchFamily="50" charset="-128"/>
                <a:ea typeface="HGPｺﾞｼｯｸM" panose="020B0600000000000000" pitchFamily="50" charset="-128"/>
              </a:rPr>
              <a:t>％以上の場合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37" name="Text Box 2"/>
          <p:cNvSpPr txBox="1">
            <a:spLocks noChangeArrowheads="1"/>
          </p:cNvSpPr>
          <p:nvPr/>
        </p:nvSpPr>
        <p:spPr bwMode="auto">
          <a:xfrm>
            <a:off x="154819" y="6474822"/>
            <a:ext cx="4516457"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事業所数</a:t>
            </a:r>
            <a:r>
              <a:rPr lang="ja-JP" altLang="en-US" sz="1400" dirty="0">
                <a:solidFill>
                  <a:prstClr val="black"/>
                </a:solidFill>
                <a:latin typeface="HGPｺﾞｼｯｸM" pitchFamily="50" charset="-128"/>
                <a:ea typeface="HGPｺﾞｼｯｸM" pitchFamily="50" charset="-128"/>
              </a:rPr>
              <a:t>　　 </a:t>
            </a:r>
            <a:r>
              <a:rPr lang="ja-JP" altLang="en-US" sz="1600" dirty="0">
                <a:solidFill>
                  <a:srgbClr val="000000"/>
                </a:solidFill>
                <a:latin typeface="HGPｺﾞｼｯｸM" pitchFamily="50" charset="-128"/>
                <a:ea typeface="HGPｺﾞｼｯｸM" pitchFamily="50" charset="-128"/>
              </a:rPr>
              <a:t>３，６３０（</a:t>
            </a:r>
            <a:r>
              <a:rPr lang="zh-TW"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29</a:t>
            </a:r>
            <a:r>
              <a:rPr lang="zh-TW" altLang="en-US" sz="1400" dirty="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４</a:t>
            </a:r>
            <a:r>
              <a:rPr lang="zh-TW" altLang="en-US" sz="1400" dirty="0">
                <a:solidFill>
                  <a:srgbClr val="000000"/>
                </a:solidFill>
                <a:latin typeface="HGPｺﾞｼｯｸM" pitchFamily="50" charset="-128"/>
                <a:ea typeface="HGPｺﾞｼｯｸM" pitchFamily="50" charset="-128"/>
              </a:rPr>
              <a:t>月実績</a:t>
            </a:r>
            <a:r>
              <a:rPr lang="ja-JP" altLang="en-US" sz="1400" dirty="0">
                <a:solidFill>
                  <a:srgbClr val="000000"/>
                </a:solidFill>
                <a:latin typeface="HGPｺﾞｼｯｸM" pitchFamily="50" charset="-128"/>
                <a:ea typeface="HGPｺﾞｼｯｸM" pitchFamily="50" charset="-128"/>
              </a:rPr>
              <a:t>）</a:t>
            </a:r>
            <a:endParaRPr lang="en-US" altLang="ja-JP" sz="1200" b="1" u="sng" dirty="0">
              <a:solidFill>
                <a:prstClr val="black"/>
              </a:solidFill>
              <a:ea typeface="ＤＨＰ特太ゴシック体" pitchFamily="2" charset="-128"/>
            </a:endParaRPr>
          </a:p>
        </p:txBody>
      </p:sp>
      <p:sp>
        <p:nvSpPr>
          <p:cNvPr id="38" name="Text Box 2"/>
          <p:cNvSpPr txBox="1">
            <a:spLocks noChangeArrowheads="1"/>
          </p:cNvSpPr>
          <p:nvPr/>
        </p:nvSpPr>
        <p:spPr bwMode="auto">
          <a:xfrm>
            <a:off x="5052482" y="6475238"/>
            <a:ext cx="4853518"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利用者数</a:t>
            </a:r>
            <a:r>
              <a:rPr lang="ja-JP" altLang="en-US" sz="1400" dirty="0">
                <a:solidFill>
                  <a:prstClr val="black"/>
                </a:solidFill>
                <a:latin typeface="HGPｺﾞｼｯｸM" pitchFamily="50" charset="-128"/>
                <a:ea typeface="HGPｺﾞｼｯｸM" pitchFamily="50" charset="-128"/>
              </a:rPr>
              <a:t>　　 </a:t>
            </a:r>
            <a:r>
              <a:rPr lang="ja-JP" altLang="en-US" sz="1600" dirty="0">
                <a:solidFill>
                  <a:srgbClr val="000000"/>
                </a:solidFill>
                <a:latin typeface="HGPｺﾞｼｯｸM" pitchFamily="50" charset="-128"/>
                <a:ea typeface="HGPｺﾞｼｯｸM" pitchFamily="50" charset="-128"/>
              </a:rPr>
              <a:t>６６，８９４</a:t>
            </a:r>
            <a:r>
              <a:rPr lang="ja-JP" altLang="en-US" sz="1400" dirty="0">
                <a:solidFill>
                  <a:srgbClr val="000000"/>
                </a:solidFill>
                <a:latin typeface="HGPｺﾞｼｯｸM" pitchFamily="50" charset="-128"/>
                <a:ea typeface="HGPｺﾞｼｯｸM" pitchFamily="50" charset="-128"/>
              </a:rPr>
              <a:t>（</a:t>
            </a:r>
            <a:r>
              <a:rPr lang="zh-TW"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29</a:t>
            </a:r>
            <a:r>
              <a:rPr lang="zh-TW" altLang="en-US" sz="1400" dirty="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４</a:t>
            </a:r>
            <a:r>
              <a:rPr lang="zh-TW" altLang="en-US" sz="1400" dirty="0">
                <a:solidFill>
                  <a:srgbClr val="000000"/>
                </a:solidFill>
                <a:latin typeface="HGPｺﾞｼｯｸM" pitchFamily="50" charset="-128"/>
                <a:ea typeface="HGPｺﾞｼｯｸM" pitchFamily="50" charset="-128"/>
              </a:rPr>
              <a:t>月実績</a:t>
            </a:r>
            <a:r>
              <a:rPr lang="ja-JP" altLang="en-US" sz="1400" dirty="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31" name="スライド番号プレースホルダー 2"/>
          <p:cNvSpPr>
            <a:spLocks noGrp="1"/>
          </p:cNvSpPr>
          <p:nvPr>
            <p:ph type="sldNum" sz="quarter" idx="12"/>
          </p:nvPr>
        </p:nvSpPr>
        <p:spPr>
          <a:xfrm>
            <a:off x="9417496" y="6500864"/>
            <a:ext cx="488504" cy="365125"/>
          </a:xfrm>
        </p:spPr>
        <p:txBody>
          <a:bodyPr/>
          <a:lstStyle/>
          <a:p>
            <a:pPr algn="ctr"/>
            <a:fld id="{54B09F09-2CE8-491B-901A-3DF69E149F9C}" type="slidenum">
              <a:rPr lang="ja-JP" altLang="en-US" smtClean="0">
                <a:solidFill>
                  <a:prstClr val="black"/>
                </a:solidFill>
                <a:latin typeface="ＤＦ特太ゴシック体" panose="020B0509000000000000" pitchFamily="49" charset="-128"/>
                <a:ea typeface="ＤＦ特太ゴシック体" panose="020B0509000000000000" pitchFamily="49" charset="-128"/>
              </a:rPr>
              <a:pPr algn="ctr"/>
              <a:t>3</a:t>
            </a:fld>
            <a:endParaRPr lang="ja-JP" altLang="en-US"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64689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グラフ 48"/>
          <p:cNvGraphicFramePr>
            <a:graphicFrameLocks/>
          </p:cNvGraphicFramePr>
          <p:nvPr>
            <p:extLst>
              <p:ext uri="{D42A27DB-BD31-4B8C-83A1-F6EECF244321}">
                <p14:modId xmlns:p14="http://schemas.microsoft.com/office/powerpoint/2010/main" val="1253285392"/>
              </p:ext>
            </p:extLst>
          </p:nvPr>
        </p:nvGraphicFramePr>
        <p:xfrm>
          <a:off x="0" y="2604878"/>
          <a:ext cx="3210871" cy="392046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5" name="グラフ 74"/>
          <p:cNvGraphicFramePr>
            <a:graphicFrameLocks/>
          </p:cNvGraphicFramePr>
          <p:nvPr>
            <p:extLst>
              <p:ext uri="{D42A27DB-BD31-4B8C-83A1-F6EECF244321}">
                <p14:modId xmlns:p14="http://schemas.microsoft.com/office/powerpoint/2010/main" val="3817475452"/>
              </p:ext>
            </p:extLst>
          </p:nvPr>
        </p:nvGraphicFramePr>
        <p:xfrm>
          <a:off x="6249144" y="2604878"/>
          <a:ext cx="3656857" cy="39204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1" name="グラフ 60"/>
          <p:cNvGraphicFramePr>
            <a:graphicFrameLocks/>
          </p:cNvGraphicFramePr>
          <p:nvPr>
            <p:extLst>
              <p:ext uri="{D42A27DB-BD31-4B8C-83A1-F6EECF244321}">
                <p14:modId xmlns:p14="http://schemas.microsoft.com/office/powerpoint/2010/main" val="1594607165"/>
              </p:ext>
            </p:extLst>
          </p:nvPr>
        </p:nvGraphicFramePr>
        <p:xfrm>
          <a:off x="3080793" y="2551166"/>
          <a:ext cx="3240360" cy="3974178"/>
        </p:xfrm>
        <a:graphic>
          <a:graphicData uri="http://schemas.openxmlformats.org/drawingml/2006/chart">
            <c:chart xmlns:c="http://schemas.openxmlformats.org/drawingml/2006/chart" xmlns:r="http://schemas.openxmlformats.org/officeDocument/2006/relationships" r:id="rId4"/>
          </a:graphicData>
        </a:graphic>
      </p:graphicFrame>
      <p:sp>
        <p:nvSpPr>
          <p:cNvPr id="4" name="正方形/長方形 3"/>
          <p:cNvSpPr/>
          <p:nvPr/>
        </p:nvSpPr>
        <p:spPr>
          <a:xfrm>
            <a:off x="116504" y="764840"/>
            <a:ext cx="9673075" cy="122400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indent="-361950" fontAlgn="auto">
              <a:spcBef>
                <a:spcPts val="0"/>
              </a:spcBef>
              <a:spcAft>
                <a:spcPts val="0"/>
              </a:spcAft>
            </a:pPr>
            <a:r>
              <a:rPr lang="ja-JP" altLang="en-US" dirty="0">
                <a:solidFill>
                  <a:prstClr val="black"/>
                </a:solidFill>
              </a:rPr>
              <a:t>○　就労継続支援</a:t>
            </a:r>
            <a:r>
              <a:rPr lang="en-US" altLang="ja-JP" dirty="0">
                <a:solidFill>
                  <a:prstClr val="black"/>
                </a:solidFill>
              </a:rPr>
              <a:t>A</a:t>
            </a:r>
            <a:r>
              <a:rPr lang="ja-JP" altLang="en-US" dirty="0">
                <a:solidFill>
                  <a:prstClr val="black"/>
                </a:solidFill>
              </a:rPr>
              <a:t>型</a:t>
            </a:r>
            <a:r>
              <a:rPr lang="ja-JP" altLang="en-US" dirty="0">
                <a:solidFill>
                  <a:prstClr val="black"/>
                </a:solidFill>
                <a:latin typeface="ＭＳ Ｐゴシック"/>
              </a:rPr>
              <a:t>の平成２８年度費用額は約９２０億円であり、介護給付・訓練等給付費総額</a:t>
            </a:r>
            <a:endParaRPr lang="en-US" altLang="ja-JP" dirty="0">
              <a:solidFill>
                <a:prstClr val="black"/>
              </a:solidFill>
              <a:latin typeface="ＭＳ Ｐゴシック"/>
            </a:endParaRPr>
          </a:p>
          <a:p>
            <a:pPr marL="361950" indent="-361950" fontAlgn="auto">
              <a:spcBef>
                <a:spcPts val="0"/>
              </a:spcBef>
              <a:spcAft>
                <a:spcPts val="0"/>
              </a:spcAft>
            </a:pPr>
            <a:r>
              <a:rPr lang="ja-JP" altLang="en-US" dirty="0">
                <a:solidFill>
                  <a:prstClr val="black"/>
                </a:solidFill>
                <a:latin typeface="ＭＳ Ｐゴシック"/>
              </a:rPr>
              <a:t>　の約４．９％を占めている。</a:t>
            </a:r>
            <a:endParaRPr lang="en-US" altLang="ja-JP" dirty="0">
              <a:solidFill>
                <a:prstClr val="black"/>
              </a:solidFill>
              <a:latin typeface="ＭＳ Ｐゴシック"/>
            </a:endParaRPr>
          </a:p>
          <a:p>
            <a:pPr fontAlgn="auto">
              <a:lnSpc>
                <a:spcPts val="1000"/>
              </a:lnSpc>
              <a:spcBef>
                <a:spcPts val="0"/>
              </a:spcBef>
              <a:spcAft>
                <a:spcPts val="0"/>
              </a:spcAft>
            </a:pPr>
            <a:r>
              <a:rPr lang="ja-JP" altLang="en-US" dirty="0">
                <a:solidFill>
                  <a:prstClr val="black"/>
                </a:solidFill>
              </a:rPr>
              <a:t>　</a:t>
            </a:r>
            <a:endParaRPr lang="en-US" altLang="ja-JP" dirty="0">
              <a:solidFill>
                <a:prstClr val="black"/>
              </a:solidFill>
            </a:endParaRPr>
          </a:p>
          <a:p>
            <a:pPr fontAlgn="auto">
              <a:spcBef>
                <a:spcPts val="0"/>
              </a:spcBef>
              <a:spcAft>
                <a:spcPts val="0"/>
              </a:spcAft>
            </a:pPr>
            <a:r>
              <a:rPr lang="ja-JP" altLang="en-US" dirty="0">
                <a:solidFill>
                  <a:prstClr val="black"/>
                </a:solidFill>
              </a:rPr>
              <a:t>○　総費用額、利用者数及び事業所数は、毎年、大きく増加してきている。</a:t>
            </a:r>
            <a:endParaRPr lang="en-US" altLang="ja-JP" dirty="0">
              <a:solidFill>
                <a:prstClr val="black"/>
              </a:solidFill>
            </a:endParaRPr>
          </a:p>
        </p:txBody>
      </p:sp>
      <p:sp>
        <p:nvSpPr>
          <p:cNvPr id="10" name="正方形/長方形 9"/>
          <p:cNvSpPr/>
          <p:nvPr/>
        </p:nvSpPr>
        <p:spPr>
          <a:xfrm>
            <a:off x="200472" y="2166764"/>
            <a:ext cx="3368824"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b="1" dirty="0">
                <a:solidFill>
                  <a:prstClr val="black"/>
                </a:solidFill>
              </a:rPr>
              <a:t>総費用額の推移</a:t>
            </a:r>
          </a:p>
        </p:txBody>
      </p:sp>
      <p:sp>
        <p:nvSpPr>
          <p:cNvPr id="11" name="正方形/長方形 10"/>
          <p:cNvSpPr/>
          <p:nvPr/>
        </p:nvSpPr>
        <p:spPr>
          <a:xfrm>
            <a:off x="3656856" y="2132856"/>
            <a:ext cx="281641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b="1" dirty="0">
                <a:solidFill>
                  <a:prstClr val="black"/>
                </a:solidFill>
              </a:rPr>
              <a:t>利用者数の推移</a:t>
            </a:r>
          </a:p>
        </p:txBody>
      </p:sp>
      <p:sp>
        <p:nvSpPr>
          <p:cNvPr id="12" name="正方形/長方形 11"/>
          <p:cNvSpPr/>
          <p:nvPr/>
        </p:nvSpPr>
        <p:spPr>
          <a:xfrm>
            <a:off x="6834495" y="2132856"/>
            <a:ext cx="315907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600" b="1" dirty="0">
                <a:solidFill>
                  <a:prstClr val="black"/>
                </a:solidFill>
              </a:rPr>
              <a:t>事業所数の推移</a:t>
            </a:r>
          </a:p>
        </p:txBody>
      </p:sp>
      <p:sp>
        <p:nvSpPr>
          <p:cNvPr id="42" name="正方形/長方形 41"/>
          <p:cNvSpPr/>
          <p:nvPr/>
        </p:nvSpPr>
        <p:spPr>
          <a:xfrm>
            <a:off x="-87556" y="2420101"/>
            <a:ext cx="906101" cy="3695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900" dirty="0">
                <a:solidFill>
                  <a:prstClr val="black"/>
                </a:solidFill>
              </a:rPr>
              <a:t>（百万円）</a:t>
            </a:r>
          </a:p>
        </p:txBody>
      </p:sp>
      <p:sp>
        <p:nvSpPr>
          <p:cNvPr id="13" name="正方形/長方形 12"/>
          <p:cNvSpPr/>
          <p:nvPr/>
        </p:nvSpPr>
        <p:spPr>
          <a:xfrm>
            <a:off x="1888381" y="3740628"/>
            <a:ext cx="1399407" cy="3695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17.8</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13,888</a:t>
            </a:r>
            <a:r>
              <a:rPr lang="ja-JP" altLang="en-US" sz="1100" dirty="0">
                <a:solidFill>
                  <a:prstClr val="black"/>
                </a:solidFill>
                <a:latin typeface="ＭＳ Ｐゴシック"/>
              </a:rPr>
              <a:t>百万円）</a:t>
            </a:r>
          </a:p>
        </p:txBody>
      </p:sp>
      <p:sp>
        <p:nvSpPr>
          <p:cNvPr id="43" name="正方形/長方形 42"/>
          <p:cNvSpPr/>
          <p:nvPr/>
        </p:nvSpPr>
        <p:spPr>
          <a:xfrm>
            <a:off x="467449" y="5400583"/>
            <a:ext cx="1270968" cy="3695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37.9</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12,756</a:t>
            </a:r>
            <a:r>
              <a:rPr lang="ja-JP" altLang="en-US" sz="1100" dirty="0">
                <a:solidFill>
                  <a:prstClr val="black"/>
                </a:solidFill>
                <a:latin typeface="ＭＳ Ｐゴシック"/>
              </a:rPr>
              <a:t>百万円）</a:t>
            </a:r>
          </a:p>
        </p:txBody>
      </p:sp>
      <p:cxnSp>
        <p:nvCxnSpPr>
          <p:cNvPr id="37" name="直線矢印コネクタ 36"/>
          <p:cNvCxnSpPr/>
          <p:nvPr/>
        </p:nvCxnSpPr>
        <p:spPr>
          <a:xfrm flipV="1">
            <a:off x="922811" y="4416462"/>
            <a:ext cx="334473" cy="4097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正方形/長方形 44"/>
          <p:cNvSpPr/>
          <p:nvPr/>
        </p:nvSpPr>
        <p:spPr>
          <a:xfrm>
            <a:off x="6720195" y="5184622"/>
            <a:ext cx="1264433" cy="416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34.5</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527</a:t>
            </a:r>
            <a:r>
              <a:rPr lang="ja-JP" altLang="en-US" sz="1100" dirty="0">
                <a:solidFill>
                  <a:prstClr val="black"/>
                </a:solidFill>
                <a:latin typeface="ＭＳ Ｐゴシック"/>
              </a:rPr>
              <a:t>ヵ所）</a:t>
            </a:r>
          </a:p>
        </p:txBody>
      </p:sp>
      <p:sp>
        <p:nvSpPr>
          <p:cNvPr id="93" name="正方形/長方形 92"/>
          <p:cNvSpPr/>
          <p:nvPr/>
        </p:nvSpPr>
        <p:spPr>
          <a:xfrm>
            <a:off x="8502930" y="3605092"/>
            <a:ext cx="1317248" cy="416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13.9</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438</a:t>
            </a:r>
            <a:r>
              <a:rPr lang="ja-JP" altLang="en-US" sz="1100" dirty="0">
                <a:solidFill>
                  <a:prstClr val="black"/>
                </a:solidFill>
                <a:latin typeface="ＭＳ Ｐゴシック"/>
              </a:rPr>
              <a:t>ヵ所）</a:t>
            </a:r>
          </a:p>
        </p:txBody>
      </p:sp>
      <p:sp>
        <p:nvSpPr>
          <p:cNvPr id="16" name="正方形/長方形 15"/>
          <p:cNvSpPr/>
          <p:nvPr/>
        </p:nvSpPr>
        <p:spPr>
          <a:xfrm>
            <a:off x="5993280" y="2364180"/>
            <a:ext cx="1264433" cy="416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900" dirty="0">
                <a:solidFill>
                  <a:prstClr val="black"/>
                </a:solidFill>
              </a:rPr>
              <a:t>（ヵ所）</a:t>
            </a:r>
          </a:p>
        </p:txBody>
      </p:sp>
      <p:sp>
        <p:nvSpPr>
          <p:cNvPr id="15" name="正方形/長方形 14"/>
          <p:cNvSpPr/>
          <p:nvPr/>
        </p:nvSpPr>
        <p:spPr>
          <a:xfrm>
            <a:off x="2720757" y="2348880"/>
            <a:ext cx="1465200" cy="4045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900" dirty="0">
                <a:solidFill>
                  <a:prstClr val="black"/>
                </a:solidFill>
              </a:rPr>
              <a:t>（人）</a:t>
            </a:r>
          </a:p>
        </p:txBody>
      </p:sp>
      <p:cxnSp>
        <p:nvCxnSpPr>
          <p:cNvPr id="50" name="直線矢印コネクタ 49"/>
          <p:cNvCxnSpPr/>
          <p:nvPr/>
        </p:nvCxnSpPr>
        <p:spPr>
          <a:xfrm flipV="1">
            <a:off x="3987957" y="4150493"/>
            <a:ext cx="336500" cy="43593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正方形/長方形 46"/>
          <p:cNvSpPr/>
          <p:nvPr/>
        </p:nvSpPr>
        <p:spPr>
          <a:xfrm>
            <a:off x="4953036" y="3639585"/>
            <a:ext cx="1465200" cy="4045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14.8</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8,498</a:t>
            </a:r>
            <a:r>
              <a:rPr lang="ja-JP" altLang="en-US" sz="1100" dirty="0">
                <a:solidFill>
                  <a:prstClr val="black"/>
                </a:solidFill>
                <a:latin typeface="ＭＳ Ｐゴシック"/>
              </a:rPr>
              <a:t>人）</a:t>
            </a:r>
          </a:p>
        </p:txBody>
      </p:sp>
      <p:sp>
        <p:nvSpPr>
          <p:cNvPr id="60" name="正方形/長方形 59"/>
          <p:cNvSpPr/>
          <p:nvPr/>
        </p:nvSpPr>
        <p:spPr>
          <a:xfrm>
            <a:off x="3453357" y="5284133"/>
            <a:ext cx="1465200" cy="4045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34.0</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9,326</a:t>
            </a:r>
            <a:r>
              <a:rPr lang="ja-JP" altLang="en-US" sz="1100" dirty="0">
                <a:solidFill>
                  <a:prstClr val="black"/>
                </a:solidFill>
                <a:latin typeface="ＭＳ Ｐゴシック"/>
              </a:rPr>
              <a:t>人）</a:t>
            </a:r>
          </a:p>
        </p:txBody>
      </p:sp>
      <p:cxnSp>
        <p:nvCxnSpPr>
          <p:cNvPr id="30" name="直線矢印コネクタ 29"/>
          <p:cNvCxnSpPr/>
          <p:nvPr/>
        </p:nvCxnSpPr>
        <p:spPr>
          <a:xfrm flipV="1">
            <a:off x="1403428" y="3925406"/>
            <a:ext cx="334989" cy="4780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V="1">
            <a:off x="4493422" y="3694966"/>
            <a:ext cx="330589" cy="509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flipV="1">
            <a:off x="5009293" y="3270758"/>
            <a:ext cx="332611" cy="44406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正方形/長方形 47"/>
          <p:cNvSpPr/>
          <p:nvPr/>
        </p:nvSpPr>
        <p:spPr>
          <a:xfrm>
            <a:off x="3937966" y="4778143"/>
            <a:ext cx="1465200" cy="4045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30.0</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11,003</a:t>
            </a:r>
            <a:r>
              <a:rPr lang="ja-JP" altLang="en-US" sz="1100" dirty="0">
                <a:solidFill>
                  <a:prstClr val="black"/>
                </a:solidFill>
                <a:latin typeface="ＭＳ Ｐゴシック"/>
              </a:rPr>
              <a:t>人）</a:t>
            </a:r>
          </a:p>
        </p:txBody>
      </p:sp>
      <p:cxnSp>
        <p:nvCxnSpPr>
          <p:cNvPr id="18" name="直線矢印コネクタ 17"/>
          <p:cNvCxnSpPr/>
          <p:nvPr/>
        </p:nvCxnSpPr>
        <p:spPr>
          <a:xfrm flipV="1">
            <a:off x="7167734" y="4243099"/>
            <a:ext cx="364524" cy="3868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V="1">
            <a:off x="7765972" y="3756988"/>
            <a:ext cx="386777" cy="4803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flipV="1">
            <a:off x="8343400" y="3394075"/>
            <a:ext cx="432000" cy="3988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7327143" y="4711901"/>
            <a:ext cx="1264433" cy="416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29.9</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614</a:t>
            </a:r>
            <a:r>
              <a:rPr lang="ja-JP" altLang="en-US" sz="1100" dirty="0">
                <a:solidFill>
                  <a:prstClr val="black"/>
                </a:solidFill>
                <a:latin typeface="ＭＳ Ｐゴシック"/>
              </a:rPr>
              <a:t>ヵ所）</a:t>
            </a:r>
          </a:p>
        </p:txBody>
      </p:sp>
      <p:sp>
        <p:nvSpPr>
          <p:cNvPr id="31" name="正方形/長方形 30"/>
          <p:cNvSpPr/>
          <p:nvPr/>
        </p:nvSpPr>
        <p:spPr>
          <a:xfrm>
            <a:off x="224517" y="6525344"/>
            <a:ext cx="9409038"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dirty="0">
                <a:solidFill>
                  <a:srgbClr val="000000"/>
                </a:solidFill>
                <a:latin typeface="ＭＳ Ｐゴシック"/>
              </a:rPr>
              <a:t>【</a:t>
            </a:r>
            <a:r>
              <a:rPr lang="ja-JP" altLang="en-US" sz="1200" dirty="0">
                <a:solidFill>
                  <a:srgbClr val="000000"/>
                </a:solidFill>
                <a:latin typeface="ＭＳ Ｐゴシック"/>
              </a:rPr>
              <a:t>出典</a:t>
            </a:r>
            <a:r>
              <a:rPr lang="en-US" altLang="ja-JP" sz="1200" dirty="0">
                <a:solidFill>
                  <a:srgbClr val="000000"/>
                </a:solidFill>
                <a:latin typeface="ＭＳ Ｐゴシック"/>
              </a:rPr>
              <a:t>】</a:t>
            </a:r>
            <a:r>
              <a:rPr lang="ja-JP" altLang="en-US" sz="1200" dirty="0">
                <a:solidFill>
                  <a:srgbClr val="000000"/>
                </a:solidFill>
                <a:latin typeface="ＭＳ Ｐゴシック"/>
              </a:rPr>
              <a:t>国保連データ（利用者数及び事業所数は各年</a:t>
            </a:r>
            <a:r>
              <a:rPr lang="en-US" altLang="ja-JP" sz="1200" dirty="0">
                <a:solidFill>
                  <a:srgbClr val="000000"/>
                </a:solidFill>
                <a:latin typeface="ＭＳ Ｐゴシック"/>
              </a:rPr>
              <a:t>3</a:t>
            </a:r>
            <a:r>
              <a:rPr lang="ja-JP" altLang="en-US" sz="1200" dirty="0">
                <a:solidFill>
                  <a:srgbClr val="000000"/>
                </a:solidFill>
                <a:latin typeface="ＭＳ Ｐゴシック"/>
              </a:rPr>
              <a:t>月サービス提供分）</a:t>
            </a:r>
          </a:p>
        </p:txBody>
      </p:sp>
      <p:sp>
        <p:nvSpPr>
          <p:cNvPr id="33" name="タイトル 7"/>
          <p:cNvSpPr txBox="1">
            <a:spLocks/>
          </p:cNvSpPr>
          <p:nvPr/>
        </p:nvSpPr>
        <p:spPr bwMode="auto">
          <a:xfrm>
            <a:off x="36" y="44054"/>
            <a:ext cx="9906000" cy="432618"/>
          </a:xfrm>
          <a:prstGeom prst="rect">
            <a:avLst/>
          </a:prstGeom>
          <a:noFill/>
          <a:ln w="9525">
            <a:noFill/>
            <a:miter lim="800000"/>
            <a:headEnd/>
            <a:tailEnd/>
          </a:ln>
        </p:spPr>
        <p:txBody>
          <a:bodyPr vert="horz" wrap="square" lIns="91414" tIns="45706" rIns="91414" bIns="45706"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23" algn="ctr" rtl="0" fontAlgn="base">
              <a:spcBef>
                <a:spcPct val="0"/>
              </a:spcBef>
              <a:spcAft>
                <a:spcPct val="0"/>
              </a:spcAft>
              <a:defRPr kumimoji="1" sz="4400">
                <a:solidFill>
                  <a:schemeClr val="tx2"/>
                </a:solidFill>
                <a:latin typeface="Arial" charset="0"/>
                <a:ea typeface="ＭＳ Ｐゴシック" pitchFamily="50" charset="-128"/>
              </a:defRPr>
            </a:lvl6pPr>
            <a:lvl7pPr marL="914246" algn="ctr" rtl="0" fontAlgn="base">
              <a:spcBef>
                <a:spcPct val="0"/>
              </a:spcBef>
              <a:spcAft>
                <a:spcPct val="0"/>
              </a:spcAft>
              <a:defRPr kumimoji="1" sz="4400">
                <a:solidFill>
                  <a:schemeClr val="tx2"/>
                </a:solidFill>
                <a:latin typeface="Arial" charset="0"/>
                <a:ea typeface="ＭＳ Ｐゴシック" pitchFamily="50" charset="-128"/>
              </a:defRPr>
            </a:lvl7pPr>
            <a:lvl8pPr marL="1371369" algn="ctr" rtl="0" fontAlgn="base">
              <a:spcBef>
                <a:spcPct val="0"/>
              </a:spcBef>
              <a:spcAft>
                <a:spcPct val="0"/>
              </a:spcAft>
              <a:defRPr kumimoji="1" sz="4400">
                <a:solidFill>
                  <a:schemeClr val="tx2"/>
                </a:solidFill>
                <a:latin typeface="Arial" charset="0"/>
                <a:ea typeface="ＭＳ Ｐゴシック" pitchFamily="50" charset="-128"/>
              </a:defRPr>
            </a:lvl8pPr>
            <a:lvl9pPr marL="1828492"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solidFill>
                  <a:srgbClr val="1F497D"/>
                </a:solidFill>
                <a:latin typeface="HGP創英角ｺﾞｼｯｸUB" panose="020B0900000000000000" pitchFamily="50" charset="-128"/>
                <a:ea typeface="HGP創英角ｺﾞｼｯｸUB" panose="020B0900000000000000" pitchFamily="50" charset="-128"/>
              </a:rPr>
              <a:t>就労継続支援Ａ型の現状</a:t>
            </a:r>
          </a:p>
        </p:txBody>
      </p:sp>
      <p:grpSp>
        <p:nvGrpSpPr>
          <p:cNvPr id="35" name="グループ化 10"/>
          <p:cNvGrpSpPr>
            <a:grpSpLocks/>
          </p:cNvGrpSpPr>
          <p:nvPr/>
        </p:nvGrpSpPr>
        <p:grpSpPr bwMode="auto">
          <a:xfrm>
            <a:off x="80" y="549250"/>
            <a:ext cx="9906000" cy="71438"/>
            <a:chOff x="0" y="188640"/>
            <a:chExt cx="9144000" cy="72008"/>
          </a:xfrm>
        </p:grpSpPr>
        <p:cxnSp>
          <p:nvCxnSpPr>
            <p:cNvPr id="36" name="直線コネクタ 35"/>
            <p:cNvCxnSpPr/>
            <p:nvPr/>
          </p:nvCxnSpPr>
          <p:spPr>
            <a:xfrm>
              <a:off x="0" y="188640"/>
              <a:ext cx="9144000" cy="0"/>
            </a:xfrm>
            <a:prstGeom prst="line">
              <a:avLst/>
            </a:prstGeom>
            <a:noFill/>
            <a:ln w="9525" cap="flat" cmpd="sng" algn="ctr">
              <a:solidFill>
                <a:srgbClr val="99CCFF"/>
              </a:solidFill>
              <a:prstDash val="solid"/>
            </a:ln>
            <a:effectLst/>
          </p:spPr>
        </p:cxnSp>
        <p:cxnSp>
          <p:nvCxnSpPr>
            <p:cNvPr id="40" name="直線コネクタ 39"/>
            <p:cNvCxnSpPr/>
            <p:nvPr/>
          </p:nvCxnSpPr>
          <p:spPr>
            <a:xfrm>
              <a:off x="0" y="260648"/>
              <a:ext cx="9144000" cy="0"/>
            </a:xfrm>
            <a:prstGeom prst="line">
              <a:avLst/>
            </a:prstGeom>
            <a:noFill/>
            <a:ln w="57150" cap="flat" cmpd="sng" algn="ctr">
              <a:solidFill>
                <a:srgbClr val="99CCFF"/>
              </a:solidFill>
              <a:prstDash val="solid"/>
            </a:ln>
            <a:effectLst/>
          </p:spPr>
        </p:cxnSp>
      </p:grpSp>
      <p:cxnSp>
        <p:nvCxnSpPr>
          <p:cNvPr id="44" name="直線矢印コネクタ 43"/>
          <p:cNvCxnSpPr/>
          <p:nvPr/>
        </p:nvCxnSpPr>
        <p:spPr>
          <a:xfrm flipV="1">
            <a:off x="1922984" y="3368675"/>
            <a:ext cx="321568" cy="5418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973584" y="4928434"/>
            <a:ext cx="1270968" cy="3695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34.7</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16,092</a:t>
            </a:r>
            <a:r>
              <a:rPr lang="ja-JP" altLang="en-US" sz="1100" dirty="0">
                <a:solidFill>
                  <a:prstClr val="black"/>
                </a:solidFill>
                <a:latin typeface="ＭＳ Ｐゴシック"/>
              </a:rPr>
              <a:t>百万円）</a:t>
            </a:r>
          </a:p>
        </p:txBody>
      </p:sp>
      <p:cxnSp>
        <p:nvCxnSpPr>
          <p:cNvPr id="58" name="直線矢印コネクタ 57"/>
          <p:cNvCxnSpPr/>
          <p:nvPr/>
        </p:nvCxnSpPr>
        <p:spPr>
          <a:xfrm flipV="1">
            <a:off x="2413823" y="2959100"/>
            <a:ext cx="348525" cy="48246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正方形/長方形 58"/>
          <p:cNvSpPr/>
          <p:nvPr/>
        </p:nvSpPr>
        <p:spPr>
          <a:xfrm>
            <a:off x="1491380" y="4383188"/>
            <a:ext cx="1270968" cy="3695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25.1</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15,665</a:t>
            </a:r>
            <a:r>
              <a:rPr lang="ja-JP" altLang="en-US" sz="1100" dirty="0">
                <a:solidFill>
                  <a:prstClr val="black"/>
                </a:solidFill>
                <a:latin typeface="ＭＳ Ｐゴシック"/>
              </a:rPr>
              <a:t>百万円）</a:t>
            </a:r>
          </a:p>
        </p:txBody>
      </p:sp>
      <p:sp>
        <p:nvSpPr>
          <p:cNvPr id="64" name="正方形/長方形 63"/>
          <p:cNvSpPr/>
          <p:nvPr/>
        </p:nvSpPr>
        <p:spPr>
          <a:xfrm>
            <a:off x="4458321" y="4234260"/>
            <a:ext cx="1465200" cy="4045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20.5</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9,794</a:t>
            </a:r>
            <a:r>
              <a:rPr lang="ja-JP" altLang="en-US" sz="1100" dirty="0">
                <a:solidFill>
                  <a:prstClr val="black"/>
                </a:solidFill>
                <a:latin typeface="ＭＳ Ｐゴシック"/>
              </a:rPr>
              <a:t>人）</a:t>
            </a:r>
          </a:p>
        </p:txBody>
      </p:sp>
      <p:cxnSp>
        <p:nvCxnSpPr>
          <p:cNvPr id="66" name="直線矢印コネクタ 65"/>
          <p:cNvCxnSpPr/>
          <p:nvPr/>
        </p:nvCxnSpPr>
        <p:spPr>
          <a:xfrm flipV="1">
            <a:off x="5448300" y="2870200"/>
            <a:ext cx="418414" cy="40055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直線矢印コネクタ 82"/>
          <p:cNvCxnSpPr/>
          <p:nvPr/>
        </p:nvCxnSpPr>
        <p:spPr>
          <a:xfrm flipV="1">
            <a:off x="8970105" y="3057779"/>
            <a:ext cx="377282" cy="3304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正方形/長方形 85"/>
          <p:cNvSpPr/>
          <p:nvPr/>
        </p:nvSpPr>
        <p:spPr>
          <a:xfrm>
            <a:off x="7927183" y="4197594"/>
            <a:ext cx="1264433" cy="416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18.4</a:t>
            </a:r>
            <a:r>
              <a:rPr lang="ja-JP" altLang="en-US" sz="1100" dirty="0">
                <a:solidFill>
                  <a:prstClr val="black"/>
                </a:solidFill>
                <a:latin typeface="ＭＳ Ｐゴシック"/>
              </a:rPr>
              <a:t>％</a:t>
            </a:r>
            <a:endParaRPr lang="en-US" altLang="ja-JP" sz="1100" dirty="0">
              <a:solidFill>
                <a:prstClr val="black"/>
              </a:solidFill>
              <a:latin typeface="ＭＳ Ｐゴシック"/>
            </a:endParaRPr>
          </a:p>
          <a:p>
            <a:pPr algn="ctr" fontAlgn="auto">
              <a:spcBef>
                <a:spcPts val="0"/>
              </a:spcBef>
              <a:spcAft>
                <a:spcPts val="0"/>
              </a:spcAft>
            </a:pPr>
            <a:r>
              <a:rPr lang="ja-JP" altLang="en-US" sz="1100" dirty="0">
                <a:solidFill>
                  <a:prstClr val="black"/>
                </a:solidFill>
                <a:latin typeface="ＭＳ Ｐゴシック"/>
              </a:rPr>
              <a:t>（＋</a:t>
            </a:r>
            <a:r>
              <a:rPr lang="en-US" altLang="ja-JP" sz="1100" dirty="0">
                <a:solidFill>
                  <a:prstClr val="black"/>
                </a:solidFill>
                <a:latin typeface="ＭＳ Ｐゴシック"/>
              </a:rPr>
              <a:t>490</a:t>
            </a:r>
            <a:r>
              <a:rPr lang="ja-JP" altLang="en-US" sz="1100" dirty="0">
                <a:solidFill>
                  <a:prstClr val="black"/>
                </a:solidFill>
                <a:latin typeface="ＭＳ Ｐゴシック"/>
              </a:rPr>
              <a:t>ヵ所）</a:t>
            </a:r>
          </a:p>
        </p:txBody>
      </p:sp>
      <p:sp>
        <p:nvSpPr>
          <p:cNvPr id="51" name="スライド番号プレースホルダー 2"/>
          <p:cNvSpPr>
            <a:spLocks noGrp="1"/>
          </p:cNvSpPr>
          <p:nvPr>
            <p:ph type="sldNum" sz="quarter" idx="12"/>
          </p:nvPr>
        </p:nvSpPr>
        <p:spPr>
          <a:xfrm>
            <a:off x="7594600" y="6500864"/>
            <a:ext cx="2311400"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4</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931097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p:nvPr>
            <p:extLst>
              <p:ext uri="{D42A27DB-BD31-4B8C-83A1-F6EECF244321}">
                <p14:modId xmlns:p14="http://schemas.microsoft.com/office/powerpoint/2010/main" val="2722849670"/>
              </p:ext>
            </p:extLst>
          </p:nvPr>
        </p:nvGraphicFramePr>
        <p:xfrm>
          <a:off x="56454" y="1978098"/>
          <a:ext cx="4896625" cy="45838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グラフ 4"/>
          <p:cNvGraphicFramePr/>
          <p:nvPr>
            <p:extLst>
              <p:ext uri="{D42A27DB-BD31-4B8C-83A1-F6EECF244321}">
                <p14:modId xmlns:p14="http://schemas.microsoft.com/office/powerpoint/2010/main" val="2427330450"/>
              </p:ext>
            </p:extLst>
          </p:nvPr>
        </p:nvGraphicFramePr>
        <p:xfrm>
          <a:off x="4775200" y="1808688"/>
          <a:ext cx="5218360" cy="4891744"/>
        </p:xfrm>
        <a:graphic>
          <a:graphicData uri="http://schemas.openxmlformats.org/drawingml/2006/chart">
            <c:chart xmlns:c="http://schemas.openxmlformats.org/drawingml/2006/chart" xmlns:r="http://schemas.openxmlformats.org/officeDocument/2006/relationships" r:id="rId4"/>
          </a:graphicData>
        </a:graphic>
      </p:graphicFrame>
      <p:sp>
        <p:nvSpPr>
          <p:cNvPr id="2" name="テキスト ボックス 1"/>
          <p:cNvSpPr txBox="1"/>
          <p:nvPr/>
        </p:nvSpPr>
        <p:spPr>
          <a:xfrm>
            <a:off x="2280746" y="3424774"/>
            <a:ext cx="768086"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2,054</a:t>
            </a:r>
            <a:endParaRPr lang="ja-JP" altLang="en-US" sz="1600" dirty="0">
              <a:solidFill>
                <a:prstClr val="black"/>
              </a:solidFill>
              <a:latin typeface="Calibri"/>
              <a:ea typeface="ＭＳ Ｐゴシック"/>
            </a:endParaRPr>
          </a:p>
        </p:txBody>
      </p:sp>
      <p:sp>
        <p:nvSpPr>
          <p:cNvPr id="7" name="テキスト ボックス 6"/>
          <p:cNvSpPr txBox="1"/>
          <p:nvPr/>
        </p:nvSpPr>
        <p:spPr>
          <a:xfrm>
            <a:off x="539426" y="4759206"/>
            <a:ext cx="557561"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707</a:t>
            </a:r>
            <a:endParaRPr lang="ja-JP" altLang="en-US" sz="1600" dirty="0">
              <a:solidFill>
                <a:prstClr val="black"/>
              </a:solidFill>
              <a:latin typeface="Calibri"/>
              <a:ea typeface="ＭＳ Ｐゴシック"/>
            </a:endParaRPr>
          </a:p>
        </p:txBody>
      </p:sp>
      <p:sp>
        <p:nvSpPr>
          <p:cNvPr id="8" name="テキスト ボックス 7"/>
          <p:cNvSpPr txBox="1"/>
          <p:nvPr/>
        </p:nvSpPr>
        <p:spPr>
          <a:xfrm>
            <a:off x="1056184" y="4344452"/>
            <a:ext cx="720080"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1,058</a:t>
            </a:r>
            <a:endParaRPr lang="ja-JP" altLang="en-US" sz="1600" dirty="0">
              <a:solidFill>
                <a:prstClr val="black"/>
              </a:solidFill>
              <a:latin typeface="Calibri"/>
              <a:ea typeface="ＭＳ Ｐゴシック"/>
            </a:endParaRPr>
          </a:p>
        </p:txBody>
      </p:sp>
      <p:sp>
        <p:nvSpPr>
          <p:cNvPr id="9" name="テキスト ボックス 8"/>
          <p:cNvSpPr txBox="1"/>
          <p:nvPr/>
        </p:nvSpPr>
        <p:spPr>
          <a:xfrm>
            <a:off x="1667574" y="3892000"/>
            <a:ext cx="720080"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1,527</a:t>
            </a:r>
          </a:p>
        </p:txBody>
      </p:sp>
      <p:sp>
        <p:nvSpPr>
          <p:cNvPr id="10" name="Text Box 162"/>
          <p:cNvSpPr txBox="1">
            <a:spLocks noChangeArrowheads="1"/>
          </p:cNvSpPr>
          <p:nvPr/>
        </p:nvSpPr>
        <p:spPr bwMode="auto">
          <a:xfrm>
            <a:off x="128464" y="6561933"/>
            <a:ext cx="3943572" cy="276999"/>
          </a:xfrm>
          <a:prstGeom prst="rect">
            <a:avLst/>
          </a:prstGeom>
          <a:noFill/>
          <a:ln w="9525">
            <a:noFill/>
            <a:miter lim="800000"/>
            <a:headEnd/>
            <a:tailEnd/>
          </a:ln>
        </p:spPr>
        <p:txBody>
          <a:bodyPr wrap="square">
            <a:spAutoFit/>
          </a:bodyPr>
          <a:lstStyle/>
          <a:p>
            <a:pPr fontAlgn="auto">
              <a:spcBef>
                <a:spcPct val="50000"/>
              </a:spcBef>
              <a:spcAft>
                <a:spcPts val="0"/>
              </a:spcAft>
            </a:pPr>
            <a:r>
              <a:rPr lang="en-US" altLang="ja-JP" sz="1200" dirty="0">
                <a:solidFill>
                  <a:prstClr val="black"/>
                </a:solidFill>
                <a:latin typeface="Calibri"/>
                <a:ea typeface="ＭＳ Ｐゴシック"/>
              </a:rPr>
              <a:t>【</a:t>
            </a:r>
            <a:r>
              <a:rPr lang="ja-JP" altLang="en-US" sz="1200" dirty="0">
                <a:solidFill>
                  <a:prstClr val="black"/>
                </a:solidFill>
                <a:latin typeface="Calibri"/>
                <a:ea typeface="ＭＳ Ｐゴシック"/>
              </a:rPr>
              <a:t>出典</a:t>
            </a:r>
            <a:r>
              <a:rPr lang="en-US" altLang="ja-JP" sz="1200" dirty="0">
                <a:solidFill>
                  <a:prstClr val="black"/>
                </a:solidFill>
                <a:latin typeface="Calibri"/>
                <a:ea typeface="ＭＳ Ｐゴシック"/>
              </a:rPr>
              <a:t>】</a:t>
            </a:r>
            <a:r>
              <a:rPr lang="ja-JP" altLang="en-US" sz="1200" dirty="0">
                <a:solidFill>
                  <a:prstClr val="black"/>
                </a:solidFill>
                <a:latin typeface="Calibri"/>
                <a:ea typeface="ＭＳ Ｐゴシック"/>
              </a:rPr>
              <a:t>国保連データ（各年度とも</a:t>
            </a:r>
            <a:r>
              <a:rPr lang="en-US" altLang="ja-JP" sz="1200" dirty="0">
                <a:solidFill>
                  <a:prstClr val="black"/>
                </a:solidFill>
                <a:latin typeface="Calibri"/>
                <a:ea typeface="ＭＳ Ｐゴシック"/>
              </a:rPr>
              <a:t>3</a:t>
            </a:r>
            <a:r>
              <a:rPr lang="ja-JP" altLang="en-US" sz="1200" dirty="0">
                <a:solidFill>
                  <a:prstClr val="black"/>
                </a:solidFill>
                <a:latin typeface="Calibri"/>
                <a:ea typeface="ＭＳ Ｐゴシック"/>
              </a:rPr>
              <a:t>月サービス提供分）</a:t>
            </a:r>
          </a:p>
        </p:txBody>
      </p:sp>
      <p:sp>
        <p:nvSpPr>
          <p:cNvPr id="3" name="正方形/長方形 2"/>
          <p:cNvSpPr/>
          <p:nvPr/>
        </p:nvSpPr>
        <p:spPr>
          <a:xfrm>
            <a:off x="1208584" y="1823338"/>
            <a:ext cx="2736304" cy="3095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black"/>
                </a:solidFill>
              </a:rPr>
              <a:t>事業所数の推移</a:t>
            </a:r>
          </a:p>
        </p:txBody>
      </p:sp>
      <p:sp>
        <p:nvSpPr>
          <p:cNvPr id="12" name="正方形/長方形 11"/>
          <p:cNvSpPr/>
          <p:nvPr/>
        </p:nvSpPr>
        <p:spPr>
          <a:xfrm>
            <a:off x="6393160" y="1844824"/>
            <a:ext cx="2736304" cy="3095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black"/>
                </a:solidFill>
              </a:rPr>
              <a:t>設置主体別割合の推移</a:t>
            </a:r>
          </a:p>
        </p:txBody>
      </p:sp>
      <p:sp>
        <p:nvSpPr>
          <p:cNvPr id="13" name="正方形/長方形 12"/>
          <p:cNvSpPr/>
          <p:nvPr/>
        </p:nvSpPr>
        <p:spPr>
          <a:xfrm>
            <a:off x="128465" y="620688"/>
            <a:ext cx="9649072" cy="118800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6000" indent="-457200"/>
            <a:r>
              <a:rPr lang="ja-JP" altLang="en-US" dirty="0">
                <a:solidFill>
                  <a:prstClr val="black"/>
                </a:solidFill>
              </a:rPr>
              <a:t>○　設置主体別に就労継続支援</a:t>
            </a:r>
            <a:r>
              <a:rPr lang="en-US" altLang="ja-JP" dirty="0">
                <a:solidFill>
                  <a:prstClr val="black"/>
                </a:solidFill>
              </a:rPr>
              <a:t>A</a:t>
            </a:r>
            <a:r>
              <a:rPr lang="ja-JP" altLang="en-US" dirty="0">
                <a:solidFill>
                  <a:prstClr val="black"/>
                </a:solidFill>
              </a:rPr>
              <a:t>型事業所数の推移を見ると、営利法人が設置する事業所数が著しく増加している。</a:t>
            </a:r>
            <a:endParaRPr lang="en-US" altLang="ja-JP" dirty="0">
              <a:solidFill>
                <a:prstClr val="black"/>
              </a:solidFill>
            </a:endParaRPr>
          </a:p>
          <a:p>
            <a:pPr marL="216000" indent="-457200"/>
            <a:r>
              <a:rPr lang="ja-JP" altLang="en-US" dirty="0">
                <a:solidFill>
                  <a:prstClr val="black"/>
                </a:solidFill>
              </a:rPr>
              <a:t>○　設置主体別の割合を見ると、平成２７年度では、営利法人の割合が最も高く約５割となっており、社会福祉法人の割合は約２割となっている。</a:t>
            </a:r>
          </a:p>
        </p:txBody>
      </p:sp>
      <p:sp>
        <p:nvSpPr>
          <p:cNvPr id="15" name="タイトル 7"/>
          <p:cNvSpPr txBox="1">
            <a:spLocks/>
          </p:cNvSpPr>
          <p:nvPr/>
        </p:nvSpPr>
        <p:spPr bwMode="auto">
          <a:xfrm>
            <a:off x="36" y="44054"/>
            <a:ext cx="9906000" cy="432618"/>
          </a:xfrm>
          <a:prstGeom prst="rect">
            <a:avLst/>
          </a:prstGeom>
          <a:noFill/>
          <a:ln w="9525">
            <a:noFill/>
            <a:miter lim="800000"/>
            <a:headEnd/>
            <a:tailEnd/>
          </a:ln>
        </p:spPr>
        <p:txBody>
          <a:bodyPr vert="horz" wrap="square" lIns="91414" tIns="45706" rIns="91414" bIns="45706"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23" algn="ctr" rtl="0" fontAlgn="base">
              <a:spcBef>
                <a:spcPct val="0"/>
              </a:spcBef>
              <a:spcAft>
                <a:spcPct val="0"/>
              </a:spcAft>
              <a:defRPr kumimoji="1" sz="4400">
                <a:solidFill>
                  <a:schemeClr val="tx2"/>
                </a:solidFill>
                <a:latin typeface="Arial" charset="0"/>
                <a:ea typeface="ＭＳ Ｐゴシック" pitchFamily="50" charset="-128"/>
              </a:defRPr>
            </a:lvl6pPr>
            <a:lvl7pPr marL="914246" algn="ctr" rtl="0" fontAlgn="base">
              <a:spcBef>
                <a:spcPct val="0"/>
              </a:spcBef>
              <a:spcAft>
                <a:spcPct val="0"/>
              </a:spcAft>
              <a:defRPr kumimoji="1" sz="4400">
                <a:solidFill>
                  <a:schemeClr val="tx2"/>
                </a:solidFill>
                <a:latin typeface="Arial" charset="0"/>
                <a:ea typeface="ＭＳ Ｐゴシック" pitchFamily="50" charset="-128"/>
              </a:defRPr>
            </a:lvl7pPr>
            <a:lvl8pPr marL="1371369" algn="ctr" rtl="0" fontAlgn="base">
              <a:spcBef>
                <a:spcPct val="0"/>
              </a:spcBef>
              <a:spcAft>
                <a:spcPct val="0"/>
              </a:spcAft>
              <a:defRPr kumimoji="1" sz="4400">
                <a:solidFill>
                  <a:schemeClr val="tx2"/>
                </a:solidFill>
                <a:latin typeface="Arial" charset="0"/>
                <a:ea typeface="ＭＳ Ｐゴシック" pitchFamily="50" charset="-128"/>
              </a:defRPr>
            </a:lvl8pPr>
            <a:lvl9pPr marL="1828492"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solidFill>
                  <a:srgbClr val="1F497D"/>
                </a:solidFill>
                <a:latin typeface="HGP創英角ｺﾞｼｯｸUB" panose="020B0900000000000000" pitchFamily="50" charset="-128"/>
                <a:ea typeface="HGP創英角ｺﾞｼｯｸUB" panose="020B0900000000000000" pitchFamily="50" charset="-128"/>
              </a:rPr>
              <a:t>就労継続支援Ａ型事業所の設置主体別の状況</a:t>
            </a:r>
          </a:p>
        </p:txBody>
      </p:sp>
      <p:grpSp>
        <p:nvGrpSpPr>
          <p:cNvPr id="16" name="グループ化 10"/>
          <p:cNvGrpSpPr>
            <a:grpSpLocks/>
          </p:cNvGrpSpPr>
          <p:nvPr/>
        </p:nvGrpSpPr>
        <p:grpSpPr bwMode="auto">
          <a:xfrm>
            <a:off x="80" y="477242"/>
            <a:ext cx="9906000" cy="71438"/>
            <a:chOff x="0" y="188640"/>
            <a:chExt cx="9144000" cy="72008"/>
          </a:xfrm>
        </p:grpSpPr>
        <p:cxnSp>
          <p:nvCxnSpPr>
            <p:cNvPr id="17" name="直線コネクタ 16"/>
            <p:cNvCxnSpPr/>
            <p:nvPr/>
          </p:nvCxnSpPr>
          <p:spPr>
            <a:xfrm>
              <a:off x="0" y="188640"/>
              <a:ext cx="9144000" cy="0"/>
            </a:xfrm>
            <a:prstGeom prst="line">
              <a:avLst/>
            </a:prstGeom>
            <a:noFill/>
            <a:ln w="9525" cap="flat" cmpd="sng" algn="ctr">
              <a:solidFill>
                <a:srgbClr val="99CCFF"/>
              </a:solidFill>
              <a:prstDash val="solid"/>
            </a:ln>
            <a:effectLst/>
          </p:spPr>
        </p:cxnSp>
        <p:cxnSp>
          <p:nvCxnSpPr>
            <p:cNvPr id="18" name="直線コネクタ 17"/>
            <p:cNvCxnSpPr/>
            <p:nvPr/>
          </p:nvCxnSpPr>
          <p:spPr>
            <a:xfrm>
              <a:off x="0" y="260648"/>
              <a:ext cx="9144000" cy="0"/>
            </a:xfrm>
            <a:prstGeom prst="line">
              <a:avLst/>
            </a:prstGeom>
            <a:noFill/>
            <a:ln w="57150" cap="flat" cmpd="sng" algn="ctr">
              <a:solidFill>
                <a:srgbClr val="99CCFF"/>
              </a:solidFill>
              <a:prstDash val="solid"/>
            </a:ln>
            <a:effectLst/>
          </p:spPr>
        </p:cxnSp>
      </p:grpSp>
      <p:sp>
        <p:nvSpPr>
          <p:cNvPr id="19" name="テキスト ボックス 18"/>
          <p:cNvSpPr txBox="1"/>
          <p:nvPr/>
        </p:nvSpPr>
        <p:spPr>
          <a:xfrm>
            <a:off x="2897550" y="2882404"/>
            <a:ext cx="768086"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2,668</a:t>
            </a:r>
            <a:endParaRPr lang="ja-JP" altLang="en-US" sz="1600" dirty="0">
              <a:solidFill>
                <a:prstClr val="black"/>
              </a:solidFill>
              <a:latin typeface="Calibri"/>
              <a:ea typeface="ＭＳ Ｐゴシック"/>
            </a:endParaRPr>
          </a:p>
        </p:txBody>
      </p:sp>
      <p:sp>
        <p:nvSpPr>
          <p:cNvPr id="20" name="テキスト ボックス 19"/>
          <p:cNvSpPr txBox="1"/>
          <p:nvPr/>
        </p:nvSpPr>
        <p:spPr>
          <a:xfrm>
            <a:off x="3513236" y="2409664"/>
            <a:ext cx="768086"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3,158</a:t>
            </a:r>
            <a:endParaRPr lang="ja-JP" altLang="en-US" sz="1600" dirty="0">
              <a:solidFill>
                <a:prstClr val="black"/>
              </a:solidFill>
              <a:latin typeface="Calibri"/>
              <a:ea typeface="ＭＳ Ｐゴシック"/>
            </a:endParaRPr>
          </a:p>
        </p:txBody>
      </p:sp>
      <p:sp>
        <p:nvSpPr>
          <p:cNvPr id="21" name="テキスト ボックス 20"/>
          <p:cNvSpPr txBox="1"/>
          <p:nvPr/>
        </p:nvSpPr>
        <p:spPr>
          <a:xfrm>
            <a:off x="4199037" y="1988979"/>
            <a:ext cx="768086" cy="338554"/>
          </a:xfrm>
          <a:prstGeom prst="rect">
            <a:avLst/>
          </a:prstGeom>
          <a:noFill/>
          <a:ln>
            <a:solidFill>
              <a:schemeClr val="bg1">
                <a:lumMod val="65000"/>
              </a:schemeClr>
            </a:solidFill>
          </a:ln>
        </p:spPr>
        <p:txBody>
          <a:bodyPr wrap="square" rtlCol="0">
            <a:spAutoFit/>
          </a:bodyPr>
          <a:lstStyle/>
          <a:p>
            <a:pPr algn="ctr" fontAlgn="auto">
              <a:spcBef>
                <a:spcPts val="0"/>
              </a:spcBef>
              <a:spcAft>
                <a:spcPts val="0"/>
              </a:spcAft>
            </a:pPr>
            <a:r>
              <a:rPr lang="en-US" altLang="ja-JP" sz="1600" dirty="0">
                <a:solidFill>
                  <a:prstClr val="black"/>
                </a:solidFill>
                <a:latin typeface="Calibri"/>
                <a:ea typeface="ＭＳ Ｐゴシック"/>
              </a:rPr>
              <a:t>3,596</a:t>
            </a:r>
            <a:endParaRPr lang="ja-JP" altLang="en-US" sz="1600" dirty="0">
              <a:solidFill>
                <a:prstClr val="black"/>
              </a:solidFill>
              <a:latin typeface="Calibri"/>
              <a:ea typeface="ＭＳ Ｐゴシック"/>
            </a:endParaRPr>
          </a:p>
        </p:txBody>
      </p:sp>
      <p:sp>
        <p:nvSpPr>
          <p:cNvPr id="22" name="スライド番号プレースホルダー 2"/>
          <p:cNvSpPr>
            <a:spLocks noGrp="1"/>
          </p:cNvSpPr>
          <p:nvPr>
            <p:ph type="sldNum" sz="quarter" idx="12"/>
          </p:nvPr>
        </p:nvSpPr>
        <p:spPr>
          <a:xfrm>
            <a:off x="7594600" y="6500864"/>
            <a:ext cx="2311400"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5</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727706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68531" y="6464369"/>
            <a:ext cx="3432381" cy="276999"/>
          </a:xfrm>
          <a:prstGeom prst="rect">
            <a:avLst/>
          </a:prstGeom>
          <a:noFill/>
        </p:spPr>
        <p:txBody>
          <a:bodyPr wrap="square" rtlCol="0">
            <a:spAutoFit/>
          </a:bodyPr>
          <a:lstStyle/>
          <a:p>
            <a:r>
              <a:rPr lang="en-US" altLang="ja-JP" sz="1200" dirty="0">
                <a:solidFill>
                  <a:prstClr val="black"/>
                </a:solidFill>
                <a:ea typeface="ＭＳ Ｐゴシック" pitchFamily="50" charset="-128"/>
              </a:rPr>
              <a:t>【</a:t>
            </a:r>
            <a:r>
              <a:rPr lang="ja-JP" altLang="en-US" sz="1200" dirty="0">
                <a:solidFill>
                  <a:prstClr val="black"/>
                </a:solidFill>
                <a:ea typeface="ＭＳ Ｐゴシック" pitchFamily="50" charset="-128"/>
              </a:rPr>
              <a:t>出典</a:t>
            </a:r>
            <a:r>
              <a:rPr lang="en-US" altLang="ja-JP" sz="1200" dirty="0">
                <a:solidFill>
                  <a:prstClr val="black"/>
                </a:solidFill>
                <a:ea typeface="ＭＳ Ｐゴシック" pitchFamily="50" charset="-128"/>
              </a:rPr>
              <a:t>】</a:t>
            </a:r>
            <a:r>
              <a:rPr lang="ja-JP" altLang="en-US" sz="1200" dirty="0">
                <a:solidFill>
                  <a:prstClr val="black"/>
                </a:solidFill>
                <a:ea typeface="ＭＳ Ｐゴシック" pitchFamily="50" charset="-128"/>
              </a:rPr>
              <a:t>平成２９年３月国保連データ</a:t>
            </a:r>
          </a:p>
        </p:txBody>
      </p:sp>
      <p:sp>
        <p:nvSpPr>
          <p:cNvPr id="6" name="正方形/長方形 5"/>
          <p:cNvSpPr/>
          <p:nvPr/>
        </p:nvSpPr>
        <p:spPr>
          <a:xfrm>
            <a:off x="35" y="44624"/>
            <a:ext cx="9906000" cy="571500"/>
          </a:xfrm>
          <a:prstGeom prst="rect">
            <a:avLst/>
          </a:prstGeom>
          <a:no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lIns="91215" tIns="45608" rIns="91215" bIns="45608" anchor="ctr"/>
          <a:lstStyle/>
          <a:p>
            <a:pPr algn="ctr">
              <a:defRPr/>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平成</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28</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年度都道府県別就労継続支援（Ａ型）事業所数</a:t>
            </a:r>
          </a:p>
        </p:txBody>
      </p:sp>
      <p:grpSp>
        <p:nvGrpSpPr>
          <p:cNvPr id="8" name="グループ化 10"/>
          <p:cNvGrpSpPr>
            <a:grpSpLocks/>
          </p:cNvGrpSpPr>
          <p:nvPr/>
        </p:nvGrpSpPr>
        <p:grpSpPr bwMode="auto">
          <a:xfrm>
            <a:off x="80" y="621258"/>
            <a:ext cx="9906000" cy="71438"/>
            <a:chOff x="0" y="188640"/>
            <a:chExt cx="9144000" cy="72008"/>
          </a:xfrm>
        </p:grpSpPr>
        <p:cxnSp>
          <p:nvCxnSpPr>
            <p:cNvPr id="9" name="直線コネクタ 8"/>
            <p:cNvCxnSpPr/>
            <p:nvPr/>
          </p:nvCxnSpPr>
          <p:spPr>
            <a:xfrm>
              <a:off x="0" y="188640"/>
              <a:ext cx="9144000" cy="0"/>
            </a:xfrm>
            <a:prstGeom prst="line">
              <a:avLst/>
            </a:prstGeom>
            <a:noFill/>
            <a:ln w="9525" cap="flat" cmpd="sng" algn="ctr">
              <a:solidFill>
                <a:srgbClr val="99CCFF"/>
              </a:solidFill>
              <a:prstDash val="solid"/>
            </a:ln>
            <a:effectLst/>
          </p:spPr>
        </p:cxnSp>
        <p:cxnSp>
          <p:nvCxnSpPr>
            <p:cNvPr id="10" name="直線コネクタ 9"/>
            <p:cNvCxnSpPr/>
            <p:nvPr/>
          </p:nvCxnSpPr>
          <p:spPr>
            <a:xfrm>
              <a:off x="0" y="260648"/>
              <a:ext cx="9144000" cy="0"/>
            </a:xfrm>
            <a:prstGeom prst="line">
              <a:avLst/>
            </a:prstGeom>
            <a:noFill/>
            <a:ln w="57150" cap="flat" cmpd="sng" algn="ctr">
              <a:solidFill>
                <a:srgbClr val="99CCFF"/>
              </a:solidFill>
              <a:prstDash val="solid"/>
            </a:ln>
            <a:effectLst/>
          </p:spPr>
        </p:cxnSp>
      </p:grpSp>
      <p:graphicFrame>
        <p:nvGraphicFramePr>
          <p:cNvPr id="4" name="グラフ 3"/>
          <p:cNvGraphicFramePr/>
          <p:nvPr>
            <p:extLst>
              <p:ext uri="{D42A27DB-BD31-4B8C-83A1-F6EECF244321}">
                <p14:modId xmlns:p14="http://schemas.microsoft.com/office/powerpoint/2010/main" val="527848549"/>
              </p:ext>
            </p:extLst>
          </p:nvPr>
        </p:nvGraphicFramePr>
        <p:xfrm>
          <a:off x="0" y="692695"/>
          <a:ext cx="9777536" cy="59101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6153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2378475289"/>
              </p:ext>
            </p:extLst>
          </p:nvPr>
        </p:nvGraphicFramePr>
        <p:xfrm>
          <a:off x="272487" y="1844836"/>
          <a:ext cx="9433048" cy="4402667"/>
        </p:xfrm>
        <a:graphic>
          <a:graphicData uri="http://schemas.openxmlformats.org/drawingml/2006/chart">
            <c:chart xmlns:c="http://schemas.openxmlformats.org/drawingml/2006/chart" xmlns:r="http://schemas.openxmlformats.org/officeDocument/2006/relationships" r:id="rId2"/>
          </a:graphicData>
        </a:graphic>
      </p:graphicFrame>
      <p:sp>
        <p:nvSpPr>
          <p:cNvPr id="13" name="タイトル 7"/>
          <p:cNvSpPr txBox="1">
            <a:spLocks/>
          </p:cNvSpPr>
          <p:nvPr/>
        </p:nvSpPr>
        <p:spPr bwMode="auto">
          <a:xfrm>
            <a:off x="36" y="-27377"/>
            <a:ext cx="9906000"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113" tIns="45554" rIns="91113" bIns="45554" numCol="1" anchor="ctr" anchorCtr="0" compatLnSpc="1">
            <a:prstTxWarp prst="textNoShape">
              <a:avLst/>
            </a:prstTxWarp>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5970" algn="ctr" rtl="0" fontAlgn="base">
              <a:spcBef>
                <a:spcPct val="0"/>
              </a:spcBef>
              <a:spcAft>
                <a:spcPct val="0"/>
              </a:spcAft>
              <a:defRPr kumimoji="1" sz="4400">
                <a:solidFill>
                  <a:schemeClr val="tx1"/>
                </a:solidFill>
                <a:latin typeface="Calibri" pitchFamily="34" charset="0"/>
                <a:ea typeface="ＭＳ Ｐゴシック" charset="-128"/>
              </a:defRPr>
            </a:lvl6pPr>
            <a:lvl7pPr marL="911945" algn="ctr" rtl="0" fontAlgn="base">
              <a:spcBef>
                <a:spcPct val="0"/>
              </a:spcBef>
              <a:spcAft>
                <a:spcPct val="0"/>
              </a:spcAft>
              <a:defRPr kumimoji="1" sz="4400">
                <a:solidFill>
                  <a:schemeClr val="tx1"/>
                </a:solidFill>
                <a:latin typeface="Calibri" pitchFamily="34" charset="0"/>
                <a:ea typeface="ＭＳ Ｐゴシック" charset="-128"/>
              </a:defRPr>
            </a:lvl7pPr>
            <a:lvl8pPr marL="1367920" algn="ctr" rtl="0" fontAlgn="base">
              <a:spcBef>
                <a:spcPct val="0"/>
              </a:spcBef>
              <a:spcAft>
                <a:spcPct val="0"/>
              </a:spcAft>
              <a:defRPr kumimoji="1" sz="4400">
                <a:solidFill>
                  <a:schemeClr val="tx1"/>
                </a:solidFill>
                <a:latin typeface="Calibri" pitchFamily="34" charset="0"/>
                <a:ea typeface="ＭＳ Ｐゴシック" charset="-128"/>
              </a:defRPr>
            </a:lvl8pPr>
            <a:lvl9pPr marL="1823892" algn="ctr" rtl="0" fontAlgn="base">
              <a:spcBef>
                <a:spcPct val="0"/>
              </a:spcBef>
              <a:spcAft>
                <a:spcPct val="0"/>
              </a:spcAft>
              <a:defRPr kumimoji="1" sz="4400">
                <a:solidFill>
                  <a:schemeClr val="tx1"/>
                </a:solidFill>
                <a:latin typeface="Calibri" pitchFamily="34" charset="0"/>
                <a:ea typeface="ＭＳ Ｐゴシック" charset="-128"/>
              </a:defRPr>
            </a:lvl9pPr>
          </a:lstStyle>
          <a:p>
            <a:r>
              <a:rPr lang="ja-JP" altLang="en-US" sz="2500" dirty="0">
                <a:solidFill>
                  <a:srgbClr val="002060"/>
                </a:solidFill>
                <a:latin typeface="HGP創英角ｺﾞｼｯｸUB" panose="020B0900000000000000" pitchFamily="50" charset="-128"/>
                <a:ea typeface="HGP創英角ｺﾞｼｯｸUB" panose="020B0900000000000000" pitchFamily="50" charset="-128"/>
              </a:rPr>
              <a:t>就労継続支援Ａ型事業所における平均賃金の推移</a:t>
            </a:r>
          </a:p>
        </p:txBody>
      </p:sp>
      <p:sp>
        <p:nvSpPr>
          <p:cNvPr id="15" name="正方形/長方形 14"/>
          <p:cNvSpPr/>
          <p:nvPr/>
        </p:nvSpPr>
        <p:spPr>
          <a:xfrm>
            <a:off x="93001" y="760512"/>
            <a:ext cx="9720000" cy="674588"/>
          </a:xfrm>
          <a:prstGeom prst="rect">
            <a:avLst/>
          </a:prstGeom>
          <a:ln/>
        </p:spPr>
        <p:style>
          <a:lnRef idx="2">
            <a:schemeClr val="accent1"/>
          </a:lnRef>
          <a:fillRef idx="1">
            <a:schemeClr val="lt1"/>
          </a:fillRef>
          <a:effectRef idx="0">
            <a:schemeClr val="accent1"/>
          </a:effectRef>
          <a:fontRef idx="minor">
            <a:schemeClr val="dk1"/>
          </a:fontRef>
        </p:style>
        <p:txBody>
          <a:bodyPr lIns="91362" tIns="45682" rIns="91362" bIns="45682" rtlCol="0" anchor="ctr"/>
          <a:lstStyle/>
          <a:p>
            <a:pPr marL="143876" indent="-456809" fontAlgn="auto">
              <a:spcBef>
                <a:spcPts val="0"/>
              </a:spcBef>
              <a:spcAft>
                <a:spcPts val="0"/>
              </a:spcAft>
            </a:pPr>
            <a:r>
              <a:rPr lang="ja-JP" altLang="en-US" dirty="0">
                <a:solidFill>
                  <a:prstClr val="black"/>
                </a:solidFill>
              </a:rPr>
              <a:t>○　就労継続支援Ａ型事業所における平均賃金月額は、減少傾向が続いている。</a:t>
            </a:r>
          </a:p>
        </p:txBody>
      </p:sp>
      <p:sp>
        <p:nvSpPr>
          <p:cNvPr id="14" name="テキスト ボックス 13"/>
          <p:cNvSpPr txBox="1"/>
          <p:nvPr/>
        </p:nvSpPr>
        <p:spPr>
          <a:xfrm>
            <a:off x="109289" y="6560114"/>
            <a:ext cx="5213445" cy="276999"/>
          </a:xfrm>
          <a:prstGeom prst="rect">
            <a:avLst/>
          </a:prstGeom>
          <a:noFill/>
        </p:spPr>
        <p:txBody>
          <a:bodyPr wrap="square" lIns="91362" tIns="45682" rIns="91362" bIns="45682" rtlCol="0">
            <a:spAutoFit/>
          </a:bodyPr>
          <a:lstStyle/>
          <a:p>
            <a:r>
              <a:rPr lang="en-US" altLang="ja-JP" sz="1200" dirty="0">
                <a:solidFill>
                  <a:prstClr val="black"/>
                </a:solidFill>
                <a:latin typeface="ＭＳ Ｐゴシック"/>
                <a:ea typeface="ＭＳ Ｐゴシック"/>
              </a:rPr>
              <a:t>【</a:t>
            </a:r>
            <a:r>
              <a:rPr lang="ja-JP" altLang="en-US" sz="1200" dirty="0">
                <a:solidFill>
                  <a:prstClr val="black"/>
                </a:solidFill>
                <a:latin typeface="ＭＳ Ｐゴシック"/>
                <a:ea typeface="ＭＳ Ｐゴシック"/>
              </a:rPr>
              <a:t>出典</a:t>
            </a:r>
            <a:r>
              <a:rPr lang="en-US" altLang="ja-JP" sz="1200" dirty="0">
                <a:solidFill>
                  <a:prstClr val="black"/>
                </a:solidFill>
                <a:latin typeface="ＭＳ Ｐゴシック"/>
                <a:ea typeface="ＭＳ Ｐゴシック"/>
              </a:rPr>
              <a:t>】</a:t>
            </a:r>
            <a:r>
              <a:rPr lang="ja-JP" altLang="en-US" sz="1200" dirty="0">
                <a:solidFill>
                  <a:prstClr val="black"/>
                </a:solidFill>
                <a:latin typeface="ＭＳ Ｐゴシック"/>
                <a:ea typeface="ＭＳ Ｐゴシック"/>
              </a:rPr>
              <a:t>工賃実績調査（厚生労働省調べ）</a:t>
            </a:r>
          </a:p>
        </p:txBody>
      </p:sp>
      <p:sp>
        <p:nvSpPr>
          <p:cNvPr id="16" name="テキスト ボックス 33"/>
          <p:cNvSpPr txBox="1">
            <a:spLocks noChangeArrowheads="1"/>
          </p:cNvSpPr>
          <p:nvPr/>
        </p:nvSpPr>
        <p:spPr bwMode="auto">
          <a:xfrm>
            <a:off x="14" y="6355240"/>
            <a:ext cx="85628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31" tIns="8882" rIns="74231" bIns="8882" anchor="t" anchorCtr="0" upright="1">
            <a:noAutofit/>
          </a:bodyPr>
          <a:lstStyle/>
          <a:p>
            <a:pPr algn="just" fontAlgn="auto">
              <a:spcBef>
                <a:spcPts val="0"/>
              </a:spcBef>
              <a:spcAft>
                <a:spcPts val="0"/>
              </a:spcAft>
            </a:pPr>
            <a:r>
              <a:rPr lang="ja-JP" altLang="en-US" sz="1200" kern="0" dirty="0">
                <a:solidFill>
                  <a:prstClr val="black"/>
                </a:solidFill>
                <a:latin typeface="ＭＳ Ｐゴシック"/>
                <a:ea typeface="ＭＳ Ｐゴシック"/>
                <a:cs typeface="ＭＳ Ｐゴシック"/>
              </a:rPr>
              <a:t>（</a:t>
            </a:r>
            <a:r>
              <a:rPr lang="en-US" altLang="ja-JP" sz="1200" kern="0" dirty="0">
                <a:solidFill>
                  <a:prstClr val="black"/>
                </a:solidFill>
                <a:latin typeface="ＭＳ Ｐゴシック"/>
                <a:ea typeface="ＭＳ Ｐゴシック"/>
                <a:cs typeface="ＭＳ Ｐゴシック"/>
              </a:rPr>
              <a:t>※</a:t>
            </a:r>
            <a:r>
              <a:rPr lang="ja-JP" altLang="en-US" sz="1200" kern="0" dirty="0">
                <a:solidFill>
                  <a:prstClr val="black"/>
                </a:solidFill>
                <a:latin typeface="ＭＳ Ｐゴシック"/>
                <a:ea typeface="ＭＳ Ｐゴシック"/>
                <a:cs typeface="ＭＳ Ｐゴシック"/>
              </a:rPr>
              <a:t>）平成２３年度までは、就労継続支援</a:t>
            </a:r>
            <a:r>
              <a:rPr lang="en-US" altLang="ja-JP" sz="1200" kern="0" dirty="0">
                <a:solidFill>
                  <a:prstClr val="black"/>
                </a:solidFill>
                <a:latin typeface="ＭＳ Ｐゴシック"/>
                <a:ea typeface="ＭＳ Ｐゴシック"/>
                <a:cs typeface="ＭＳ Ｐゴシック"/>
              </a:rPr>
              <a:t>A</a:t>
            </a:r>
            <a:r>
              <a:rPr lang="ja-JP" altLang="en-US" sz="1200" kern="0" dirty="0">
                <a:solidFill>
                  <a:prstClr val="black"/>
                </a:solidFill>
                <a:latin typeface="ＭＳ Ｐゴシック"/>
                <a:ea typeface="ＭＳ Ｐゴシック"/>
                <a:cs typeface="ＭＳ Ｐゴシック"/>
              </a:rPr>
              <a:t>型事業所、福祉工場における平均賃金</a:t>
            </a:r>
            <a:endParaRPr lang="ja-JP" altLang="en-US" kern="100" dirty="0">
              <a:solidFill>
                <a:prstClr val="black"/>
              </a:solidFill>
              <a:latin typeface="ＭＳ Ｐゴシック"/>
              <a:ea typeface="ＭＳ Ｐゴシック"/>
              <a:cs typeface="Times New Roman"/>
            </a:endParaRPr>
          </a:p>
        </p:txBody>
      </p:sp>
      <p:sp>
        <p:nvSpPr>
          <p:cNvPr id="3" name="テキスト ボックス 2"/>
          <p:cNvSpPr txBox="1"/>
          <p:nvPr/>
        </p:nvSpPr>
        <p:spPr>
          <a:xfrm>
            <a:off x="325267" y="1628806"/>
            <a:ext cx="1747422" cy="261598"/>
          </a:xfrm>
          <a:prstGeom prst="rect">
            <a:avLst/>
          </a:prstGeom>
          <a:noFill/>
        </p:spPr>
        <p:txBody>
          <a:bodyPr wrap="square" lIns="91362" tIns="45682" rIns="91362" bIns="45682" rtlCol="0">
            <a:spAutoFit/>
          </a:bodyPr>
          <a:lstStyle/>
          <a:p>
            <a:r>
              <a:rPr lang="ja-JP" altLang="en-US" sz="1100" dirty="0">
                <a:solidFill>
                  <a:prstClr val="black"/>
                </a:solidFill>
              </a:rPr>
              <a:t>（単位：円）</a:t>
            </a:r>
          </a:p>
        </p:txBody>
      </p:sp>
      <p:grpSp>
        <p:nvGrpSpPr>
          <p:cNvPr id="18" name="グループ化 10"/>
          <p:cNvGrpSpPr>
            <a:grpSpLocks/>
          </p:cNvGrpSpPr>
          <p:nvPr/>
        </p:nvGrpSpPr>
        <p:grpSpPr bwMode="auto">
          <a:xfrm>
            <a:off x="80" y="477242"/>
            <a:ext cx="9906000" cy="71438"/>
            <a:chOff x="0" y="188640"/>
            <a:chExt cx="9144000" cy="72008"/>
          </a:xfrm>
        </p:grpSpPr>
        <p:cxnSp>
          <p:nvCxnSpPr>
            <p:cNvPr id="19" name="直線コネクタ 18"/>
            <p:cNvCxnSpPr/>
            <p:nvPr/>
          </p:nvCxnSpPr>
          <p:spPr>
            <a:xfrm>
              <a:off x="0" y="188640"/>
              <a:ext cx="9144000" cy="0"/>
            </a:xfrm>
            <a:prstGeom prst="line">
              <a:avLst/>
            </a:prstGeom>
            <a:noFill/>
            <a:ln w="9525" cap="flat" cmpd="sng" algn="ctr">
              <a:solidFill>
                <a:srgbClr val="99CCFF"/>
              </a:solidFill>
              <a:prstDash val="solid"/>
            </a:ln>
            <a:effectLst/>
          </p:spPr>
        </p:cxnSp>
        <p:cxnSp>
          <p:nvCxnSpPr>
            <p:cNvPr id="20" name="直線コネクタ 19"/>
            <p:cNvCxnSpPr/>
            <p:nvPr/>
          </p:nvCxnSpPr>
          <p:spPr>
            <a:xfrm>
              <a:off x="0" y="260648"/>
              <a:ext cx="9144000" cy="0"/>
            </a:xfrm>
            <a:prstGeom prst="line">
              <a:avLst/>
            </a:prstGeom>
            <a:noFill/>
            <a:ln w="57150" cap="flat" cmpd="sng" algn="ctr">
              <a:solidFill>
                <a:srgbClr val="99CCFF"/>
              </a:solidFill>
              <a:prstDash val="solid"/>
            </a:ln>
            <a:effectLst/>
          </p:spPr>
        </p:cxnSp>
      </p:grpSp>
      <p:sp>
        <p:nvSpPr>
          <p:cNvPr id="21" name="スライド番号プレースホルダー 2"/>
          <p:cNvSpPr>
            <a:spLocks noGrp="1"/>
          </p:cNvSpPr>
          <p:nvPr>
            <p:ph type="sldNum" sz="quarter" idx="12"/>
          </p:nvPr>
        </p:nvSpPr>
        <p:spPr>
          <a:xfrm>
            <a:off x="9489504" y="6500868"/>
            <a:ext cx="416496"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7</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232517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p:cNvSpPr txBox="1">
            <a:spLocks noChangeArrowheads="1"/>
          </p:cNvSpPr>
          <p:nvPr/>
        </p:nvSpPr>
        <p:spPr bwMode="auto">
          <a:xfrm>
            <a:off x="36" y="44624"/>
            <a:ext cx="99060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31" tIns="8882" rIns="74231" bIns="8882"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Aft>
                <a:spcPts val="0"/>
              </a:spcAft>
            </a:pPr>
            <a:r>
              <a:rPr lang="ja-JP" altLang="en-US" sz="2500" kern="100" dirty="0">
                <a:solidFill>
                  <a:srgbClr val="002060"/>
                </a:solidFill>
                <a:latin typeface="HGP創英角ｺﾞｼｯｸUB" panose="020B0900000000000000" pitchFamily="50" charset="-128"/>
                <a:ea typeface="HGP創英角ｺﾞｼｯｸUB" panose="020B0900000000000000" pitchFamily="50" charset="-128"/>
                <a:cs typeface="Times New Roman"/>
              </a:rPr>
              <a:t>就労継続支援Ａ型における平均賃金の状況</a:t>
            </a:r>
          </a:p>
        </p:txBody>
      </p:sp>
      <p:sp>
        <p:nvSpPr>
          <p:cNvPr id="3" name="正方形/長方形 2"/>
          <p:cNvSpPr/>
          <p:nvPr/>
        </p:nvSpPr>
        <p:spPr>
          <a:xfrm>
            <a:off x="39001" y="692776"/>
            <a:ext cx="9828000" cy="720000"/>
          </a:xfrm>
          <a:prstGeom prst="rect">
            <a:avLst/>
          </a:prstGeom>
        </p:spPr>
        <p:style>
          <a:lnRef idx="2">
            <a:schemeClr val="accent1"/>
          </a:lnRef>
          <a:fillRef idx="1">
            <a:schemeClr val="lt1"/>
          </a:fillRef>
          <a:effectRef idx="0">
            <a:schemeClr val="accent1"/>
          </a:effectRef>
          <a:fontRef idx="minor">
            <a:schemeClr val="dk1"/>
          </a:fontRef>
        </p:style>
        <p:txBody>
          <a:bodyPr lIns="91362" tIns="45682" rIns="91362" bIns="45682" rtlCol="0" anchor="ctr"/>
          <a:lstStyle/>
          <a:p>
            <a:pPr fontAlgn="auto">
              <a:spcBef>
                <a:spcPts val="0"/>
              </a:spcBef>
              <a:spcAft>
                <a:spcPts val="0"/>
              </a:spcAft>
            </a:pPr>
            <a:r>
              <a:rPr lang="ja-JP" altLang="en-US" sz="1600" dirty="0">
                <a:solidFill>
                  <a:prstClr val="black"/>
                </a:solidFill>
              </a:rPr>
              <a:t>○　平成２７年度の利用者１人当たりの平均賃金月額は、６７，７９５円と１８年度と比べて約４０％減少している。</a:t>
            </a:r>
          </a:p>
          <a:p>
            <a:pPr fontAlgn="auto">
              <a:spcBef>
                <a:spcPts val="0"/>
              </a:spcBef>
              <a:spcAft>
                <a:spcPts val="0"/>
              </a:spcAft>
            </a:pPr>
            <a:r>
              <a:rPr lang="ja-JP" altLang="en-US" sz="1600" dirty="0">
                <a:solidFill>
                  <a:prstClr val="black"/>
                </a:solidFill>
              </a:rPr>
              <a:t>○　また、平均賃金を時給換算すると７６９円となり、同年度の最低賃金の全国平均７９８円と同程度となっている。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20" y="1422400"/>
            <a:ext cx="9705976"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グループ化 10"/>
          <p:cNvGrpSpPr>
            <a:grpSpLocks/>
          </p:cNvGrpSpPr>
          <p:nvPr/>
        </p:nvGrpSpPr>
        <p:grpSpPr bwMode="auto">
          <a:xfrm>
            <a:off x="80" y="477242"/>
            <a:ext cx="9906000" cy="71438"/>
            <a:chOff x="0" y="188640"/>
            <a:chExt cx="9144000" cy="72008"/>
          </a:xfrm>
        </p:grpSpPr>
        <p:cxnSp>
          <p:nvCxnSpPr>
            <p:cNvPr id="14" name="直線コネクタ 13"/>
            <p:cNvCxnSpPr/>
            <p:nvPr/>
          </p:nvCxnSpPr>
          <p:spPr>
            <a:xfrm>
              <a:off x="0" y="188640"/>
              <a:ext cx="9144000" cy="0"/>
            </a:xfrm>
            <a:prstGeom prst="line">
              <a:avLst/>
            </a:prstGeom>
            <a:noFill/>
            <a:ln w="9525" cap="flat" cmpd="sng" algn="ctr">
              <a:solidFill>
                <a:srgbClr val="99CCFF"/>
              </a:solidFill>
              <a:prstDash val="solid"/>
            </a:ln>
            <a:effectLst/>
          </p:spPr>
        </p:cxnSp>
        <p:cxnSp>
          <p:nvCxnSpPr>
            <p:cNvPr id="15" name="直線コネクタ 14"/>
            <p:cNvCxnSpPr/>
            <p:nvPr/>
          </p:nvCxnSpPr>
          <p:spPr>
            <a:xfrm>
              <a:off x="0" y="260648"/>
              <a:ext cx="9144000" cy="0"/>
            </a:xfrm>
            <a:prstGeom prst="line">
              <a:avLst/>
            </a:prstGeom>
            <a:noFill/>
            <a:ln w="57150" cap="flat" cmpd="sng" algn="ctr">
              <a:solidFill>
                <a:srgbClr val="99CCFF"/>
              </a:solidFill>
              <a:prstDash val="solid"/>
            </a:ln>
            <a:effectLst/>
          </p:spPr>
        </p:cxnSp>
      </p:grpSp>
      <p:sp>
        <p:nvSpPr>
          <p:cNvPr id="16" name="スライド番号プレースホルダー 2"/>
          <p:cNvSpPr>
            <a:spLocks noGrp="1"/>
          </p:cNvSpPr>
          <p:nvPr>
            <p:ph type="sldNum" sz="quarter" idx="12"/>
          </p:nvPr>
        </p:nvSpPr>
        <p:spPr>
          <a:xfrm>
            <a:off x="9489504" y="6500868"/>
            <a:ext cx="416496" cy="365125"/>
          </a:xfrm>
        </p:spPr>
        <p:txBody>
          <a:bodyPr/>
          <a:lstStyle/>
          <a:p>
            <a:fld id="{54B09F09-2CE8-491B-901A-3DF69E149F9C}" type="slidenum">
              <a:rPr lang="ja-JP" altLang="en-US" sz="1400" smtClean="0">
                <a:solidFill>
                  <a:prstClr val="black"/>
                </a:solidFill>
                <a:latin typeface="ＤＦ特太ゴシック体" panose="020B0509000000000000" pitchFamily="49" charset="-128"/>
                <a:ea typeface="ＤＦ特太ゴシック体" panose="020B0509000000000000" pitchFamily="49" charset="-128"/>
              </a:rPr>
              <a:pPr/>
              <a:t>8</a:t>
            </a:fld>
            <a:endParaRPr lang="ja-JP" altLang="en-US" sz="1400" dirty="0">
              <a:solidFill>
                <a:prstClr val="black"/>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579108933"/>
      </p:ext>
    </p:extLst>
  </p:cSld>
  <p:clrMapOvr>
    <a:masterClrMapping/>
  </p:clrMapOvr>
</p:sld>
</file>

<file path=ppt/theme/theme1.xml><?xml version="1.0" encoding="utf-8"?>
<a:theme xmlns:a="http://schemas.openxmlformats.org/drawingml/2006/main" name="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smtClean="0"/>
        </a:defPPr>
      </a:lstStyle>
      <a:style>
        <a:lnRef idx="1">
          <a:schemeClr val="accent5"/>
        </a:lnRef>
        <a:fillRef idx="2">
          <a:schemeClr val="accent5"/>
        </a:fillRef>
        <a:effectRef idx="1">
          <a:schemeClr val="accent5"/>
        </a:effectRef>
        <a:fontRef idx="minor">
          <a:schemeClr val="dk1"/>
        </a:fontRef>
      </a: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dirty="0" smtClean="0"/>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smtClean="0"/>
        </a:defPPr>
      </a:lstStyle>
      <a:style>
        <a:lnRef idx="1">
          <a:schemeClr val="accent5"/>
        </a:lnRef>
        <a:fillRef idx="2">
          <a:schemeClr val="accent5"/>
        </a:fillRef>
        <a:effectRef idx="1">
          <a:schemeClr val="accent5"/>
        </a:effectRef>
        <a:fontRef idx="minor">
          <a:schemeClr val="dk1"/>
        </a:fontRef>
      </a: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dirty="0" smtClean="0"/>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0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17902</TotalTime>
  <Words>1867</Words>
  <Application>Microsoft Office PowerPoint</Application>
  <PresentationFormat>A4 210 x 297 mm</PresentationFormat>
  <Paragraphs>362</Paragraphs>
  <Slides>15</Slides>
  <Notes>7</Notes>
  <HiddenSlides>0</HiddenSlides>
  <MMClips>0</MMClips>
  <ScaleCrop>false</ScaleCrop>
  <HeadingPairs>
    <vt:vector size="8" baseType="variant">
      <vt:variant>
        <vt:lpstr>使用されているフォント</vt:lpstr>
      </vt:variant>
      <vt:variant>
        <vt:i4>13</vt:i4>
      </vt:variant>
      <vt:variant>
        <vt:lpstr>テーマ</vt:lpstr>
      </vt:variant>
      <vt:variant>
        <vt:i4>11</vt:i4>
      </vt:variant>
      <vt:variant>
        <vt:lpstr>埋め込まれた OLE サーバー</vt:lpstr>
      </vt:variant>
      <vt:variant>
        <vt:i4>1</vt:i4>
      </vt:variant>
      <vt:variant>
        <vt:lpstr>スライド タイトル</vt:lpstr>
      </vt:variant>
      <vt:variant>
        <vt:i4>15</vt:i4>
      </vt:variant>
    </vt:vector>
  </HeadingPairs>
  <TitlesOfParts>
    <vt:vector size="40" baseType="lpstr">
      <vt:lpstr>ＤＦ特太ゴシック体</vt:lpstr>
      <vt:lpstr>ＤＨＰ特太ゴシック体</vt:lpstr>
      <vt:lpstr>HGPｺﾞｼｯｸM</vt:lpstr>
      <vt:lpstr>HGP創英角ｺﾞｼｯｸUB</vt:lpstr>
      <vt:lpstr>HG丸ｺﾞｼｯｸM-PRO</vt:lpstr>
      <vt:lpstr>ＭＳ Ｐゴシック</vt:lpstr>
      <vt:lpstr>ＭＳ Ｐ明朝</vt:lpstr>
      <vt:lpstr>ＭＳ ゴシック</vt:lpstr>
      <vt:lpstr>メイリオ</vt:lpstr>
      <vt:lpstr>Arial</vt:lpstr>
      <vt:lpstr>Calibri</vt:lpstr>
      <vt:lpstr>Times New Roman</vt:lpstr>
      <vt:lpstr>Wingdings</vt:lpstr>
      <vt:lpstr>標準デザイン</vt:lpstr>
      <vt:lpstr>デザインの設定</vt:lpstr>
      <vt:lpstr>1_デザインの設定</vt:lpstr>
      <vt:lpstr>8_Office ​​テーマ</vt:lpstr>
      <vt:lpstr>9_Office ​​テーマ</vt:lpstr>
      <vt:lpstr>5_標準デザイン</vt:lpstr>
      <vt:lpstr>10_Office ​​テーマ</vt:lpstr>
      <vt:lpstr>3_Office テーマ</vt:lpstr>
      <vt:lpstr>Office テーマ</vt:lpstr>
      <vt:lpstr>2_標準デザイン</vt:lpstr>
      <vt:lpstr>3_標準デザイン</vt:lpstr>
      <vt:lpstr>ワークシート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障害福祉サービス等報酬改定検討チームについて</vt:lpstr>
      <vt:lpstr>障害福祉サービス等報酬改定検討チームヒアリング団体一覧</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服部;剛</dc:creator>
  <cp:lastModifiedBy>fvp荒木</cp:lastModifiedBy>
  <cp:revision>1414</cp:revision>
  <cp:lastPrinted>2017-08-28T11:49:03Z</cp:lastPrinted>
  <dcterms:created xsi:type="dcterms:W3CDTF">2009-02-17T02:03:39Z</dcterms:created>
  <dcterms:modified xsi:type="dcterms:W3CDTF">2018-02-21T02:54:48Z</dcterms:modified>
</cp:coreProperties>
</file>