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4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4000" dirty="0" smtClean="0"/>
              <a:t>多様な働きづらさを抱えた人の就労の場としての</a:t>
            </a:r>
            <a:r>
              <a:rPr kumimoji="1" lang="en-US" altLang="ja-JP" sz="4000" dirty="0" smtClean="0"/>
              <a:t>A</a:t>
            </a:r>
            <a:r>
              <a:rPr kumimoji="1" lang="ja-JP" altLang="en-US" sz="4000" dirty="0" smtClean="0"/>
              <a:t>型事業所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米澤旦（明治学院大学</a:t>
            </a:r>
            <a:r>
              <a:rPr kumimoji="1" lang="en-US" altLang="ja-JP" dirty="0" smtClean="0"/>
              <a:t>M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26621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働きづらさを抱える人々の顕在化と政策対応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ja-JP" altLang="en-US" sz="2400" dirty="0" smtClean="0"/>
              <a:t>先進諸国では</a:t>
            </a:r>
            <a:r>
              <a:rPr kumimoji="1" lang="en-US" altLang="ja-JP" sz="2400" dirty="0" smtClean="0"/>
              <a:t>1990</a:t>
            </a:r>
            <a:r>
              <a:rPr kumimoji="1" lang="ja-JP" altLang="en-US" sz="2400" dirty="0" smtClean="0"/>
              <a:t>年代以降、社会政策・福祉における就労支援の重要性が強調されるようになった（アクティベーション、社会的投資戦略）。</a:t>
            </a:r>
            <a:endParaRPr kumimoji="1" lang="en-US" altLang="ja-JP" sz="2400" dirty="0" smtClean="0"/>
          </a:p>
          <a:p>
            <a:endParaRPr lang="en-US" altLang="ja-JP" sz="2400" dirty="0"/>
          </a:p>
          <a:p>
            <a:r>
              <a:rPr kumimoji="1" lang="ja-JP" altLang="en-US" sz="2400" dirty="0" smtClean="0"/>
              <a:t>日本でも例外ではなく、福祉・労働政策にまたがる形で、</a:t>
            </a:r>
            <a:r>
              <a:rPr kumimoji="1" lang="en-US" altLang="ja-JP" sz="2400" dirty="0" smtClean="0"/>
              <a:t>2000</a:t>
            </a:r>
            <a:r>
              <a:rPr kumimoji="1" lang="ja-JP" altLang="en-US" sz="2400" dirty="0" smtClean="0"/>
              <a:t>年代以降、様々な就労支援策が整備されつつある。</a:t>
            </a:r>
            <a:endParaRPr kumimoji="1" lang="en-US" altLang="ja-JP" sz="2400" dirty="0" smtClean="0"/>
          </a:p>
          <a:p>
            <a:endParaRPr lang="en-US" altLang="ja-JP" sz="2400" dirty="0"/>
          </a:p>
          <a:p>
            <a:r>
              <a:rPr kumimoji="1" lang="ja-JP" altLang="en-US" sz="2400" dirty="0" smtClean="0"/>
              <a:t>当初は、生活困難カテゴリごと（障害者、一人親、ホームレス）での政策整備がなされたが、近年ではカテゴリ横断的な施策がみられるようになった（顕著な例が、生活困窮者自立支援制度など）。実際、一部の就労支援の現場でも、カテゴリ別になることの問題点も指摘されている。</a:t>
            </a:r>
            <a:endParaRPr kumimoji="1" lang="en-US" altLang="ja-JP" sz="2400" dirty="0" smtClean="0"/>
          </a:p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65360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就労困難</a:t>
            </a:r>
            <a:r>
              <a:rPr lang="ja-JP" altLang="en-US" dirty="0"/>
              <a:t>者</a:t>
            </a:r>
            <a:r>
              <a:rPr lang="ja-JP" altLang="en-US" dirty="0" smtClean="0"/>
              <a:t>の受け入れ先となる事業体の必要性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ja-JP" altLang="en-US" sz="2400" dirty="0" smtClean="0"/>
              <a:t>就労困難者への就労</a:t>
            </a:r>
            <a:r>
              <a:rPr kumimoji="1" lang="ja-JP" altLang="en-US" sz="2400" dirty="0" smtClean="0"/>
              <a:t>支援（いわゆる「中間的就労」）に</a:t>
            </a:r>
            <a:r>
              <a:rPr kumimoji="1" lang="ja-JP" altLang="en-US" sz="2400" dirty="0" smtClean="0"/>
              <a:t>おいて重要な要素は受け入れ先となる</a:t>
            </a:r>
            <a:r>
              <a:rPr kumimoji="1" lang="ja-JP" altLang="en-US" sz="2400" dirty="0" smtClean="0"/>
              <a:t>事業体で</a:t>
            </a:r>
            <a:r>
              <a:rPr kumimoji="1" lang="ja-JP" altLang="en-US" sz="2400" dirty="0" smtClean="0"/>
              <a:t>ある。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その</a:t>
            </a:r>
            <a:r>
              <a:rPr kumimoji="1" lang="ja-JP" altLang="en-US" sz="2400" dirty="0" smtClean="0"/>
              <a:t>ような事業体は、一方で就労支援という社会的目的を果たしながら、もう一方で経済的持続性を</a:t>
            </a:r>
            <a:r>
              <a:rPr lang="ja-JP" altLang="en-US" sz="2400" dirty="0"/>
              <a:t>保</a:t>
            </a:r>
            <a:r>
              <a:rPr lang="ja-JP" altLang="en-US" sz="2400" dirty="0" smtClean="0"/>
              <a:t>つ</a:t>
            </a:r>
            <a:r>
              <a:rPr kumimoji="1" lang="ja-JP" altLang="en-US" sz="2400" dirty="0" smtClean="0"/>
              <a:t>必要がある。</a:t>
            </a:r>
            <a:endParaRPr kumimoji="1" lang="en-US" altLang="ja-JP" sz="2400" dirty="0" smtClean="0"/>
          </a:p>
          <a:p>
            <a:pPr lvl="1"/>
            <a:r>
              <a:rPr kumimoji="1" lang="ja-JP" altLang="en-US" sz="2000" dirty="0" smtClean="0"/>
              <a:t>このような事業体は一般的に労働統合型社会的企業（</a:t>
            </a:r>
            <a:r>
              <a:rPr kumimoji="1" lang="en-US" altLang="ja-JP" sz="2000" dirty="0" smtClean="0"/>
              <a:t>Work</a:t>
            </a:r>
            <a:r>
              <a:rPr kumimoji="1" lang="ja-JP" altLang="en-US" sz="2000" dirty="0" smtClean="0"/>
              <a:t> </a:t>
            </a:r>
            <a:r>
              <a:rPr kumimoji="1" lang="en-US" altLang="ja-JP" sz="2000" dirty="0" smtClean="0"/>
              <a:t>Integration</a:t>
            </a:r>
            <a:r>
              <a:rPr kumimoji="1" lang="ja-JP" altLang="en-US" sz="2000" dirty="0" smtClean="0"/>
              <a:t> </a:t>
            </a:r>
            <a:r>
              <a:rPr kumimoji="1" lang="en-US" altLang="ja-JP" sz="2000" dirty="0" smtClean="0"/>
              <a:t>Social</a:t>
            </a:r>
            <a:r>
              <a:rPr kumimoji="1" lang="ja-JP" altLang="en-US" sz="2000" dirty="0" smtClean="0"/>
              <a:t> </a:t>
            </a:r>
            <a:r>
              <a:rPr kumimoji="1" lang="en-US" altLang="ja-JP" sz="2000" dirty="0" smtClean="0"/>
              <a:t>Enterprise</a:t>
            </a:r>
            <a:r>
              <a:rPr kumimoji="1" lang="ja-JP" altLang="en-US" sz="2000" dirty="0" smtClean="0"/>
              <a:t>）やソーシャルファーム（</a:t>
            </a:r>
            <a:r>
              <a:rPr kumimoji="1" lang="en-US" altLang="ja-JP" sz="2000" dirty="0" smtClean="0"/>
              <a:t>Social</a:t>
            </a:r>
            <a:r>
              <a:rPr kumimoji="1" lang="ja-JP" altLang="en-US" sz="2000" dirty="0" smtClean="0"/>
              <a:t> </a:t>
            </a:r>
            <a:r>
              <a:rPr lang="en-US" altLang="ja-JP" sz="2000" dirty="0" smtClean="0"/>
              <a:t>F</a:t>
            </a:r>
            <a:r>
              <a:rPr kumimoji="1" lang="en-US" altLang="ja-JP" sz="2000" dirty="0" smtClean="0"/>
              <a:t>irm</a:t>
            </a:r>
            <a:r>
              <a:rPr kumimoji="1" lang="ja-JP" altLang="en-US" sz="2000" dirty="0" smtClean="0"/>
              <a:t>）と呼ばれ、先進諸国で整備・支援・研究が進んだ（イタリア：社会的協同組合、韓国：社会的企業育成法など）。</a:t>
            </a:r>
            <a:endParaRPr kumimoji="1" lang="en-US" altLang="ja-JP" sz="2000" dirty="0" smtClean="0"/>
          </a:p>
          <a:p>
            <a:r>
              <a:rPr kumimoji="1" lang="en-US" altLang="ja-JP" sz="2400" dirty="0" smtClean="0"/>
              <a:t>A</a:t>
            </a:r>
            <a:r>
              <a:rPr kumimoji="1" lang="ja-JP" altLang="en-US" sz="2400" dirty="0" smtClean="0"/>
              <a:t>型事業所は、現状では、障害者就労に特化して</a:t>
            </a:r>
            <a:r>
              <a:rPr lang="ja-JP" altLang="en-US" sz="2400" dirty="0" smtClean="0"/>
              <a:t>おり、制度も限定されているが、就労困難者一般の就労の場としても有効性が期待される</a:t>
            </a:r>
            <a:r>
              <a:rPr lang="ja-JP" altLang="en-US" sz="2400" dirty="0" smtClean="0"/>
              <a:t>。また、「中間的就労」の事業体は不足している。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46103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期待できる理由、今後の方向性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sz="2800" dirty="0" smtClean="0"/>
              <a:t>A</a:t>
            </a:r>
            <a:r>
              <a:rPr kumimoji="1" lang="ja-JP" altLang="en-US" sz="2800" dirty="0" smtClean="0"/>
              <a:t>型事業所が、就労困難者一般の受け入れ先</a:t>
            </a:r>
            <a:r>
              <a:rPr lang="ja-JP" altLang="en-US" sz="2800" dirty="0" smtClean="0"/>
              <a:t>として期待できる</a:t>
            </a:r>
            <a:r>
              <a:rPr lang="ja-JP" altLang="en-US" sz="2800" dirty="0"/>
              <a:t>理由</a:t>
            </a:r>
            <a:endParaRPr kumimoji="1" lang="en-US" altLang="ja-JP" sz="2800" dirty="0" smtClean="0"/>
          </a:p>
          <a:p>
            <a:pPr marL="800100" lvl="1" indent="-342900">
              <a:buFont typeface="+mj-lt"/>
              <a:buAutoNum type="arabicPeriod"/>
            </a:pPr>
            <a:r>
              <a:rPr kumimoji="1" lang="ja-JP" altLang="en-US" sz="2400" dirty="0" smtClean="0"/>
              <a:t>経営</a:t>
            </a:r>
            <a:r>
              <a:rPr lang="ja-JP" altLang="en-US" sz="2400" dirty="0"/>
              <a:t>や</a:t>
            </a:r>
            <a:r>
              <a:rPr kumimoji="1" lang="ja-JP" altLang="en-US" sz="2400" dirty="0" smtClean="0"/>
              <a:t>支援付き就労のノウハウ</a:t>
            </a:r>
            <a:r>
              <a:rPr kumimoji="1" lang="ja-JP" altLang="en-US" sz="2400" dirty="0" smtClean="0"/>
              <a:t>が蓄積されており、実際に、一部の事業所はそのような経営を実施している。</a:t>
            </a:r>
            <a:endParaRPr lang="en-US" altLang="ja-JP" sz="2400" dirty="0"/>
          </a:p>
          <a:p>
            <a:pPr marL="800100" lvl="1" indent="-342900">
              <a:buFont typeface="+mj-lt"/>
              <a:buAutoNum type="arabicPeriod"/>
            </a:pPr>
            <a:r>
              <a:rPr kumimoji="1" lang="ja-JP" altLang="en-US" sz="2400" dirty="0" smtClean="0"/>
              <a:t>就労困難者</a:t>
            </a:r>
            <a:r>
              <a:rPr lang="ja-JP" altLang="en-US" sz="2400" dirty="0" smtClean="0"/>
              <a:t>が</a:t>
            </a:r>
            <a:r>
              <a:rPr lang="ja-JP" altLang="en-US" sz="2400" dirty="0" smtClean="0"/>
              <a:t>事業所で</a:t>
            </a:r>
            <a:r>
              <a:rPr lang="ja-JP" altLang="en-US" sz="2400" dirty="0" smtClean="0"/>
              <a:t>キャリア形成することで、障害者・就労困難者</a:t>
            </a:r>
            <a:r>
              <a:rPr lang="ja-JP" altLang="en-US" sz="2400" dirty="0" smtClean="0"/>
              <a:t>に</a:t>
            </a:r>
            <a:r>
              <a:rPr kumimoji="1" lang="ja-JP" altLang="en-US" sz="2400" dirty="0" smtClean="0"/>
              <a:t>一種</a:t>
            </a:r>
            <a:r>
              <a:rPr kumimoji="1" lang="ja-JP" altLang="en-US" sz="2400" dirty="0" smtClean="0"/>
              <a:t>のピアサポータ</a:t>
            </a:r>
            <a:r>
              <a:rPr kumimoji="1" lang="en-US" altLang="ja-JP" sz="2400" dirty="0" smtClean="0"/>
              <a:t>―</a:t>
            </a:r>
            <a:r>
              <a:rPr kumimoji="1" lang="ja-JP" altLang="en-US" sz="2400" dirty="0" smtClean="0"/>
              <a:t>的な役割を発揮すること</a:t>
            </a:r>
            <a:r>
              <a:rPr lang="ja-JP" altLang="en-US" sz="2400" dirty="0" smtClean="0"/>
              <a:t>も期待できる。</a:t>
            </a:r>
            <a:endParaRPr kumimoji="1" lang="en-US" altLang="ja-JP" sz="2400" dirty="0" smtClean="0"/>
          </a:p>
          <a:p>
            <a:r>
              <a:rPr kumimoji="1" lang="ja-JP" altLang="en-US" sz="2800" dirty="0" smtClean="0"/>
              <a:t>研究</a:t>
            </a:r>
            <a:r>
              <a:rPr kumimoji="1" lang="ja-JP" altLang="en-US" sz="2800" dirty="0" smtClean="0"/>
              <a:t>からは</a:t>
            </a:r>
            <a:r>
              <a:rPr kumimoji="1" lang="ja-JP" altLang="en-US" sz="2800" dirty="0" smtClean="0"/>
              <a:t>、中間的就労の事業体には</a:t>
            </a:r>
            <a:r>
              <a:rPr kumimoji="1" lang="ja-JP" altLang="en-US" sz="2800" dirty="0" smtClean="0"/>
              <a:t>一定の公的支援が必要であり、期限付きの助成金など</a:t>
            </a:r>
            <a:r>
              <a:rPr kumimoji="1" lang="ja-JP" altLang="en-US" sz="2800" dirty="0" smtClean="0"/>
              <a:t>が可能性がある。</a:t>
            </a:r>
            <a:endParaRPr kumimoji="1" lang="en-US" altLang="ja-JP" sz="2800" dirty="0" smtClean="0"/>
          </a:p>
          <a:p>
            <a:pPr lvl="1"/>
            <a:r>
              <a:rPr kumimoji="1" lang="ja-JP" altLang="en-US" sz="2400" dirty="0" smtClean="0"/>
              <a:t>ただし、</a:t>
            </a:r>
            <a:r>
              <a:rPr kumimoji="1" lang="en-US" altLang="ja-JP" sz="2400" dirty="0" smtClean="0"/>
              <a:t>A</a:t>
            </a:r>
            <a:r>
              <a:rPr kumimoji="1" lang="ja-JP" altLang="en-US" sz="2400" dirty="0" smtClean="0"/>
              <a:t>型事業所においては、良質的な働き方がなされていることが保障</a:t>
            </a:r>
            <a:r>
              <a:rPr lang="ja-JP" altLang="en-US" sz="2400" dirty="0" smtClean="0"/>
              <a:t>されていることが最低限の条件となるだろう。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41169098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</TotalTime>
  <Words>468</Words>
  <Application>Microsoft Office PowerPoint</Application>
  <PresentationFormat>ワイド画面</PresentationFormat>
  <Paragraphs>19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Trebuchet MS</vt:lpstr>
      <vt:lpstr>Wingdings 3</vt:lpstr>
      <vt:lpstr>ファセット</vt:lpstr>
      <vt:lpstr>多様な働きづらさを抱えた人の就労の場としてのA型事業所</vt:lpstr>
      <vt:lpstr>働きづらさを抱える人々の顕在化と政策対応</vt:lpstr>
      <vt:lpstr>就労困難者の受け入れ先となる事業体の必要性</vt:lpstr>
      <vt:lpstr>期待できる理由、今後の方向性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多様な働きづらさを抱えた人の就労の場としてのA型事業所</dc:title>
  <dc:creator>米澤旦</dc:creator>
  <cp:lastModifiedBy>米澤旦</cp:lastModifiedBy>
  <cp:revision>7</cp:revision>
  <dcterms:created xsi:type="dcterms:W3CDTF">2018-02-13T07:39:07Z</dcterms:created>
  <dcterms:modified xsi:type="dcterms:W3CDTF">2018-02-17T05:33:28Z</dcterms:modified>
</cp:coreProperties>
</file>