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28"/>
  </p:notesMasterIdLst>
  <p:handoutMasterIdLst>
    <p:handoutMasterId r:id="rId29"/>
  </p:handoutMasterIdLst>
  <p:sldIdLst>
    <p:sldId id="294" r:id="rId5"/>
    <p:sldId id="308" r:id="rId6"/>
    <p:sldId id="285" r:id="rId7"/>
    <p:sldId id="297" r:id="rId8"/>
    <p:sldId id="300" r:id="rId9"/>
    <p:sldId id="313" r:id="rId10"/>
    <p:sldId id="280" r:id="rId11"/>
    <p:sldId id="279" r:id="rId12"/>
    <p:sldId id="284" r:id="rId13"/>
    <p:sldId id="256" r:id="rId14"/>
    <p:sldId id="298" r:id="rId15"/>
    <p:sldId id="299" r:id="rId16"/>
    <p:sldId id="301" r:id="rId17"/>
    <p:sldId id="266" r:id="rId18"/>
    <p:sldId id="267" r:id="rId19"/>
    <p:sldId id="312" r:id="rId20"/>
    <p:sldId id="315" r:id="rId21"/>
    <p:sldId id="291" r:id="rId22"/>
    <p:sldId id="302" r:id="rId23"/>
    <p:sldId id="304" r:id="rId24"/>
    <p:sldId id="305" r:id="rId25"/>
    <p:sldId id="318" r:id="rId26"/>
    <p:sldId id="295" r:id="rId2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99FF"/>
    <a:srgbClr val="33CCFF"/>
    <a:srgbClr val="00CC00"/>
    <a:srgbClr val="00FF00"/>
    <a:srgbClr val="3399FF"/>
    <a:srgbClr val="66CCFF"/>
    <a:srgbClr val="66FF99"/>
    <a:srgbClr val="00FF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88" d="100"/>
          <a:sy n="88" d="100"/>
        </p:scale>
        <p:origin x="1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wner\Desktop\&#23601;&#21172;&#31995;&#20107;&#26989;&#25152;&#12398;&#25512;&#31227;(&#24179;&#25104;29&#24180;1&#26376;1&#26085;&#29694;&#22312;).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事業所数!$B$72</c:f>
              <c:strCache>
                <c:ptCount val="1"/>
                <c:pt idx="0">
                  <c:v>移行</c:v>
                </c:pt>
              </c:strCache>
            </c:strRef>
          </c:tx>
          <c:marker>
            <c:symbol val="none"/>
          </c:marker>
          <c:cat>
            <c:strRef>
              <c:f>事業所数!$A$73:$A$84</c:f>
              <c:strCache>
                <c:ptCount val="12"/>
                <c:pt idx="0">
                  <c:v>２００６年</c:v>
                </c:pt>
                <c:pt idx="1">
                  <c:v>２００７年</c:v>
                </c:pt>
                <c:pt idx="2">
                  <c:v>２００８年</c:v>
                </c:pt>
                <c:pt idx="3">
                  <c:v>２００９年</c:v>
                </c:pt>
                <c:pt idx="4">
                  <c:v>２０１０年</c:v>
                </c:pt>
                <c:pt idx="5">
                  <c:v>２０１１年</c:v>
                </c:pt>
                <c:pt idx="6">
                  <c:v>２０１２年</c:v>
                </c:pt>
                <c:pt idx="7">
                  <c:v>２０１３年</c:v>
                </c:pt>
                <c:pt idx="8">
                  <c:v>２０１４年</c:v>
                </c:pt>
                <c:pt idx="9">
                  <c:v>２０１５年</c:v>
                </c:pt>
                <c:pt idx="10">
                  <c:v>２０１６年</c:v>
                </c:pt>
                <c:pt idx="11">
                  <c:v>２０１７年</c:v>
                </c:pt>
              </c:strCache>
            </c:strRef>
          </c:cat>
          <c:val>
            <c:numRef>
              <c:f>事業所数!$B$73:$B$84</c:f>
              <c:numCache>
                <c:formatCode>General</c:formatCode>
                <c:ptCount val="12"/>
                <c:pt idx="0">
                  <c:v>2</c:v>
                </c:pt>
                <c:pt idx="1">
                  <c:v>8</c:v>
                </c:pt>
                <c:pt idx="2">
                  <c:v>18</c:v>
                </c:pt>
                <c:pt idx="3">
                  <c:v>29</c:v>
                </c:pt>
                <c:pt idx="4">
                  <c:v>37</c:v>
                </c:pt>
                <c:pt idx="5">
                  <c:v>49</c:v>
                </c:pt>
                <c:pt idx="6">
                  <c:v>64</c:v>
                </c:pt>
                <c:pt idx="7">
                  <c:v>76</c:v>
                </c:pt>
                <c:pt idx="8">
                  <c:v>86</c:v>
                </c:pt>
                <c:pt idx="9">
                  <c:v>94</c:v>
                </c:pt>
                <c:pt idx="10">
                  <c:v>102</c:v>
                </c:pt>
                <c:pt idx="11">
                  <c:v>105</c:v>
                </c:pt>
              </c:numCache>
            </c:numRef>
          </c:val>
          <c:smooth val="0"/>
          <c:extLst xmlns:c16r2="http://schemas.microsoft.com/office/drawing/2015/06/chart">
            <c:ext xmlns:c16="http://schemas.microsoft.com/office/drawing/2014/chart" uri="{C3380CC4-5D6E-409C-BE32-E72D297353CC}">
              <c16:uniqueId val="{00000000-6835-4747-92FB-ED2619FCF346}"/>
            </c:ext>
          </c:extLst>
        </c:ser>
        <c:ser>
          <c:idx val="1"/>
          <c:order val="1"/>
          <c:tx>
            <c:strRef>
              <c:f>事業所数!$C$72</c:f>
              <c:strCache>
                <c:ptCount val="1"/>
                <c:pt idx="0">
                  <c:v>A型</c:v>
                </c:pt>
              </c:strCache>
            </c:strRef>
          </c:tx>
          <c:marker>
            <c:symbol val="none"/>
          </c:marker>
          <c:cat>
            <c:strRef>
              <c:f>事業所数!$A$73:$A$84</c:f>
              <c:strCache>
                <c:ptCount val="12"/>
                <c:pt idx="0">
                  <c:v>２００６年</c:v>
                </c:pt>
                <c:pt idx="1">
                  <c:v>２００７年</c:v>
                </c:pt>
                <c:pt idx="2">
                  <c:v>２００８年</c:v>
                </c:pt>
                <c:pt idx="3">
                  <c:v>２００９年</c:v>
                </c:pt>
                <c:pt idx="4">
                  <c:v>２０１０年</c:v>
                </c:pt>
                <c:pt idx="5">
                  <c:v>２０１１年</c:v>
                </c:pt>
                <c:pt idx="6">
                  <c:v>２０１２年</c:v>
                </c:pt>
                <c:pt idx="7">
                  <c:v>２０１３年</c:v>
                </c:pt>
                <c:pt idx="8">
                  <c:v>２０１４年</c:v>
                </c:pt>
                <c:pt idx="9">
                  <c:v>２０１５年</c:v>
                </c:pt>
                <c:pt idx="10">
                  <c:v>２０１６年</c:v>
                </c:pt>
                <c:pt idx="11">
                  <c:v>２０１７年</c:v>
                </c:pt>
              </c:strCache>
            </c:strRef>
          </c:cat>
          <c:val>
            <c:numRef>
              <c:f>事業所数!$C$73:$C$84</c:f>
              <c:numCache>
                <c:formatCode>General</c:formatCode>
                <c:ptCount val="12"/>
                <c:pt idx="0">
                  <c:v>1</c:v>
                </c:pt>
                <c:pt idx="1">
                  <c:v>2</c:v>
                </c:pt>
                <c:pt idx="2">
                  <c:v>2</c:v>
                </c:pt>
                <c:pt idx="3">
                  <c:v>4</c:v>
                </c:pt>
                <c:pt idx="4">
                  <c:v>11</c:v>
                </c:pt>
                <c:pt idx="5">
                  <c:v>16</c:v>
                </c:pt>
                <c:pt idx="6">
                  <c:v>34</c:v>
                </c:pt>
                <c:pt idx="7">
                  <c:v>57</c:v>
                </c:pt>
                <c:pt idx="8">
                  <c:v>79</c:v>
                </c:pt>
                <c:pt idx="9">
                  <c:v>106</c:v>
                </c:pt>
                <c:pt idx="10">
                  <c:v>113</c:v>
                </c:pt>
                <c:pt idx="11">
                  <c:v>112</c:v>
                </c:pt>
              </c:numCache>
            </c:numRef>
          </c:val>
          <c:smooth val="0"/>
          <c:extLst xmlns:c16r2="http://schemas.microsoft.com/office/drawing/2015/06/chart">
            <c:ext xmlns:c16="http://schemas.microsoft.com/office/drawing/2014/chart" uri="{C3380CC4-5D6E-409C-BE32-E72D297353CC}">
              <c16:uniqueId val="{00000001-6835-4747-92FB-ED2619FCF346}"/>
            </c:ext>
          </c:extLst>
        </c:ser>
        <c:ser>
          <c:idx val="2"/>
          <c:order val="2"/>
          <c:tx>
            <c:strRef>
              <c:f>事業所数!$D$72</c:f>
              <c:strCache>
                <c:ptCount val="1"/>
                <c:pt idx="0">
                  <c:v>B型</c:v>
                </c:pt>
              </c:strCache>
            </c:strRef>
          </c:tx>
          <c:marker>
            <c:symbol val="none"/>
          </c:marker>
          <c:cat>
            <c:strRef>
              <c:f>事業所数!$A$73:$A$84</c:f>
              <c:strCache>
                <c:ptCount val="12"/>
                <c:pt idx="0">
                  <c:v>２００６年</c:v>
                </c:pt>
                <c:pt idx="1">
                  <c:v>２００７年</c:v>
                </c:pt>
                <c:pt idx="2">
                  <c:v>２００８年</c:v>
                </c:pt>
                <c:pt idx="3">
                  <c:v>２００９年</c:v>
                </c:pt>
                <c:pt idx="4">
                  <c:v>２０１０年</c:v>
                </c:pt>
                <c:pt idx="5">
                  <c:v>２０１１年</c:v>
                </c:pt>
                <c:pt idx="6">
                  <c:v>２０１２年</c:v>
                </c:pt>
                <c:pt idx="7">
                  <c:v>２０１３年</c:v>
                </c:pt>
                <c:pt idx="8">
                  <c:v>２０１４年</c:v>
                </c:pt>
                <c:pt idx="9">
                  <c:v>２０１５年</c:v>
                </c:pt>
                <c:pt idx="10">
                  <c:v>２０１６年</c:v>
                </c:pt>
                <c:pt idx="11">
                  <c:v>２０１７年</c:v>
                </c:pt>
              </c:strCache>
            </c:strRef>
          </c:cat>
          <c:val>
            <c:numRef>
              <c:f>事業所数!$D$73:$D$84</c:f>
              <c:numCache>
                <c:formatCode>General</c:formatCode>
                <c:ptCount val="12"/>
                <c:pt idx="0">
                  <c:v>7</c:v>
                </c:pt>
                <c:pt idx="1">
                  <c:v>21</c:v>
                </c:pt>
                <c:pt idx="2">
                  <c:v>41</c:v>
                </c:pt>
                <c:pt idx="3">
                  <c:v>69</c:v>
                </c:pt>
                <c:pt idx="4">
                  <c:v>89</c:v>
                </c:pt>
                <c:pt idx="5">
                  <c:v>120</c:v>
                </c:pt>
                <c:pt idx="6">
                  <c:v>159</c:v>
                </c:pt>
                <c:pt idx="7">
                  <c:v>181</c:v>
                </c:pt>
                <c:pt idx="8">
                  <c:v>207</c:v>
                </c:pt>
                <c:pt idx="9">
                  <c:v>241</c:v>
                </c:pt>
                <c:pt idx="10">
                  <c:v>257</c:v>
                </c:pt>
                <c:pt idx="11">
                  <c:v>274</c:v>
                </c:pt>
              </c:numCache>
            </c:numRef>
          </c:val>
          <c:smooth val="0"/>
          <c:extLst xmlns:c16r2="http://schemas.microsoft.com/office/drawing/2015/06/chart">
            <c:ext xmlns:c16="http://schemas.microsoft.com/office/drawing/2014/chart" uri="{C3380CC4-5D6E-409C-BE32-E72D297353CC}">
              <c16:uniqueId val="{00000002-6835-4747-92FB-ED2619FCF346}"/>
            </c:ext>
          </c:extLst>
        </c:ser>
        <c:dLbls>
          <c:showLegendKey val="0"/>
          <c:showVal val="0"/>
          <c:showCatName val="0"/>
          <c:showSerName val="0"/>
          <c:showPercent val="0"/>
          <c:showBubbleSize val="0"/>
        </c:dLbls>
        <c:smooth val="0"/>
        <c:axId val="268531496"/>
        <c:axId val="268528360"/>
      </c:lineChart>
      <c:catAx>
        <c:axId val="268531496"/>
        <c:scaling>
          <c:orientation val="minMax"/>
        </c:scaling>
        <c:delete val="0"/>
        <c:axPos val="b"/>
        <c:numFmt formatCode="General" sourceLinked="0"/>
        <c:majorTickMark val="out"/>
        <c:minorTickMark val="none"/>
        <c:tickLblPos val="nextTo"/>
        <c:crossAx val="268528360"/>
        <c:crosses val="autoZero"/>
        <c:auto val="1"/>
        <c:lblAlgn val="ctr"/>
        <c:lblOffset val="100"/>
        <c:noMultiLvlLbl val="0"/>
      </c:catAx>
      <c:valAx>
        <c:axId val="268528360"/>
        <c:scaling>
          <c:orientation val="minMax"/>
        </c:scaling>
        <c:delete val="0"/>
        <c:axPos val="l"/>
        <c:majorGridlines/>
        <c:numFmt formatCode="General" sourceLinked="1"/>
        <c:majorTickMark val="out"/>
        <c:minorTickMark val="none"/>
        <c:tickLblPos val="nextTo"/>
        <c:crossAx val="268531496"/>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0232168513376E-3"/>
          <c:y val="2.5173324284150936E-2"/>
          <c:w val="0.97516686153658827"/>
          <c:h val="0.89730136017219342"/>
        </c:manualLayout>
      </c:layout>
      <c:lineChart>
        <c:grouping val="standard"/>
        <c:varyColors val="0"/>
        <c:ser>
          <c:idx val="0"/>
          <c:order val="0"/>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A型新規開業件数!$A$4:$A$15</c:f>
              <c:strCache>
                <c:ptCount val="12"/>
                <c:pt idx="0">
                  <c:v>2006年</c:v>
                </c:pt>
                <c:pt idx="1">
                  <c:v>2007年</c:v>
                </c:pt>
                <c:pt idx="2">
                  <c:v>2008年</c:v>
                </c:pt>
                <c:pt idx="3">
                  <c:v>2009年</c:v>
                </c:pt>
                <c:pt idx="4">
                  <c:v>2010年</c:v>
                </c:pt>
                <c:pt idx="5">
                  <c:v>2011年</c:v>
                </c:pt>
                <c:pt idx="6">
                  <c:v>2012年</c:v>
                </c:pt>
                <c:pt idx="7">
                  <c:v>2013年</c:v>
                </c:pt>
                <c:pt idx="8">
                  <c:v>2014年</c:v>
                </c:pt>
                <c:pt idx="9">
                  <c:v>2015年</c:v>
                </c:pt>
                <c:pt idx="10">
                  <c:v>2016年</c:v>
                </c:pt>
                <c:pt idx="11">
                  <c:v>2017年</c:v>
                </c:pt>
              </c:strCache>
            </c:strRef>
          </c:cat>
          <c:val>
            <c:numRef>
              <c:f>A型新規開業件数!$B$4:$B$15</c:f>
              <c:numCache>
                <c:formatCode>General</c:formatCode>
                <c:ptCount val="12"/>
                <c:pt idx="0">
                  <c:v>1</c:v>
                </c:pt>
                <c:pt idx="1">
                  <c:v>1</c:v>
                </c:pt>
                <c:pt idx="3">
                  <c:v>1</c:v>
                </c:pt>
                <c:pt idx="4">
                  <c:v>5</c:v>
                </c:pt>
                <c:pt idx="5">
                  <c:v>3</c:v>
                </c:pt>
                <c:pt idx="6">
                  <c:v>15</c:v>
                </c:pt>
                <c:pt idx="7">
                  <c:v>15</c:v>
                </c:pt>
                <c:pt idx="8">
                  <c:v>20</c:v>
                </c:pt>
                <c:pt idx="9">
                  <c:v>23</c:v>
                </c:pt>
                <c:pt idx="10">
                  <c:v>22</c:v>
                </c:pt>
                <c:pt idx="11">
                  <c:v>7</c:v>
                </c:pt>
              </c:numCache>
            </c:numRef>
          </c:val>
          <c:smooth val="0"/>
          <c:extLst xmlns:c16r2="http://schemas.microsoft.com/office/drawing/2015/06/chart">
            <c:ext xmlns:c16="http://schemas.microsoft.com/office/drawing/2014/chart" uri="{C3380CC4-5D6E-409C-BE32-E72D297353CC}">
              <c16:uniqueId val="{00000000-0974-46A9-A23D-D3318D0FFCBB}"/>
            </c:ext>
          </c:extLst>
        </c:ser>
        <c:dLbls>
          <c:dLblPos val="ctr"/>
          <c:showLegendKey val="0"/>
          <c:showVal val="1"/>
          <c:showCatName val="0"/>
          <c:showSerName val="0"/>
          <c:showPercent val="0"/>
          <c:showBubbleSize val="0"/>
        </c:dLbls>
        <c:marker val="1"/>
        <c:smooth val="0"/>
        <c:axId val="268529144"/>
        <c:axId val="268529536"/>
      </c:lineChart>
      <c:catAx>
        <c:axId val="2685291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ja-JP"/>
          </a:p>
        </c:txPr>
        <c:crossAx val="268529536"/>
        <c:crosses val="autoZero"/>
        <c:auto val="1"/>
        <c:lblAlgn val="ctr"/>
        <c:lblOffset val="100"/>
        <c:noMultiLvlLbl val="0"/>
      </c:catAx>
      <c:valAx>
        <c:axId val="268529536"/>
        <c:scaling>
          <c:orientation val="minMax"/>
        </c:scaling>
        <c:delete val="1"/>
        <c:axPos val="l"/>
        <c:numFmt formatCode="General" sourceLinked="1"/>
        <c:majorTickMark val="none"/>
        <c:minorTickMark val="none"/>
        <c:tickLblPos val="nextTo"/>
        <c:crossAx val="268529144"/>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cat>
            <c:strRef>
              <c:f>Sheet1!$A$5:$A$10</c:f>
              <c:strCache>
                <c:ptCount val="6"/>
                <c:pt idx="0">
                  <c:v>平成24年</c:v>
                </c:pt>
                <c:pt idx="1">
                  <c:v>平成25年</c:v>
                </c:pt>
                <c:pt idx="2">
                  <c:v>平成26年</c:v>
                </c:pt>
                <c:pt idx="3">
                  <c:v>平成27年</c:v>
                </c:pt>
                <c:pt idx="4">
                  <c:v>平成28年</c:v>
                </c:pt>
                <c:pt idx="5">
                  <c:v>平成29年</c:v>
                </c:pt>
              </c:strCache>
            </c:strRef>
          </c:cat>
          <c:val>
            <c:numRef>
              <c:f>Sheet1!$B$5:$B$10</c:f>
              <c:numCache>
                <c:formatCode>General</c:formatCode>
                <c:ptCount val="6"/>
                <c:pt idx="0">
                  <c:v>653</c:v>
                </c:pt>
                <c:pt idx="1">
                  <c:v>664</c:v>
                </c:pt>
                <c:pt idx="2">
                  <c:v>677</c:v>
                </c:pt>
                <c:pt idx="3">
                  <c:v>693</c:v>
                </c:pt>
                <c:pt idx="4">
                  <c:v>714</c:v>
                </c:pt>
                <c:pt idx="5">
                  <c:v>736</c:v>
                </c:pt>
              </c:numCache>
            </c:numRef>
          </c:val>
          <c:extLst xmlns:c16r2="http://schemas.microsoft.com/office/drawing/2015/06/chart">
            <c:ext xmlns:c16="http://schemas.microsoft.com/office/drawing/2014/chart" uri="{C3380CC4-5D6E-409C-BE32-E72D297353CC}">
              <c16:uniqueId val="{00000000-581E-4C67-9EE4-FCE067B70797}"/>
            </c:ext>
          </c:extLst>
        </c:ser>
        <c:dLbls>
          <c:showLegendKey val="0"/>
          <c:showVal val="0"/>
          <c:showCatName val="0"/>
          <c:showSerName val="0"/>
          <c:showPercent val="0"/>
          <c:showBubbleSize val="0"/>
        </c:dLbls>
        <c:gapWidth val="219"/>
        <c:overlap val="-27"/>
        <c:axId val="368678176"/>
        <c:axId val="368679744"/>
      </c:barChart>
      <c:catAx>
        <c:axId val="36867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8679744"/>
        <c:crosses val="autoZero"/>
        <c:auto val="1"/>
        <c:lblAlgn val="ctr"/>
        <c:lblOffset val="100"/>
        <c:noMultiLvlLbl val="0"/>
      </c:catAx>
      <c:valAx>
        <c:axId val="368679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867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24617-33C1-4E56-BA13-BD464DBC342D}"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38F099AA-4E63-4EB8-B40B-6FE3F0EE46AB}">
      <dgm:prSet phldrT="[テキスト]"/>
      <dgm:spPr/>
      <dgm:t>
        <a:bodyPr/>
        <a:lstStyle/>
        <a:p>
          <a:r>
            <a:rPr kumimoji="1" lang="ja-JP" altLang="en-US" b="1" dirty="0">
              <a:solidFill>
                <a:srgbClr val="FFC000"/>
              </a:solidFill>
            </a:rPr>
            <a:t>支援者</a:t>
          </a:r>
        </a:p>
      </dgm:t>
    </dgm:pt>
    <dgm:pt modelId="{BA91397A-7490-4FDE-BEA4-185150229A4E}" type="parTrans" cxnId="{A7A6D4C9-9658-4614-A927-64F57079C79A}">
      <dgm:prSet/>
      <dgm:spPr/>
      <dgm:t>
        <a:bodyPr/>
        <a:lstStyle/>
        <a:p>
          <a:endParaRPr kumimoji="1" lang="ja-JP" altLang="en-US"/>
        </a:p>
      </dgm:t>
    </dgm:pt>
    <dgm:pt modelId="{2B87EB0A-A87E-49D7-8970-2401CBE67B5B}" type="sibTrans" cxnId="{A7A6D4C9-9658-4614-A927-64F57079C79A}">
      <dgm:prSet/>
      <dgm:spPr/>
      <dgm:t>
        <a:bodyPr/>
        <a:lstStyle/>
        <a:p>
          <a:endParaRPr kumimoji="1" lang="ja-JP" altLang="en-US"/>
        </a:p>
      </dgm:t>
    </dgm:pt>
    <dgm:pt modelId="{ED8EA123-215D-42AC-B87C-3D7AAAAFD965}">
      <dgm:prSet phldrT="[テキスト]"/>
      <dgm:spPr/>
      <dgm:t>
        <a:bodyPr/>
        <a:lstStyle/>
        <a:p>
          <a:r>
            <a:rPr kumimoji="1" lang="ja-JP" altLang="en-US" b="1" dirty="0">
              <a:solidFill>
                <a:schemeClr val="accent5">
                  <a:lumMod val="75000"/>
                </a:schemeClr>
              </a:solidFill>
            </a:rPr>
            <a:t>利用者</a:t>
          </a:r>
        </a:p>
      </dgm:t>
    </dgm:pt>
    <dgm:pt modelId="{F8C69A47-E28C-4BCC-AF81-F9250BD84A1C}" type="parTrans" cxnId="{BAD63083-4FFF-4325-93A8-800547927AC8}">
      <dgm:prSet/>
      <dgm:spPr/>
      <dgm:t>
        <a:bodyPr/>
        <a:lstStyle/>
        <a:p>
          <a:endParaRPr kumimoji="1" lang="ja-JP" altLang="en-US"/>
        </a:p>
      </dgm:t>
    </dgm:pt>
    <dgm:pt modelId="{03BF1A3E-8EFB-49C6-9987-B018E28CF996}" type="sibTrans" cxnId="{BAD63083-4FFF-4325-93A8-800547927AC8}">
      <dgm:prSet/>
      <dgm:spPr/>
      <dgm:t>
        <a:bodyPr/>
        <a:lstStyle/>
        <a:p>
          <a:endParaRPr kumimoji="1" lang="ja-JP" altLang="en-US"/>
        </a:p>
      </dgm:t>
    </dgm:pt>
    <dgm:pt modelId="{4552A7E4-A179-4E92-BD4B-320F7D64B77E}" type="pres">
      <dgm:prSet presAssocID="{FB724617-33C1-4E56-BA13-BD464DBC342D}" presName="compositeShape" presStyleCnt="0">
        <dgm:presLayoutVars>
          <dgm:chMax val="2"/>
          <dgm:dir/>
          <dgm:resizeHandles val="exact"/>
        </dgm:presLayoutVars>
      </dgm:prSet>
      <dgm:spPr/>
      <dgm:t>
        <a:bodyPr/>
        <a:lstStyle/>
        <a:p>
          <a:endParaRPr kumimoji="1" lang="ja-JP" altLang="en-US"/>
        </a:p>
      </dgm:t>
    </dgm:pt>
    <dgm:pt modelId="{8A6EF181-D01B-4DEA-8BCB-5E1636BC1313}" type="pres">
      <dgm:prSet presAssocID="{FB724617-33C1-4E56-BA13-BD464DBC342D}" presName="divider" presStyleLbl="fgShp" presStyleIdx="0" presStyleCnt="1" custLinFactNeighborX="-870" custLinFactNeighborY="0"/>
      <dgm:spPr/>
    </dgm:pt>
    <dgm:pt modelId="{44AEC7BF-1092-465F-A9EC-0F2E9677F997}" type="pres">
      <dgm:prSet presAssocID="{38F099AA-4E63-4EB8-B40B-6FE3F0EE46AB}" presName="downArrow" presStyleLbl="node1" presStyleIdx="0" presStyleCnt="2" custScaleX="70724" custScaleY="69324" custLinFactNeighborX="11957" custLinFactNeighborY="-23535"/>
      <dgm:spPr/>
    </dgm:pt>
    <dgm:pt modelId="{44E145F8-8F2B-4855-91D2-7213A04A5303}" type="pres">
      <dgm:prSet presAssocID="{38F099AA-4E63-4EB8-B40B-6FE3F0EE46AB}" presName="downArrowText" presStyleLbl="revTx" presStyleIdx="0" presStyleCnt="2" custScaleY="80354" custLinFactNeighborX="1019" custLinFactNeighborY="-6979">
        <dgm:presLayoutVars>
          <dgm:bulletEnabled val="1"/>
        </dgm:presLayoutVars>
      </dgm:prSet>
      <dgm:spPr/>
      <dgm:t>
        <a:bodyPr/>
        <a:lstStyle/>
        <a:p>
          <a:endParaRPr kumimoji="1" lang="ja-JP" altLang="en-US"/>
        </a:p>
      </dgm:t>
    </dgm:pt>
    <dgm:pt modelId="{85CA0424-F3CC-4798-860A-0D30DDE30749}" type="pres">
      <dgm:prSet presAssocID="{ED8EA123-215D-42AC-B87C-3D7AAAAFD965}" presName="upArrow" presStyleLbl="node1" presStyleIdx="1" presStyleCnt="2" custScaleX="69855" custScaleY="73838" custLinFactNeighborX="-9420" custLinFactNeighborY="21215"/>
      <dgm:spPr/>
    </dgm:pt>
    <dgm:pt modelId="{54886DB5-F29A-47F6-AB99-C9FBFFC6A0A2}" type="pres">
      <dgm:prSet presAssocID="{ED8EA123-215D-42AC-B87C-3D7AAAAFD965}" presName="upArrowText" presStyleLbl="revTx" presStyleIdx="1" presStyleCnt="2" custScaleY="71613" custLinFactNeighborX="-679" custLinFactNeighborY="11326">
        <dgm:presLayoutVars>
          <dgm:bulletEnabled val="1"/>
        </dgm:presLayoutVars>
      </dgm:prSet>
      <dgm:spPr/>
      <dgm:t>
        <a:bodyPr/>
        <a:lstStyle/>
        <a:p>
          <a:endParaRPr kumimoji="1" lang="ja-JP" altLang="en-US"/>
        </a:p>
      </dgm:t>
    </dgm:pt>
  </dgm:ptLst>
  <dgm:cxnLst>
    <dgm:cxn modelId="{BAD63083-4FFF-4325-93A8-800547927AC8}" srcId="{FB724617-33C1-4E56-BA13-BD464DBC342D}" destId="{ED8EA123-215D-42AC-B87C-3D7AAAAFD965}" srcOrd="1" destOrd="0" parTransId="{F8C69A47-E28C-4BCC-AF81-F9250BD84A1C}" sibTransId="{03BF1A3E-8EFB-49C6-9987-B018E28CF996}"/>
    <dgm:cxn modelId="{BF844F5E-D2E0-4F41-9283-F02D2BFB55DB}" type="presOf" srcId="{FB724617-33C1-4E56-BA13-BD464DBC342D}" destId="{4552A7E4-A179-4E92-BD4B-320F7D64B77E}" srcOrd="0" destOrd="0" presId="urn:microsoft.com/office/officeart/2005/8/layout/arrow3"/>
    <dgm:cxn modelId="{DB4CC154-47EC-400E-90AF-1A58D96ADD0D}" type="presOf" srcId="{ED8EA123-215D-42AC-B87C-3D7AAAAFD965}" destId="{54886DB5-F29A-47F6-AB99-C9FBFFC6A0A2}" srcOrd="0" destOrd="0" presId="urn:microsoft.com/office/officeart/2005/8/layout/arrow3"/>
    <dgm:cxn modelId="{B69B6941-71F1-4612-BBFD-6E417113439E}" type="presOf" srcId="{38F099AA-4E63-4EB8-B40B-6FE3F0EE46AB}" destId="{44E145F8-8F2B-4855-91D2-7213A04A5303}" srcOrd="0" destOrd="0" presId="urn:microsoft.com/office/officeart/2005/8/layout/arrow3"/>
    <dgm:cxn modelId="{A7A6D4C9-9658-4614-A927-64F57079C79A}" srcId="{FB724617-33C1-4E56-BA13-BD464DBC342D}" destId="{38F099AA-4E63-4EB8-B40B-6FE3F0EE46AB}" srcOrd="0" destOrd="0" parTransId="{BA91397A-7490-4FDE-BEA4-185150229A4E}" sibTransId="{2B87EB0A-A87E-49D7-8970-2401CBE67B5B}"/>
    <dgm:cxn modelId="{EC9D2A83-1632-46C3-A73D-B06E78141A5A}" type="presParOf" srcId="{4552A7E4-A179-4E92-BD4B-320F7D64B77E}" destId="{8A6EF181-D01B-4DEA-8BCB-5E1636BC1313}" srcOrd="0" destOrd="0" presId="urn:microsoft.com/office/officeart/2005/8/layout/arrow3"/>
    <dgm:cxn modelId="{36A41A5A-401A-4606-B8DC-528B4C2890F5}" type="presParOf" srcId="{4552A7E4-A179-4E92-BD4B-320F7D64B77E}" destId="{44AEC7BF-1092-465F-A9EC-0F2E9677F997}" srcOrd="1" destOrd="0" presId="urn:microsoft.com/office/officeart/2005/8/layout/arrow3"/>
    <dgm:cxn modelId="{EBEE78EC-B098-4655-984B-FE0DD38017CF}" type="presParOf" srcId="{4552A7E4-A179-4E92-BD4B-320F7D64B77E}" destId="{44E145F8-8F2B-4855-91D2-7213A04A5303}" srcOrd="2" destOrd="0" presId="urn:microsoft.com/office/officeart/2005/8/layout/arrow3"/>
    <dgm:cxn modelId="{7C65A794-FB95-43EA-91B0-EC1531EFAF34}" type="presParOf" srcId="{4552A7E4-A179-4E92-BD4B-320F7D64B77E}" destId="{85CA0424-F3CC-4798-860A-0D30DDE30749}" srcOrd="3" destOrd="0" presId="urn:microsoft.com/office/officeart/2005/8/layout/arrow3"/>
    <dgm:cxn modelId="{7249A00C-0FEA-4889-9D8A-4A41EF2F0F78}" type="presParOf" srcId="{4552A7E4-A179-4E92-BD4B-320F7D64B77E}" destId="{54886DB5-F29A-47F6-AB99-C9FBFFC6A0A2}"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8A9E3C-EF53-4D7B-BAED-579925873DE4}" type="doc">
      <dgm:prSet loTypeId="urn:microsoft.com/office/officeart/2005/8/layout/pyramid4" loCatId="pyramid" qsTypeId="urn:microsoft.com/office/officeart/2005/8/quickstyle/simple1" qsCatId="simple" csTypeId="urn:microsoft.com/office/officeart/2005/8/colors/colorful4" csCatId="colorful" phldr="1"/>
      <dgm:spPr/>
      <dgm:t>
        <a:bodyPr/>
        <a:lstStyle/>
        <a:p>
          <a:endParaRPr kumimoji="1" lang="ja-JP" altLang="en-US"/>
        </a:p>
      </dgm:t>
    </dgm:pt>
    <dgm:pt modelId="{6BD83D6F-B142-4A13-9AF9-2A57CFF68611}">
      <dgm:prSet phldrT="[テキスト]" custT="1"/>
      <dgm:spPr/>
      <dgm:t>
        <a:bodyPr/>
        <a:lstStyle/>
        <a:p>
          <a:r>
            <a:rPr kumimoji="1" lang="ja-JP" altLang="en-US" sz="2400" b="1" dirty="0" err="1"/>
            <a:t>障がい</a:t>
          </a:r>
          <a:r>
            <a:rPr kumimoji="1" lang="ja-JP" altLang="en-US" sz="2400" b="1" dirty="0"/>
            <a:t>特性</a:t>
          </a:r>
        </a:p>
      </dgm:t>
    </dgm:pt>
    <dgm:pt modelId="{A0D4D25D-4148-48BB-9C2D-1B98F3BCB841}" type="parTrans" cxnId="{F12F86F2-4026-4A21-8305-24D93894E15B}">
      <dgm:prSet/>
      <dgm:spPr/>
      <dgm:t>
        <a:bodyPr/>
        <a:lstStyle/>
        <a:p>
          <a:endParaRPr kumimoji="1" lang="ja-JP" altLang="en-US"/>
        </a:p>
      </dgm:t>
    </dgm:pt>
    <dgm:pt modelId="{AF41B548-4F6D-4611-8A09-E26F6259E496}" type="sibTrans" cxnId="{F12F86F2-4026-4A21-8305-24D93894E15B}">
      <dgm:prSet/>
      <dgm:spPr/>
      <dgm:t>
        <a:bodyPr/>
        <a:lstStyle/>
        <a:p>
          <a:endParaRPr kumimoji="1" lang="ja-JP" altLang="en-US"/>
        </a:p>
      </dgm:t>
    </dgm:pt>
    <dgm:pt modelId="{E5B7073C-FE21-47C4-AA79-F4AE739678E1}">
      <dgm:prSet phldrT="[テキスト]" custT="1"/>
      <dgm:spPr/>
      <dgm:t>
        <a:bodyPr/>
        <a:lstStyle/>
        <a:p>
          <a:r>
            <a:rPr kumimoji="1" lang="ja-JP" altLang="en-US" sz="3200" b="1" dirty="0"/>
            <a:t>教養</a:t>
          </a:r>
        </a:p>
      </dgm:t>
    </dgm:pt>
    <dgm:pt modelId="{C1B73BE9-3156-4C92-AA0A-1A3E0B6A188A}" type="parTrans" cxnId="{FBDDA087-C2D6-44A1-A985-B85AA6E82B69}">
      <dgm:prSet/>
      <dgm:spPr/>
      <dgm:t>
        <a:bodyPr/>
        <a:lstStyle/>
        <a:p>
          <a:endParaRPr kumimoji="1" lang="ja-JP" altLang="en-US"/>
        </a:p>
      </dgm:t>
    </dgm:pt>
    <dgm:pt modelId="{19A94944-EB94-4033-B7B6-D3A92673FF48}" type="sibTrans" cxnId="{FBDDA087-C2D6-44A1-A985-B85AA6E82B69}">
      <dgm:prSet/>
      <dgm:spPr/>
      <dgm:t>
        <a:bodyPr/>
        <a:lstStyle/>
        <a:p>
          <a:endParaRPr kumimoji="1" lang="ja-JP" altLang="en-US"/>
        </a:p>
      </dgm:t>
    </dgm:pt>
    <dgm:pt modelId="{E7F5D5DA-2A8C-4B2A-BF9A-6A45A3956CE9}">
      <dgm:prSet phldrT="[テキスト]" custT="1"/>
      <dgm:spPr/>
      <dgm:t>
        <a:bodyPr/>
        <a:lstStyle/>
        <a:p>
          <a:endParaRPr kumimoji="1" lang="ja-JP" altLang="en-US" sz="2400" dirty="0"/>
        </a:p>
        <a:p>
          <a:r>
            <a:rPr kumimoji="1" lang="ja-JP" altLang="en-US" sz="2400" b="1" dirty="0"/>
            <a:t>元々の</a:t>
          </a:r>
        </a:p>
        <a:p>
          <a:r>
            <a:rPr kumimoji="1" lang="ja-JP" altLang="en-US" sz="2400" b="1" dirty="0"/>
            <a:t>性格</a:t>
          </a:r>
        </a:p>
      </dgm:t>
    </dgm:pt>
    <dgm:pt modelId="{67DE44D3-09ED-4BDB-A744-C7FBB934FA77}" type="parTrans" cxnId="{3D1C3706-47A6-410F-93C9-A920C1C7E14C}">
      <dgm:prSet/>
      <dgm:spPr/>
      <dgm:t>
        <a:bodyPr/>
        <a:lstStyle/>
        <a:p>
          <a:endParaRPr kumimoji="1" lang="ja-JP" altLang="en-US"/>
        </a:p>
      </dgm:t>
    </dgm:pt>
    <dgm:pt modelId="{327A382A-721B-4E5C-B5B4-1E77520BC32B}" type="sibTrans" cxnId="{3D1C3706-47A6-410F-93C9-A920C1C7E14C}">
      <dgm:prSet/>
      <dgm:spPr/>
      <dgm:t>
        <a:bodyPr/>
        <a:lstStyle/>
        <a:p>
          <a:endParaRPr kumimoji="1" lang="ja-JP" altLang="en-US"/>
        </a:p>
      </dgm:t>
    </dgm:pt>
    <dgm:pt modelId="{0E21C490-9BEF-432D-B76B-851A30ABC013}">
      <dgm:prSet phldrT="[テキスト]" custT="1"/>
      <dgm:spPr/>
      <dgm:t>
        <a:bodyPr/>
        <a:lstStyle/>
        <a:p>
          <a:r>
            <a:rPr kumimoji="1" lang="ja-JP" altLang="en-US" sz="2000" b="1" dirty="0"/>
            <a:t>宗教観</a:t>
          </a:r>
        </a:p>
        <a:p>
          <a:r>
            <a:rPr kumimoji="1" lang="en-US" altLang="ja-JP" sz="2000" b="1" dirty="0"/>
            <a:t>(</a:t>
          </a:r>
          <a:r>
            <a:rPr kumimoji="1" lang="ja-JP" altLang="en-US" sz="2000" b="1" dirty="0"/>
            <a:t>死生観</a:t>
          </a:r>
          <a:r>
            <a:rPr kumimoji="1" lang="en-US" altLang="ja-JP" sz="2000" b="1" dirty="0"/>
            <a:t>)</a:t>
          </a:r>
          <a:endParaRPr kumimoji="1" lang="ja-JP" altLang="en-US" sz="2000" b="1" dirty="0"/>
        </a:p>
      </dgm:t>
    </dgm:pt>
    <dgm:pt modelId="{D5B67A7D-3703-4543-A41B-33C549E0BAE4}" type="parTrans" cxnId="{4E1BC1B4-9F2A-484C-AEBC-92ED0A5B2CA7}">
      <dgm:prSet/>
      <dgm:spPr/>
      <dgm:t>
        <a:bodyPr/>
        <a:lstStyle/>
        <a:p>
          <a:endParaRPr kumimoji="1" lang="ja-JP" altLang="en-US"/>
        </a:p>
      </dgm:t>
    </dgm:pt>
    <dgm:pt modelId="{1591A0A4-AF86-42C6-90B1-F76312FF8447}" type="sibTrans" cxnId="{4E1BC1B4-9F2A-484C-AEBC-92ED0A5B2CA7}">
      <dgm:prSet/>
      <dgm:spPr/>
      <dgm:t>
        <a:bodyPr/>
        <a:lstStyle/>
        <a:p>
          <a:endParaRPr kumimoji="1" lang="ja-JP" altLang="en-US"/>
        </a:p>
      </dgm:t>
    </dgm:pt>
    <dgm:pt modelId="{8A13EA27-8F7D-48BF-9928-920C56D71FD1}">
      <dgm:prSet phldrT="[テキスト]" custT="1"/>
      <dgm:spPr/>
      <dgm:t>
        <a:bodyPr/>
        <a:lstStyle/>
        <a:p>
          <a:r>
            <a:rPr kumimoji="1" lang="ja-JP" altLang="en-US" sz="2400" b="1" dirty="0"/>
            <a:t>政治</a:t>
          </a:r>
        </a:p>
        <a:p>
          <a:r>
            <a:rPr kumimoji="1" lang="ja-JP" altLang="en-US" sz="2400" b="1" dirty="0"/>
            <a:t>思想</a:t>
          </a:r>
          <a:endParaRPr kumimoji="1" lang="ja-JP" altLang="en-US" sz="2000" b="1" dirty="0"/>
        </a:p>
      </dgm:t>
    </dgm:pt>
    <dgm:pt modelId="{CA8E87F5-BA1E-41E3-958F-693CA30A9C76}" type="parTrans" cxnId="{94D76D95-AA48-4FC5-9DA4-64D408FD7E05}">
      <dgm:prSet/>
      <dgm:spPr/>
      <dgm:t>
        <a:bodyPr/>
        <a:lstStyle/>
        <a:p>
          <a:endParaRPr kumimoji="1" lang="ja-JP" altLang="en-US"/>
        </a:p>
      </dgm:t>
    </dgm:pt>
    <dgm:pt modelId="{BAAC282A-36C0-4E75-9727-4669F790788A}" type="sibTrans" cxnId="{94D76D95-AA48-4FC5-9DA4-64D408FD7E05}">
      <dgm:prSet/>
      <dgm:spPr/>
      <dgm:t>
        <a:bodyPr/>
        <a:lstStyle/>
        <a:p>
          <a:endParaRPr kumimoji="1" lang="ja-JP" altLang="en-US"/>
        </a:p>
      </dgm:t>
    </dgm:pt>
    <dgm:pt modelId="{E76853E2-A874-4605-8C1E-EA430DC94D07}">
      <dgm:prSet custT="1"/>
      <dgm:spPr/>
      <dgm:t>
        <a:bodyPr/>
        <a:lstStyle/>
        <a:p>
          <a:endParaRPr kumimoji="1" lang="ja-JP" altLang="en-US" sz="2400" dirty="0"/>
        </a:p>
        <a:p>
          <a:r>
            <a:rPr kumimoji="1" lang="ja-JP" altLang="en-US" sz="2400" b="1" dirty="0"/>
            <a:t>生活</a:t>
          </a:r>
        </a:p>
        <a:p>
          <a:r>
            <a:rPr kumimoji="1" lang="ja-JP" altLang="en-US" sz="2400" b="1" dirty="0"/>
            <a:t>環境</a:t>
          </a:r>
        </a:p>
      </dgm:t>
    </dgm:pt>
    <dgm:pt modelId="{CE948DC6-146F-4A8F-BFD4-811CD8966F82}" type="parTrans" cxnId="{2362ADEF-1F42-46B5-9B7C-4AA50C969CCA}">
      <dgm:prSet/>
      <dgm:spPr/>
      <dgm:t>
        <a:bodyPr/>
        <a:lstStyle/>
        <a:p>
          <a:endParaRPr kumimoji="1" lang="ja-JP" altLang="en-US"/>
        </a:p>
      </dgm:t>
    </dgm:pt>
    <dgm:pt modelId="{F87A46A7-DB68-45DC-BECB-8A3A612BDF30}" type="sibTrans" cxnId="{2362ADEF-1F42-46B5-9B7C-4AA50C969CCA}">
      <dgm:prSet/>
      <dgm:spPr/>
      <dgm:t>
        <a:bodyPr/>
        <a:lstStyle/>
        <a:p>
          <a:endParaRPr kumimoji="1" lang="ja-JP" altLang="en-US"/>
        </a:p>
      </dgm:t>
    </dgm:pt>
    <dgm:pt modelId="{9E7BB354-6909-4971-BCC7-51E52E91967E}">
      <dgm:prSet/>
      <dgm:spPr/>
      <dgm:t>
        <a:bodyPr/>
        <a:lstStyle/>
        <a:p>
          <a:r>
            <a:rPr kumimoji="1" lang="ja-JP" altLang="en-US" b="1" dirty="0"/>
            <a:t>趣味</a:t>
          </a:r>
        </a:p>
      </dgm:t>
    </dgm:pt>
    <dgm:pt modelId="{658A195D-3145-4004-BB30-DA094AC38E76}" type="parTrans" cxnId="{32CFD4D8-C566-41D1-93F2-9212CC3DB38B}">
      <dgm:prSet/>
      <dgm:spPr/>
      <dgm:t>
        <a:bodyPr/>
        <a:lstStyle/>
        <a:p>
          <a:endParaRPr kumimoji="1" lang="ja-JP" altLang="en-US"/>
        </a:p>
      </dgm:t>
    </dgm:pt>
    <dgm:pt modelId="{28AFB944-889B-4482-8406-30446799ED0B}" type="sibTrans" cxnId="{32CFD4D8-C566-41D1-93F2-9212CC3DB38B}">
      <dgm:prSet/>
      <dgm:spPr/>
      <dgm:t>
        <a:bodyPr/>
        <a:lstStyle/>
        <a:p>
          <a:endParaRPr kumimoji="1" lang="ja-JP" altLang="en-US"/>
        </a:p>
      </dgm:t>
    </dgm:pt>
    <dgm:pt modelId="{ACEAD918-DB11-469A-A739-076B75FCC6F6}">
      <dgm:prSet custT="1"/>
      <dgm:spPr/>
      <dgm:t>
        <a:bodyPr/>
        <a:lstStyle/>
        <a:p>
          <a:endParaRPr kumimoji="1" lang="ja-JP" altLang="en-US" sz="1400" dirty="0"/>
        </a:p>
        <a:p>
          <a:r>
            <a:rPr kumimoji="1" lang="ja-JP" altLang="en-US" sz="2400" b="1" dirty="0"/>
            <a:t>親友の</a:t>
          </a:r>
        </a:p>
        <a:p>
          <a:r>
            <a:rPr kumimoji="1" lang="ja-JP" altLang="en-US" sz="2400" b="1" dirty="0"/>
            <a:t>有無</a:t>
          </a:r>
        </a:p>
      </dgm:t>
    </dgm:pt>
    <dgm:pt modelId="{CA0FDDD1-28A4-4C49-9512-DFE7EDCBC772}" type="parTrans" cxnId="{3672EAB9-3F12-4CD9-8376-9266439CBA4C}">
      <dgm:prSet/>
      <dgm:spPr/>
      <dgm:t>
        <a:bodyPr/>
        <a:lstStyle/>
        <a:p>
          <a:endParaRPr kumimoji="1" lang="ja-JP" altLang="en-US"/>
        </a:p>
      </dgm:t>
    </dgm:pt>
    <dgm:pt modelId="{2F12A019-DCCD-4700-AE1C-0B64D2E0162E}" type="sibTrans" cxnId="{3672EAB9-3F12-4CD9-8376-9266439CBA4C}">
      <dgm:prSet/>
      <dgm:spPr/>
      <dgm:t>
        <a:bodyPr/>
        <a:lstStyle/>
        <a:p>
          <a:endParaRPr kumimoji="1" lang="ja-JP" altLang="en-US"/>
        </a:p>
      </dgm:t>
    </dgm:pt>
    <dgm:pt modelId="{F291A046-7E2C-489F-8CEE-A25B1468EBC6}">
      <dgm:prSet/>
      <dgm:spPr/>
      <dgm:t>
        <a:bodyPr/>
        <a:lstStyle/>
        <a:p>
          <a:r>
            <a:rPr kumimoji="1" lang="ja-JP" altLang="en-US" b="1" dirty="0"/>
            <a:t>自尊心</a:t>
          </a:r>
        </a:p>
      </dgm:t>
    </dgm:pt>
    <dgm:pt modelId="{2D2D5220-A1F1-444C-8632-007BF5AF1017}" type="parTrans" cxnId="{E84A57DD-9961-45F8-938E-19922DE48775}">
      <dgm:prSet/>
      <dgm:spPr/>
      <dgm:t>
        <a:bodyPr/>
        <a:lstStyle/>
        <a:p>
          <a:endParaRPr kumimoji="1" lang="ja-JP" altLang="en-US"/>
        </a:p>
      </dgm:t>
    </dgm:pt>
    <dgm:pt modelId="{CC912CAF-800B-4A2C-BA29-031F6A7BA338}" type="sibTrans" cxnId="{E84A57DD-9961-45F8-938E-19922DE48775}">
      <dgm:prSet/>
      <dgm:spPr/>
      <dgm:t>
        <a:bodyPr/>
        <a:lstStyle/>
        <a:p>
          <a:endParaRPr kumimoji="1" lang="ja-JP" altLang="en-US"/>
        </a:p>
      </dgm:t>
    </dgm:pt>
    <dgm:pt modelId="{549FA4B2-0BBF-4C4C-8710-C6EF365C8D85}" type="pres">
      <dgm:prSet presAssocID="{0F8A9E3C-EF53-4D7B-BAED-579925873DE4}" presName="compositeShape" presStyleCnt="0">
        <dgm:presLayoutVars>
          <dgm:chMax val="9"/>
          <dgm:dir/>
          <dgm:resizeHandles val="exact"/>
        </dgm:presLayoutVars>
      </dgm:prSet>
      <dgm:spPr/>
      <dgm:t>
        <a:bodyPr/>
        <a:lstStyle/>
        <a:p>
          <a:endParaRPr kumimoji="1" lang="ja-JP" altLang="en-US"/>
        </a:p>
      </dgm:t>
    </dgm:pt>
    <dgm:pt modelId="{474CEA5E-32E0-4A40-BA1C-919E7A8B00A3}" type="pres">
      <dgm:prSet presAssocID="{0F8A9E3C-EF53-4D7B-BAED-579925873DE4}" presName="triangle1" presStyleLbl="node1" presStyleIdx="0" presStyleCnt="9">
        <dgm:presLayoutVars>
          <dgm:bulletEnabled val="1"/>
        </dgm:presLayoutVars>
      </dgm:prSet>
      <dgm:spPr/>
      <dgm:t>
        <a:bodyPr/>
        <a:lstStyle/>
        <a:p>
          <a:endParaRPr kumimoji="1" lang="ja-JP" altLang="en-US"/>
        </a:p>
      </dgm:t>
    </dgm:pt>
    <dgm:pt modelId="{45300E72-F06D-422C-BECC-78A5B7EE695E}" type="pres">
      <dgm:prSet presAssocID="{0F8A9E3C-EF53-4D7B-BAED-579925873DE4}" presName="triangle2" presStyleLbl="node1" presStyleIdx="1" presStyleCnt="9">
        <dgm:presLayoutVars>
          <dgm:bulletEnabled val="1"/>
        </dgm:presLayoutVars>
      </dgm:prSet>
      <dgm:spPr/>
      <dgm:t>
        <a:bodyPr/>
        <a:lstStyle/>
        <a:p>
          <a:endParaRPr kumimoji="1" lang="ja-JP" altLang="en-US"/>
        </a:p>
      </dgm:t>
    </dgm:pt>
    <dgm:pt modelId="{9FF42AE8-DC65-4D56-B512-A2CFDAFC8761}" type="pres">
      <dgm:prSet presAssocID="{0F8A9E3C-EF53-4D7B-BAED-579925873DE4}" presName="triangle3" presStyleLbl="node1" presStyleIdx="2" presStyleCnt="9">
        <dgm:presLayoutVars>
          <dgm:bulletEnabled val="1"/>
        </dgm:presLayoutVars>
      </dgm:prSet>
      <dgm:spPr/>
      <dgm:t>
        <a:bodyPr/>
        <a:lstStyle/>
        <a:p>
          <a:endParaRPr kumimoji="1" lang="ja-JP" altLang="en-US"/>
        </a:p>
      </dgm:t>
    </dgm:pt>
    <dgm:pt modelId="{62846981-A4C5-4E81-87EA-636121F40087}" type="pres">
      <dgm:prSet presAssocID="{0F8A9E3C-EF53-4D7B-BAED-579925873DE4}" presName="triangle4" presStyleLbl="node1" presStyleIdx="3" presStyleCnt="9">
        <dgm:presLayoutVars>
          <dgm:bulletEnabled val="1"/>
        </dgm:presLayoutVars>
      </dgm:prSet>
      <dgm:spPr/>
      <dgm:t>
        <a:bodyPr/>
        <a:lstStyle/>
        <a:p>
          <a:endParaRPr kumimoji="1" lang="ja-JP" altLang="en-US"/>
        </a:p>
      </dgm:t>
    </dgm:pt>
    <dgm:pt modelId="{37CF646E-3F18-409E-A998-45F96C6300BE}" type="pres">
      <dgm:prSet presAssocID="{0F8A9E3C-EF53-4D7B-BAED-579925873DE4}" presName="triangle5" presStyleLbl="node1" presStyleIdx="4" presStyleCnt="9">
        <dgm:presLayoutVars>
          <dgm:bulletEnabled val="1"/>
        </dgm:presLayoutVars>
      </dgm:prSet>
      <dgm:spPr/>
      <dgm:t>
        <a:bodyPr/>
        <a:lstStyle/>
        <a:p>
          <a:endParaRPr kumimoji="1" lang="ja-JP" altLang="en-US"/>
        </a:p>
      </dgm:t>
    </dgm:pt>
    <dgm:pt modelId="{F8E07991-93AC-4E04-BB38-1C49E0AE4C9C}" type="pres">
      <dgm:prSet presAssocID="{0F8A9E3C-EF53-4D7B-BAED-579925873DE4}" presName="triangle6" presStyleLbl="node1" presStyleIdx="5" presStyleCnt="9">
        <dgm:presLayoutVars>
          <dgm:bulletEnabled val="1"/>
        </dgm:presLayoutVars>
      </dgm:prSet>
      <dgm:spPr/>
      <dgm:t>
        <a:bodyPr/>
        <a:lstStyle/>
        <a:p>
          <a:endParaRPr kumimoji="1" lang="ja-JP" altLang="en-US"/>
        </a:p>
      </dgm:t>
    </dgm:pt>
    <dgm:pt modelId="{A4374676-F74B-4A7A-A4F8-4AA4602EDDC5}" type="pres">
      <dgm:prSet presAssocID="{0F8A9E3C-EF53-4D7B-BAED-579925873DE4}" presName="triangle7" presStyleLbl="node1" presStyleIdx="6" presStyleCnt="9">
        <dgm:presLayoutVars>
          <dgm:bulletEnabled val="1"/>
        </dgm:presLayoutVars>
      </dgm:prSet>
      <dgm:spPr/>
      <dgm:t>
        <a:bodyPr/>
        <a:lstStyle/>
        <a:p>
          <a:endParaRPr kumimoji="1" lang="ja-JP" altLang="en-US"/>
        </a:p>
      </dgm:t>
    </dgm:pt>
    <dgm:pt modelId="{136783A5-E483-45DA-860A-6C6FCC684526}" type="pres">
      <dgm:prSet presAssocID="{0F8A9E3C-EF53-4D7B-BAED-579925873DE4}" presName="triangle8" presStyleLbl="node1" presStyleIdx="7" presStyleCnt="9">
        <dgm:presLayoutVars>
          <dgm:bulletEnabled val="1"/>
        </dgm:presLayoutVars>
      </dgm:prSet>
      <dgm:spPr/>
      <dgm:t>
        <a:bodyPr/>
        <a:lstStyle/>
        <a:p>
          <a:endParaRPr kumimoji="1" lang="ja-JP" altLang="en-US"/>
        </a:p>
      </dgm:t>
    </dgm:pt>
    <dgm:pt modelId="{3C518EC7-A3CB-42C0-9D16-5DAD2F565D2A}" type="pres">
      <dgm:prSet presAssocID="{0F8A9E3C-EF53-4D7B-BAED-579925873DE4}" presName="triangle9" presStyleLbl="node1" presStyleIdx="8" presStyleCnt="9">
        <dgm:presLayoutVars>
          <dgm:bulletEnabled val="1"/>
        </dgm:presLayoutVars>
      </dgm:prSet>
      <dgm:spPr/>
      <dgm:t>
        <a:bodyPr/>
        <a:lstStyle/>
        <a:p>
          <a:endParaRPr kumimoji="1" lang="ja-JP" altLang="en-US"/>
        </a:p>
      </dgm:t>
    </dgm:pt>
  </dgm:ptLst>
  <dgm:cxnLst>
    <dgm:cxn modelId="{2362ADEF-1F42-46B5-9B7C-4AA50C969CCA}" srcId="{0F8A9E3C-EF53-4D7B-BAED-579925873DE4}" destId="{E76853E2-A874-4605-8C1E-EA430DC94D07}" srcOrd="5" destOrd="0" parTransId="{CE948DC6-146F-4A8F-BFD4-811CD8966F82}" sibTransId="{F87A46A7-DB68-45DC-BECB-8A3A612BDF30}"/>
    <dgm:cxn modelId="{32CFD4D8-C566-41D1-93F2-9212CC3DB38B}" srcId="{0F8A9E3C-EF53-4D7B-BAED-579925873DE4}" destId="{9E7BB354-6909-4971-BCC7-51E52E91967E}" srcOrd="6" destOrd="0" parTransId="{658A195D-3145-4004-BB30-DA094AC38E76}" sibTransId="{28AFB944-889B-4482-8406-30446799ED0B}"/>
    <dgm:cxn modelId="{D772B580-0480-492F-B2E1-67485C425900}" type="presOf" srcId="{8A13EA27-8F7D-48BF-9928-920C56D71FD1}" destId="{37CF646E-3F18-409E-A998-45F96C6300BE}" srcOrd="0" destOrd="0" presId="urn:microsoft.com/office/officeart/2005/8/layout/pyramid4"/>
    <dgm:cxn modelId="{BA5B42BD-B38F-4B11-8C27-D6CC7192C8E6}" type="presOf" srcId="{E7F5D5DA-2A8C-4B2A-BF9A-6A45A3956CE9}" destId="{9FF42AE8-DC65-4D56-B512-A2CFDAFC8761}" srcOrd="0" destOrd="0" presId="urn:microsoft.com/office/officeart/2005/8/layout/pyramid4"/>
    <dgm:cxn modelId="{9BB9A8F2-01FB-40B5-97AE-88C4D1833FDB}" type="presOf" srcId="{0E21C490-9BEF-432D-B76B-851A30ABC013}" destId="{62846981-A4C5-4E81-87EA-636121F40087}" srcOrd="0" destOrd="0" presId="urn:microsoft.com/office/officeart/2005/8/layout/pyramid4"/>
    <dgm:cxn modelId="{4E1BC1B4-9F2A-484C-AEBC-92ED0A5B2CA7}" srcId="{0F8A9E3C-EF53-4D7B-BAED-579925873DE4}" destId="{0E21C490-9BEF-432D-B76B-851A30ABC013}" srcOrd="3" destOrd="0" parTransId="{D5B67A7D-3703-4543-A41B-33C549E0BAE4}" sibTransId="{1591A0A4-AF86-42C6-90B1-F76312FF8447}"/>
    <dgm:cxn modelId="{31BFF2D0-B508-4FCE-958F-C22536A3D4FA}" type="presOf" srcId="{E76853E2-A874-4605-8C1E-EA430DC94D07}" destId="{F8E07991-93AC-4E04-BB38-1C49E0AE4C9C}" srcOrd="0" destOrd="0" presId="urn:microsoft.com/office/officeart/2005/8/layout/pyramid4"/>
    <dgm:cxn modelId="{8D7CE112-18EF-45CD-ABD1-A8CAF0E786FC}" type="presOf" srcId="{6BD83D6F-B142-4A13-9AF9-2A57CFF68611}" destId="{474CEA5E-32E0-4A40-BA1C-919E7A8B00A3}" srcOrd="0" destOrd="0" presId="urn:microsoft.com/office/officeart/2005/8/layout/pyramid4"/>
    <dgm:cxn modelId="{F8624922-90FC-432A-A236-EC4225F66192}" type="presOf" srcId="{ACEAD918-DB11-469A-A739-076B75FCC6F6}" destId="{136783A5-E483-45DA-860A-6C6FCC684526}" srcOrd="0" destOrd="0" presId="urn:microsoft.com/office/officeart/2005/8/layout/pyramid4"/>
    <dgm:cxn modelId="{7FC0CDCB-32C9-466B-AA44-6A1B1A45143D}" type="presOf" srcId="{9E7BB354-6909-4971-BCC7-51E52E91967E}" destId="{A4374676-F74B-4A7A-A4F8-4AA4602EDDC5}" srcOrd="0" destOrd="0" presId="urn:microsoft.com/office/officeart/2005/8/layout/pyramid4"/>
    <dgm:cxn modelId="{CEED4F6A-2080-4A83-9A8B-30A9A0435A36}" type="presOf" srcId="{F291A046-7E2C-489F-8CEE-A25B1468EBC6}" destId="{3C518EC7-A3CB-42C0-9D16-5DAD2F565D2A}" srcOrd="0" destOrd="0" presId="urn:microsoft.com/office/officeart/2005/8/layout/pyramid4"/>
    <dgm:cxn modelId="{AEE8970E-81F5-45C4-A5FA-817B2C1A8585}" type="presOf" srcId="{0F8A9E3C-EF53-4D7B-BAED-579925873DE4}" destId="{549FA4B2-0BBF-4C4C-8710-C6EF365C8D85}" srcOrd="0" destOrd="0" presId="urn:microsoft.com/office/officeart/2005/8/layout/pyramid4"/>
    <dgm:cxn modelId="{FBDDA087-C2D6-44A1-A985-B85AA6E82B69}" srcId="{0F8A9E3C-EF53-4D7B-BAED-579925873DE4}" destId="{E5B7073C-FE21-47C4-AA79-F4AE739678E1}" srcOrd="1" destOrd="0" parTransId="{C1B73BE9-3156-4C92-AA0A-1A3E0B6A188A}" sibTransId="{19A94944-EB94-4033-B7B6-D3A92673FF48}"/>
    <dgm:cxn modelId="{9586195F-5364-4771-8331-C7C295430B37}" type="presOf" srcId="{E5B7073C-FE21-47C4-AA79-F4AE739678E1}" destId="{45300E72-F06D-422C-BECC-78A5B7EE695E}" srcOrd="0" destOrd="0" presId="urn:microsoft.com/office/officeart/2005/8/layout/pyramid4"/>
    <dgm:cxn modelId="{E84A57DD-9961-45F8-938E-19922DE48775}" srcId="{0F8A9E3C-EF53-4D7B-BAED-579925873DE4}" destId="{F291A046-7E2C-489F-8CEE-A25B1468EBC6}" srcOrd="8" destOrd="0" parTransId="{2D2D5220-A1F1-444C-8632-007BF5AF1017}" sibTransId="{CC912CAF-800B-4A2C-BA29-031F6A7BA338}"/>
    <dgm:cxn modelId="{3D1C3706-47A6-410F-93C9-A920C1C7E14C}" srcId="{0F8A9E3C-EF53-4D7B-BAED-579925873DE4}" destId="{E7F5D5DA-2A8C-4B2A-BF9A-6A45A3956CE9}" srcOrd="2" destOrd="0" parTransId="{67DE44D3-09ED-4BDB-A744-C7FBB934FA77}" sibTransId="{327A382A-721B-4E5C-B5B4-1E77520BC32B}"/>
    <dgm:cxn modelId="{94D76D95-AA48-4FC5-9DA4-64D408FD7E05}" srcId="{0F8A9E3C-EF53-4D7B-BAED-579925873DE4}" destId="{8A13EA27-8F7D-48BF-9928-920C56D71FD1}" srcOrd="4" destOrd="0" parTransId="{CA8E87F5-BA1E-41E3-958F-693CA30A9C76}" sibTransId="{BAAC282A-36C0-4E75-9727-4669F790788A}"/>
    <dgm:cxn modelId="{F12F86F2-4026-4A21-8305-24D93894E15B}" srcId="{0F8A9E3C-EF53-4D7B-BAED-579925873DE4}" destId="{6BD83D6F-B142-4A13-9AF9-2A57CFF68611}" srcOrd="0" destOrd="0" parTransId="{A0D4D25D-4148-48BB-9C2D-1B98F3BCB841}" sibTransId="{AF41B548-4F6D-4611-8A09-E26F6259E496}"/>
    <dgm:cxn modelId="{3672EAB9-3F12-4CD9-8376-9266439CBA4C}" srcId="{0F8A9E3C-EF53-4D7B-BAED-579925873DE4}" destId="{ACEAD918-DB11-469A-A739-076B75FCC6F6}" srcOrd="7" destOrd="0" parTransId="{CA0FDDD1-28A4-4C49-9512-DFE7EDCBC772}" sibTransId="{2F12A019-DCCD-4700-AE1C-0B64D2E0162E}"/>
    <dgm:cxn modelId="{2F3D1794-CB4D-4A95-849B-2C96EF524BC9}" type="presParOf" srcId="{549FA4B2-0BBF-4C4C-8710-C6EF365C8D85}" destId="{474CEA5E-32E0-4A40-BA1C-919E7A8B00A3}" srcOrd="0" destOrd="0" presId="urn:microsoft.com/office/officeart/2005/8/layout/pyramid4"/>
    <dgm:cxn modelId="{51173942-3C43-4569-A51D-B4F3F40BC87A}" type="presParOf" srcId="{549FA4B2-0BBF-4C4C-8710-C6EF365C8D85}" destId="{45300E72-F06D-422C-BECC-78A5B7EE695E}" srcOrd="1" destOrd="0" presId="urn:microsoft.com/office/officeart/2005/8/layout/pyramid4"/>
    <dgm:cxn modelId="{9FA365C2-EF91-4393-A33A-CAD35B26DDDE}" type="presParOf" srcId="{549FA4B2-0BBF-4C4C-8710-C6EF365C8D85}" destId="{9FF42AE8-DC65-4D56-B512-A2CFDAFC8761}" srcOrd="2" destOrd="0" presId="urn:microsoft.com/office/officeart/2005/8/layout/pyramid4"/>
    <dgm:cxn modelId="{17B1B2BF-B459-46E7-A15C-4BB54E9D1BBC}" type="presParOf" srcId="{549FA4B2-0BBF-4C4C-8710-C6EF365C8D85}" destId="{62846981-A4C5-4E81-87EA-636121F40087}" srcOrd="3" destOrd="0" presId="urn:microsoft.com/office/officeart/2005/8/layout/pyramid4"/>
    <dgm:cxn modelId="{D0694325-4F0A-48E4-A8FB-B813969090BD}" type="presParOf" srcId="{549FA4B2-0BBF-4C4C-8710-C6EF365C8D85}" destId="{37CF646E-3F18-409E-A998-45F96C6300BE}" srcOrd="4" destOrd="0" presId="urn:microsoft.com/office/officeart/2005/8/layout/pyramid4"/>
    <dgm:cxn modelId="{98D35220-F35E-4F65-8DA5-D074D99C8757}" type="presParOf" srcId="{549FA4B2-0BBF-4C4C-8710-C6EF365C8D85}" destId="{F8E07991-93AC-4E04-BB38-1C49E0AE4C9C}" srcOrd="5" destOrd="0" presId="urn:microsoft.com/office/officeart/2005/8/layout/pyramid4"/>
    <dgm:cxn modelId="{32124C4D-5B6E-4563-9A2E-464EB74727E4}" type="presParOf" srcId="{549FA4B2-0BBF-4C4C-8710-C6EF365C8D85}" destId="{A4374676-F74B-4A7A-A4F8-4AA4602EDDC5}" srcOrd="6" destOrd="0" presId="urn:microsoft.com/office/officeart/2005/8/layout/pyramid4"/>
    <dgm:cxn modelId="{5C2D514F-BE47-41BC-95A2-95A0DFB61EB1}" type="presParOf" srcId="{549FA4B2-0BBF-4C4C-8710-C6EF365C8D85}" destId="{136783A5-E483-45DA-860A-6C6FCC684526}" srcOrd="7" destOrd="0" presId="urn:microsoft.com/office/officeart/2005/8/layout/pyramid4"/>
    <dgm:cxn modelId="{353CAEB8-7803-4C8C-985E-45043A4D93F9}" type="presParOf" srcId="{549FA4B2-0BBF-4C4C-8710-C6EF365C8D85}" destId="{3C518EC7-A3CB-42C0-9D16-5DAD2F565D2A}" srcOrd="8"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3033EC8-FEE0-4F30-B44E-3685776A38EA}" type="datetimeFigureOut">
              <a:rPr kumimoji="1" lang="ja-JP" altLang="en-US" smtClean="0"/>
              <a:t>2017/7/31</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A04906B-1F84-4E3A-AAA5-3F376C83C219}" type="slidenum">
              <a:rPr kumimoji="1" lang="ja-JP" altLang="en-US" smtClean="0"/>
              <a:t>‹#›</a:t>
            </a:fld>
            <a:endParaRPr kumimoji="1" lang="ja-JP" altLang="en-US"/>
          </a:p>
        </p:txBody>
      </p:sp>
    </p:spTree>
    <p:extLst>
      <p:ext uri="{BB962C8B-B14F-4D97-AF65-F5344CB8AC3E}">
        <p14:creationId xmlns:p14="http://schemas.microsoft.com/office/powerpoint/2010/main" val="1712244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18650C-90BA-462D-B915-E8F8C6438609}" type="datetimeFigureOut">
              <a:rPr kumimoji="1" lang="ja-JP" altLang="en-US" smtClean="0"/>
              <a:t>2017/7/31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47D729-E578-4534-BB3F-A65142618764}" type="slidenum">
              <a:rPr kumimoji="1" lang="ja-JP" altLang="en-US" smtClean="0"/>
              <a:t>‹#›</a:t>
            </a:fld>
            <a:endParaRPr kumimoji="1" lang="ja-JP" altLang="en-US"/>
          </a:p>
        </p:txBody>
      </p:sp>
    </p:spTree>
    <p:extLst>
      <p:ext uri="{BB962C8B-B14F-4D97-AF65-F5344CB8AC3E}">
        <p14:creationId xmlns:p14="http://schemas.microsoft.com/office/powerpoint/2010/main" val="25287275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184213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417879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981364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284644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195049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849045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332510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3437572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3004962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372151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86113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2794889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3074016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103295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ABA82E-3B2C-4AA1-AF90-8758A45996D9}"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2440269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7261F0-7CBC-471D-8C13-E0C575E2262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27325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0C35B7-60E9-4CFC-A2ED-CDFA123D8D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5352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65B9AA-4912-4FBC-978B-95B1417AC78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82451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8E13F5-2744-473D-9FEF-2C907EC95A3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70115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5CC2B6F-A1BC-4ED5-BFBC-C84593C3081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2065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EF6285-5BBE-4AFE-BB15-7D008DB708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53067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45AB29-DC49-484A-A203-23078852690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272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4246323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03E61-3072-47FD-B0DF-0E23B5BB08A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3333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E9CD5B-A07E-468F-B614-99D97FA4D1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87448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01643-A7F3-462C-BA89-25C2732B89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6107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8737AA-68D6-4A06-B1A8-8E0A8CD3B15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3809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p:cNvSpPr>
            <a:spLocks noGrp="1"/>
          </p:cNvSpPr>
          <p:nvPr>
            <p:ph type="chart" sz="half" idx="2"/>
          </p:nvPr>
        </p:nvSpPr>
        <p:spPr>
          <a:xfrm>
            <a:off x="6197600" y="1600201"/>
            <a:ext cx="5384800" cy="4525963"/>
          </a:xfrm>
        </p:spPr>
        <p:txBody>
          <a:bodyPr/>
          <a:lstStyle/>
          <a:p>
            <a:pPr lvl="0"/>
            <a:endParaRPr lang="ja-JP" alt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1DFF6A-6B6B-4448-8DA3-A1DE723835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903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45740E-0AC4-4426-AD7C-2EA0F4A73F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27859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195615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323383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3681853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22024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3194780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182426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1917431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2554689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1621300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651966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2601152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BA760B-76A2-4F17-B868-15A067650ED8}" type="datetimeFigureOut">
              <a:rPr kumimoji="1" lang="ja-JP" altLang="en-US" smtClean="0"/>
              <a:t>2017/7/31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182359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219101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291314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337986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127038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ED4715-5BF6-4A50-9A3D-6DAEB6E57687}" type="datetimeFigureOut">
              <a:rPr kumimoji="1" lang="ja-JP" altLang="en-US" smtClean="0"/>
              <a:t>2017/7/31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271495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D4715-5BF6-4A50-9A3D-6DAEB6E57687}" type="datetimeFigureOut">
              <a:rPr kumimoji="1" lang="ja-JP" altLang="en-US" smtClean="0"/>
              <a:t>2017/7/31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C6DA7-ACB8-45CA-9E58-C29853DCF679}" type="slidenum">
              <a:rPr kumimoji="1" lang="ja-JP" altLang="en-US" smtClean="0"/>
              <a:t>‹#›</a:t>
            </a:fld>
            <a:endParaRPr kumimoji="1" lang="ja-JP" altLang="en-US"/>
          </a:p>
        </p:txBody>
      </p:sp>
    </p:spTree>
    <p:extLst>
      <p:ext uri="{BB962C8B-B14F-4D97-AF65-F5344CB8AC3E}">
        <p14:creationId xmlns:p14="http://schemas.microsoft.com/office/powerpoint/2010/main" val="424974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BA82E-3B2C-4AA1-AF90-8758A45996D9}" type="datetimeFigureOut">
              <a:rPr kumimoji="1" lang="ja-JP" altLang="en-US" smtClean="0"/>
              <a:t>2017/7/31</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2270B-4F47-4036-BE5E-4BE2EBDB29C2}" type="slidenum">
              <a:rPr kumimoji="1" lang="ja-JP" altLang="en-US" smtClean="0"/>
              <a:t>‹#›</a:t>
            </a:fld>
            <a:endParaRPr kumimoji="1" lang="ja-JP" altLang="en-US"/>
          </a:p>
        </p:txBody>
      </p:sp>
    </p:spTree>
    <p:extLst>
      <p:ext uri="{BB962C8B-B14F-4D97-AF65-F5344CB8AC3E}">
        <p14:creationId xmlns:p14="http://schemas.microsoft.com/office/powerpoint/2010/main" val="4098318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8CF6942-9A4F-4C29-A663-2D540881CF5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56897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A760B-76A2-4F17-B868-15A067650ED8}" type="datetimeFigureOut">
              <a:rPr kumimoji="1" lang="ja-JP" altLang="en-US" smtClean="0"/>
              <a:t>2017/7/31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A52B7-3937-4270-86AA-5F6AAE880173}" type="slidenum">
              <a:rPr kumimoji="1" lang="ja-JP" altLang="en-US" smtClean="0"/>
              <a:t>‹#›</a:t>
            </a:fld>
            <a:endParaRPr kumimoji="1" lang="ja-JP" altLang="en-US"/>
          </a:p>
        </p:txBody>
      </p:sp>
    </p:spTree>
    <p:extLst>
      <p:ext uri="{BB962C8B-B14F-4D97-AF65-F5344CB8AC3E}">
        <p14:creationId xmlns:p14="http://schemas.microsoft.com/office/powerpoint/2010/main" val="32933186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xmlns="" id="{8B39687D-B5DA-4FF4-A810-8381CABFBC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068"/>
            <a:ext cx="12192000" cy="6872068"/>
          </a:xfrm>
        </p:spPr>
      </p:pic>
      <p:sp>
        <p:nvSpPr>
          <p:cNvPr id="7" name="タイトル 1">
            <a:extLst>
              <a:ext uri="{FF2B5EF4-FFF2-40B4-BE49-F238E27FC236}">
                <a16:creationId xmlns:a16="http://schemas.microsoft.com/office/drawing/2014/main" xmlns="" id="{F4654ED8-9E44-4D2A-9498-4471DF934E8C}"/>
              </a:ext>
            </a:extLst>
          </p:cNvPr>
          <p:cNvSpPr txBox="1">
            <a:spLocks/>
          </p:cNvSpPr>
          <p:nvPr/>
        </p:nvSpPr>
        <p:spPr>
          <a:xfrm>
            <a:off x="1119809" y="1989695"/>
            <a:ext cx="9952382" cy="1432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chemeClr val="bg1"/>
                </a:solidFill>
                <a:effectLst>
                  <a:outerShdw blurRad="38100" dist="38100" dir="2700000" algn="tl">
                    <a:srgbClr val="000000">
                      <a:alpha val="43137"/>
                    </a:srgbClr>
                  </a:outerShdw>
                </a:effectLst>
              </a:rPr>
              <a:t>A</a:t>
            </a:r>
            <a:r>
              <a:rPr lang="ja-JP" altLang="en-US" sz="4800" b="1" dirty="0">
                <a:solidFill>
                  <a:schemeClr val="bg1"/>
                </a:solidFill>
                <a:effectLst>
                  <a:outerShdw blurRad="38100" dist="38100" dir="2700000" algn="tl">
                    <a:srgbClr val="000000">
                      <a:alpha val="43137"/>
                    </a:srgbClr>
                  </a:outerShdw>
                </a:effectLst>
              </a:rPr>
              <a:t>型事業所の</a:t>
            </a:r>
          </a:p>
          <a:p>
            <a:r>
              <a:rPr lang="ja-JP" altLang="en-US" sz="4800" b="1" dirty="0">
                <a:solidFill>
                  <a:schemeClr val="bg1"/>
                </a:solidFill>
                <a:effectLst>
                  <a:outerShdw blurRad="38100" dist="38100" dir="2700000" algn="tl">
                    <a:srgbClr val="000000">
                      <a:alpha val="43137"/>
                    </a:srgbClr>
                  </a:outerShdw>
                </a:effectLst>
              </a:rPr>
              <a:t>利用者サービスの質を高めるために</a:t>
            </a:r>
          </a:p>
        </p:txBody>
      </p:sp>
      <p:sp>
        <p:nvSpPr>
          <p:cNvPr id="8" name="タイトル 4">
            <a:extLst>
              <a:ext uri="{FF2B5EF4-FFF2-40B4-BE49-F238E27FC236}">
                <a16:creationId xmlns:a16="http://schemas.microsoft.com/office/drawing/2014/main" xmlns="" id="{2FA4BE15-FB38-4916-A94B-15FBD960EA15}"/>
              </a:ext>
            </a:extLst>
          </p:cNvPr>
          <p:cNvSpPr>
            <a:spLocks noGrp="1"/>
          </p:cNvSpPr>
          <p:nvPr>
            <p:ph type="title"/>
          </p:nvPr>
        </p:nvSpPr>
        <p:spPr>
          <a:xfrm>
            <a:off x="8918712" y="3630688"/>
            <a:ext cx="3101010" cy="1298711"/>
          </a:xfrm>
        </p:spPr>
        <p:txBody>
          <a:bodyPr>
            <a:normAutofit/>
          </a:bodyPr>
          <a:lstStyle/>
          <a:p>
            <a:r>
              <a:rPr kumimoji="1" lang="ja-JP" altLang="en-US" sz="2800" b="1" dirty="0">
                <a:solidFill>
                  <a:schemeClr val="bg1"/>
                </a:solidFill>
                <a:effectLst>
                  <a:outerShdw blurRad="38100" dist="38100" dir="2700000" algn="tl">
                    <a:srgbClr val="000000">
                      <a:alpha val="43137"/>
                    </a:srgbClr>
                  </a:outerShdw>
                </a:effectLst>
              </a:rPr>
              <a:t>合同会社りゅうか</a:t>
            </a:r>
            <a:br>
              <a:rPr kumimoji="1" lang="ja-JP" altLang="en-US" sz="2800" b="1" dirty="0">
                <a:solidFill>
                  <a:schemeClr val="bg1"/>
                </a:solidFill>
                <a:effectLst>
                  <a:outerShdw blurRad="38100" dist="38100" dir="2700000" algn="tl">
                    <a:srgbClr val="000000">
                      <a:alpha val="43137"/>
                    </a:srgbClr>
                  </a:outerShdw>
                </a:effectLst>
              </a:rPr>
            </a:br>
            <a:r>
              <a:rPr kumimoji="1" lang="ja-JP" altLang="en-US" sz="1200" b="1" dirty="0">
                <a:solidFill>
                  <a:schemeClr val="bg1"/>
                </a:solidFill>
                <a:effectLst>
                  <a:outerShdw blurRad="38100" dist="38100" dir="2700000" algn="tl">
                    <a:srgbClr val="000000">
                      <a:alpha val="43137"/>
                    </a:srgbClr>
                  </a:outerShdw>
                </a:effectLst>
              </a:rPr>
              <a:t/>
            </a:r>
            <a:br>
              <a:rPr kumimoji="1" lang="ja-JP" altLang="en-US" sz="1200" b="1" dirty="0">
                <a:solidFill>
                  <a:schemeClr val="bg1"/>
                </a:solidFill>
                <a:effectLst>
                  <a:outerShdw blurRad="38100" dist="38100" dir="2700000" algn="tl">
                    <a:srgbClr val="000000">
                      <a:alpha val="43137"/>
                    </a:srgbClr>
                  </a:outerShdw>
                </a:effectLst>
              </a:rPr>
            </a:br>
            <a:r>
              <a:rPr kumimoji="1" lang="ja-JP" altLang="en-US" sz="1400" b="1" dirty="0">
                <a:solidFill>
                  <a:schemeClr val="bg1"/>
                </a:solidFill>
                <a:effectLst>
                  <a:outerShdw blurRad="38100" dist="38100" dir="2700000" algn="tl">
                    <a:srgbClr val="000000">
                      <a:alpha val="43137"/>
                    </a:srgbClr>
                  </a:outerShdw>
                </a:effectLst>
              </a:rPr>
              <a:t>サービス管理責任者</a:t>
            </a:r>
            <a:r>
              <a:rPr kumimoji="1" lang="ja-JP" altLang="en-US" sz="2000" b="1" dirty="0">
                <a:solidFill>
                  <a:schemeClr val="bg1"/>
                </a:solidFill>
                <a:effectLst>
                  <a:outerShdw blurRad="38100" dist="38100" dir="2700000" algn="tl">
                    <a:srgbClr val="000000">
                      <a:alpha val="43137"/>
                    </a:srgbClr>
                  </a:outerShdw>
                </a:effectLst>
              </a:rPr>
              <a:t/>
            </a:r>
            <a:br>
              <a:rPr kumimoji="1" lang="ja-JP" altLang="en-US" sz="2000" b="1" dirty="0">
                <a:solidFill>
                  <a:schemeClr val="bg1"/>
                </a:solidFill>
                <a:effectLst>
                  <a:outerShdw blurRad="38100" dist="38100" dir="2700000" algn="tl">
                    <a:srgbClr val="000000">
                      <a:alpha val="43137"/>
                    </a:srgbClr>
                  </a:outerShdw>
                </a:effectLst>
              </a:rPr>
            </a:br>
            <a:r>
              <a:rPr kumimoji="1" lang="ja-JP" altLang="en-US" sz="2400" b="1" dirty="0">
                <a:solidFill>
                  <a:schemeClr val="bg1"/>
                </a:solidFill>
                <a:effectLst>
                  <a:outerShdw blurRad="38100" dist="38100" dir="2700000" algn="tl">
                    <a:srgbClr val="000000">
                      <a:alpha val="43137"/>
                    </a:srgbClr>
                  </a:outerShdw>
                </a:effectLst>
              </a:rPr>
              <a:t>東金城 彰一</a:t>
            </a:r>
            <a:endParaRPr kumimoji="1" lang="ja-JP" altLang="en-US" sz="4000" b="1" dirty="0">
              <a:solidFill>
                <a:schemeClr val="bg1"/>
              </a:solidFill>
              <a:effectLst>
                <a:outerShdw blurRad="38100" dist="38100" dir="2700000" algn="tl">
                  <a:srgbClr val="000000">
                    <a:alpha val="43137"/>
                  </a:srgbClr>
                </a:outerShdw>
              </a:effectLst>
            </a:endParaRPr>
          </a:p>
        </p:txBody>
      </p:sp>
      <p:sp>
        <p:nvSpPr>
          <p:cNvPr id="9" name="タイトル 5">
            <a:extLst>
              <a:ext uri="{FF2B5EF4-FFF2-40B4-BE49-F238E27FC236}">
                <a16:creationId xmlns:a16="http://schemas.microsoft.com/office/drawing/2014/main" xmlns="" id="{90AF6A3D-12BC-4C37-AE47-E55087DA8147}"/>
              </a:ext>
            </a:extLst>
          </p:cNvPr>
          <p:cNvSpPr txBox="1">
            <a:spLocks/>
          </p:cNvSpPr>
          <p:nvPr/>
        </p:nvSpPr>
        <p:spPr>
          <a:xfrm>
            <a:off x="0" y="185295"/>
            <a:ext cx="5575852" cy="708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solidFill>
                  <a:schemeClr val="bg1"/>
                </a:solidFill>
              </a:rPr>
              <a:t>「はたらく</a:t>
            </a:r>
            <a:r>
              <a:rPr lang="en-US" altLang="ja-JP" sz="1800" dirty="0">
                <a:solidFill>
                  <a:schemeClr val="bg1"/>
                </a:solidFill>
              </a:rPr>
              <a:t>NIPPON</a:t>
            </a:r>
            <a:r>
              <a:rPr lang="ja-JP" altLang="en-US" sz="1800" dirty="0">
                <a:solidFill>
                  <a:schemeClr val="bg1"/>
                </a:solidFill>
              </a:rPr>
              <a:t>！計画」</a:t>
            </a:r>
            <a:r>
              <a:rPr lang="en-US" altLang="ja-JP" sz="1800" dirty="0">
                <a:solidFill>
                  <a:schemeClr val="bg1"/>
                </a:solidFill>
              </a:rPr>
              <a:t>A</a:t>
            </a:r>
            <a:r>
              <a:rPr lang="ja-JP" altLang="en-US" sz="1800" dirty="0">
                <a:solidFill>
                  <a:schemeClr val="bg1"/>
                </a:solidFill>
              </a:rPr>
              <a:t>型フォーラムｉｎ福岡</a:t>
            </a:r>
            <a:br>
              <a:rPr lang="ja-JP" altLang="en-US" sz="1800" dirty="0">
                <a:solidFill>
                  <a:schemeClr val="bg1"/>
                </a:solidFill>
              </a:rPr>
            </a:br>
            <a:r>
              <a:rPr lang="ja-JP" altLang="en-US" sz="1800" dirty="0">
                <a:solidFill>
                  <a:schemeClr val="bg1"/>
                </a:solidFill>
              </a:rPr>
              <a:t>　いいＡ型のあり方を考える　分科会</a:t>
            </a:r>
            <a:r>
              <a:rPr lang="en-US" altLang="ja-JP" sz="1800" dirty="0">
                <a:solidFill>
                  <a:schemeClr val="bg1"/>
                </a:solidFill>
              </a:rPr>
              <a:t>3</a:t>
            </a:r>
            <a:endParaRPr lang="ja-JP" altLang="en-US" sz="1800" dirty="0">
              <a:solidFill>
                <a:schemeClr val="bg1"/>
              </a:solidFill>
            </a:endParaRPr>
          </a:p>
        </p:txBody>
      </p:sp>
    </p:spTree>
    <p:extLst>
      <p:ext uri="{BB962C8B-B14F-4D97-AF65-F5344CB8AC3E}">
        <p14:creationId xmlns:p14="http://schemas.microsoft.com/office/powerpoint/2010/main" val="333149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916996158"/>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p:cNvSpPr txBox="1">
            <a:spLocks/>
          </p:cNvSpPr>
          <p:nvPr/>
        </p:nvSpPr>
        <p:spPr>
          <a:xfrm>
            <a:off x="838199" y="1968499"/>
            <a:ext cx="10515600" cy="8558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t>支援者が利用者に求めること</a:t>
            </a:r>
          </a:p>
        </p:txBody>
      </p:sp>
      <p:sp>
        <p:nvSpPr>
          <p:cNvPr id="6" name="タイトル 1"/>
          <p:cNvSpPr txBox="1">
            <a:spLocks/>
          </p:cNvSpPr>
          <p:nvPr/>
        </p:nvSpPr>
        <p:spPr>
          <a:xfrm>
            <a:off x="838199" y="3990006"/>
            <a:ext cx="10515600" cy="8558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t>利用者が支援者に求めていること</a:t>
            </a:r>
          </a:p>
        </p:txBody>
      </p:sp>
      <p:sp>
        <p:nvSpPr>
          <p:cNvPr id="7" name="タイトル 1"/>
          <p:cNvSpPr txBox="1">
            <a:spLocks/>
          </p:cNvSpPr>
          <p:nvPr/>
        </p:nvSpPr>
        <p:spPr>
          <a:xfrm>
            <a:off x="4692925" y="2396399"/>
            <a:ext cx="2806148" cy="14605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dirty="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同じ？</a:t>
            </a:r>
          </a:p>
        </p:txBody>
      </p:sp>
    </p:spTree>
    <p:extLst>
      <p:ext uri="{BB962C8B-B14F-4D97-AF65-F5344CB8AC3E}">
        <p14:creationId xmlns:p14="http://schemas.microsoft.com/office/powerpoint/2010/main" val="97261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p:tgtEl>
                                          <p:spTgt spid="6"/>
                                        </p:tgtEl>
                                        <p:attrNameLst>
                                          <p:attrName>ppt_y</p:attrName>
                                        </p:attrNameLst>
                                      </p:cBhvr>
                                      <p:tavLst>
                                        <p:tav tm="0">
                                          <p:val>
                                            <p:strVal val="#ppt_y+#ppt_h*1.125000"/>
                                          </p:val>
                                        </p:tav>
                                        <p:tav tm="100000">
                                          <p:val>
                                            <p:strVal val="#ppt_y"/>
                                          </p:val>
                                        </p:tav>
                                      </p:tavLst>
                                    </p:anim>
                                    <p:animEffect transition="in" filter="wipe(up)">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60720"/>
            <a:ext cx="8229600" cy="1143000"/>
          </a:xfrm>
        </p:spPr>
        <p:txBody>
          <a:bodyPr>
            <a:normAutofit/>
          </a:bodyPr>
          <a:lstStyle/>
          <a:p>
            <a:pPr algn="ctr"/>
            <a:r>
              <a:rPr lang="ja-JP" altLang="en-US" sz="4800" b="1" dirty="0">
                <a:solidFill>
                  <a:srgbClr val="0070C0"/>
                </a:solidFill>
              </a:rPr>
              <a:t>働き方</a:t>
            </a:r>
            <a:r>
              <a:rPr kumimoji="1" lang="ja-JP" altLang="en-US" sz="4800" b="1" dirty="0">
                <a:solidFill>
                  <a:srgbClr val="0070C0"/>
                </a:solidFill>
              </a:rPr>
              <a:t>も 人それぞれ</a:t>
            </a:r>
            <a:r>
              <a:rPr lang="en-US" altLang="ja-JP" sz="4800" b="1" dirty="0">
                <a:solidFill>
                  <a:srgbClr val="0070C0"/>
                </a:solidFill>
              </a:rPr>
              <a:t>…</a:t>
            </a:r>
            <a:endParaRPr kumimoji="1" lang="ja-JP" altLang="en-US" sz="4800" b="1" dirty="0">
              <a:solidFill>
                <a:srgbClr val="0070C0"/>
              </a:solidFill>
            </a:endParaRPr>
          </a:p>
        </p:txBody>
      </p:sp>
      <p:sp>
        <p:nvSpPr>
          <p:cNvPr id="3" name="コンテンツ プレースホルダー 2"/>
          <p:cNvSpPr>
            <a:spLocks noGrp="1"/>
          </p:cNvSpPr>
          <p:nvPr>
            <p:ph idx="1"/>
          </p:nvPr>
        </p:nvSpPr>
        <p:spPr>
          <a:xfrm>
            <a:off x="614149" y="1619672"/>
            <a:ext cx="10314836" cy="5013140"/>
          </a:xfrm>
        </p:spPr>
        <p:txBody>
          <a:bodyPr>
            <a:noAutofit/>
          </a:bodyPr>
          <a:lstStyle/>
          <a:p>
            <a:pPr marL="0" indent="0">
              <a:buNone/>
            </a:pPr>
            <a:r>
              <a:rPr kumimoji="1" lang="ja-JP" altLang="en-US" sz="3600" dirty="0"/>
              <a:t>何があっても社会から守られているから心配ない</a:t>
            </a:r>
          </a:p>
          <a:p>
            <a:pPr marL="0" indent="0">
              <a:buNone/>
            </a:pPr>
            <a:r>
              <a:rPr lang="ja-JP" altLang="en-US" sz="3600" dirty="0"/>
              <a:t>雇用率達成や助成金の為に働いてあげている</a:t>
            </a:r>
          </a:p>
          <a:p>
            <a:pPr marL="0" indent="0">
              <a:buNone/>
            </a:pPr>
            <a:r>
              <a:rPr lang="ja-JP" altLang="en-US" sz="3600" dirty="0"/>
              <a:t>家では落ち着かないので会社に来ている</a:t>
            </a:r>
            <a:endParaRPr kumimoji="1" lang="ja-JP" altLang="en-US" sz="3600" dirty="0"/>
          </a:p>
          <a:p>
            <a:pPr marL="0" indent="0">
              <a:buNone/>
            </a:pPr>
            <a:r>
              <a:rPr lang="ja-JP" altLang="en-US" sz="3600" dirty="0"/>
              <a:t>働く自信があるから学びなんて必要ない</a:t>
            </a:r>
          </a:p>
          <a:p>
            <a:pPr marL="0" indent="0">
              <a:buNone/>
            </a:pPr>
            <a:r>
              <a:rPr lang="ja-JP" altLang="en-US" sz="3600" dirty="0"/>
              <a:t>障がいがあるのに働かされている</a:t>
            </a:r>
          </a:p>
          <a:p>
            <a:pPr marL="0" indent="0">
              <a:buNone/>
            </a:pPr>
            <a:r>
              <a:rPr lang="ja-JP" altLang="en-US" sz="3600" dirty="0"/>
              <a:t>経験としてとりあえず働いている</a:t>
            </a:r>
          </a:p>
          <a:p>
            <a:pPr marL="0" indent="0">
              <a:buNone/>
            </a:pPr>
            <a:r>
              <a:rPr lang="ja-JP" altLang="en-US" sz="3600" dirty="0"/>
              <a:t>スキルアップの為に働きたい</a:t>
            </a:r>
          </a:p>
          <a:p>
            <a:pPr marL="0" indent="0">
              <a:buNone/>
            </a:pPr>
            <a:r>
              <a:rPr kumimoji="1" lang="ja-JP" altLang="en-US" sz="3600" dirty="0"/>
              <a:t>働ける喜びを実感している</a:t>
            </a:r>
          </a:p>
        </p:txBody>
      </p:sp>
      <p:pic>
        <p:nvPicPr>
          <p:cNvPr id="1027" name="Picture 3" descr="C:\Users\shoichi higashikinjo\AppData\Local\Microsoft\Windows\Temporary Internet Files\Content.IE5\A20KEGG7\MC9003118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5649" y="4156843"/>
            <a:ext cx="2952328" cy="259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38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1143000"/>
          </a:xfrm>
        </p:spPr>
        <p:txBody>
          <a:bodyPr/>
          <a:lstStyle/>
          <a:p>
            <a:r>
              <a:rPr kumimoji="1" lang="ja-JP" altLang="en-US" b="1" dirty="0">
                <a:solidFill>
                  <a:srgbClr val="FFC000"/>
                </a:solidFill>
              </a:rPr>
              <a:t>～ </a:t>
            </a:r>
            <a:r>
              <a:rPr lang="ja-JP" altLang="en-US" b="1" dirty="0">
                <a:solidFill>
                  <a:srgbClr val="FFC000"/>
                </a:solidFill>
              </a:rPr>
              <a:t>不採用</a:t>
            </a:r>
            <a:r>
              <a:rPr kumimoji="1" lang="ja-JP" altLang="en-US" b="1" dirty="0">
                <a:solidFill>
                  <a:srgbClr val="FFC000"/>
                </a:solidFill>
              </a:rPr>
              <a:t>者の面接での</a:t>
            </a:r>
            <a:r>
              <a:rPr lang="ja-JP" altLang="en-US" b="1" dirty="0">
                <a:solidFill>
                  <a:srgbClr val="FFC000"/>
                </a:solidFill>
              </a:rPr>
              <a:t>発言</a:t>
            </a:r>
            <a:r>
              <a:rPr kumimoji="1" lang="ja-JP" altLang="en-US" b="1" dirty="0">
                <a:solidFill>
                  <a:srgbClr val="FFC000"/>
                </a:solidFill>
              </a:rPr>
              <a:t> ～</a:t>
            </a:r>
          </a:p>
        </p:txBody>
      </p:sp>
      <p:sp>
        <p:nvSpPr>
          <p:cNvPr id="5" name="コンテンツ プレースホルダー 2"/>
          <p:cNvSpPr>
            <a:spLocks noGrp="1"/>
          </p:cNvSpPr>
          <p:nvPr>
            <p:ph idx="1"/>
          </p:nvPr>
        </p:nvSpPr>
        <p:spPr>
          <a:xfrm>
            <a:off x="947530" y="1331640"/>
            <a:ext cx="10296939" cy="5472608"/>
          </a:xfrm>
        </p:spPr>
        <p:txBody>
          <a:bodyPr>
            <a:normAutofit/>
          </a:bodyPr>
          <a:lstStyle/>
          <a:p>
            <a:r>
              <a:rPr lang="ja-JP" altLang="en-US" sz="2500" dirty="0"/>
              <a:t>どういう会社かは知らないが、他に行くところがなかったから。</a:t>
            </a:r>
          </a:p>
          <a:p>
            <a:r>
              <a:rPr lang="ja-JP" altLang="en-US" sz="2500" dirty="0"/>
              <a:t>教わることなんて無い。○○は自分の仕事ではない。</a:t>
            </a:r>
          </a:p>
          <a:p>
            <a:r>
              <a:rPr lang="ja-JP" altLang="en-US" sz="2500" dirty="0"/>
              <a:t>家から近いし、クーラーに当たれると思ったから。</a:t>
            </a:r>
          </a:p>
          <a:p>
            <a:r>
              <a:rPr lang="ja-JP" altLang="en-US" sz="2500" dirty="0"/>
              <a:t>通勤は家族に頼む。高速道路を使うから大丈夫。</a:t>
            </a:r>
          </a:p>
          <a:p>
            <a:r>
              <a:rPr lang="ja-JP" altLang="en-US" sz="2500" dirty="0"/>
              <a:t>Ｂ型事業所みたいに働きたい。仕事はしたくない。</a:t>
            </a:r>
          </a:p>
          <a:p>
            <a:r>
              <a:rPr lang="ja-JP" altLang="en-US" sz="2500" dirty="0"/>
              <a:t>送迎や食事提供がないのは人権侵害じゃないですか？</a:t>
            </a:r>
          </a:p>
          <a:p>
            <a:r>
              <a:rPr lang="ja-JP" altLang="en-US" sz="2500" dirty="0"/>
              <a:t>私を雇わないといろいろと困りますよね？</a:t>
            </a:r>
            <a:endParaRPr lang="en-US" altLang="ja-JP" sz="2500" dirty="0"/>
          </a:p>
          <a:p>
            <a:r>
              <a:rPr lang="ja-JP" altLang="en-US" sz="2500" dirty="0"/>
              <a:t>福祉って完璧に出来ない人がランクを下げて仕事をしているところ　ですよね？だから自由に働けるかなぁ～と思って。</a:t>
            </a:r>
          </a:p>
          <a:p>
            <a:r>
              <a:rPr lang="ja-JP" altLang="en-US" sz="2500" dirty="0"/>
              <a:t>精神の人とは一緒に働きたくない。知的の人から指示されるのは嫌。年下なのに先輩だなんて考えられない。有り得ない。</a:t>
            </a:r>
          </a:p>
          <a:p>
            <a:r>
              <a:rPr lang="ja-JP" altLang="en-US" sz="2500" dirty="0"/>
              <a:t>自分は普通だと思っているので薬は飲んでいない</a:t>
            </a:r>
            <a:r>
              <a:rPr lang="ja-JP" altLang="en-US" dirty="0"/>
              <a:t>。</a:t>
            </a:r>
            <a:endParaRPr kumimoji="1" lang="ja-JP" altLang="en-US" dirty="0"/>
          </a:p>
        </p:txBody>
      </p:sp>
    </p:spTree>
    <p:extLst>
      <p:ext uri="{BB962C8B-B14F-4D97-AF65-F5344CB8AC3E}">
        <p14:creationId xmlns:p14="http://schemas.microsoft.com/office/powerpoint/2010/main" val="191634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053" y="132523"/>
            <a:ext cx="11873948" cy="1192693"/>
          </a:xfrm>
        </p:spPr>
        <p:txBody>
          <a:bodyPr>
            <a:normAutofit/>
          </a:bodyPr>
          <a:lstStyle/>
          <a:p>
            <a:pPr algn="ctr"/>
            <a:r>
              <a:rPr kumimoji="1" lang="ja-JP" altLang="en-US" sz="6000" dirty="0">
                <a:effectLst>
                  <a:outerShdw blurRad="38100" dist="38100" dir="2700000" algn="tl">
                    <a:srgbClr val="000000">
                      <a:alpha val="43137"/>
                    </a:srgbClr>
                  </a:outerShdw>
                </a:effectLst>
                <a:latin typeface="HG行書体" panose="03000609000000000000" pitchFamily="65" charset="-128"/>
                <a:ea typeface="HG行書体" panose="03000609000000000000" pitchFamily="65" charset="-128"/>
              </a:rPr>
              <a:t>働くこと</a:t>
            </a:r>
            <a:r>
              <a:rPr lang="ja-JP" altLang="en-US" dirty="0"/>
              <a:t>をどのように捉えているのか</a:t>
            </a:r>
            <a:r>
              <a:rPr kumimoji="1" lang="ja-JP" altLang="en-US" dirty="0"/>
              <a:t>？</a:t>
            </a:r>
          </a:p>
        </p:txBody>
      </p:sp>
      <p:sp>
        <p:nvSpPr>
          <p:cNvPr id="3" name="コンテンツ プレースホルダー 2"/>
          <p:cNvSpPr>
            <a:spLocks noGrp="1"/>
          </p:cNvSpPr>
          <p:nvPr>
            <p:ph idx="1"/>
          </p:nvPr>
        </p:nvSpPr>
        <p:spPr>
          <a:xfrm>
            <a:off x="1129744" y="1446858"/>
            <a:ext cx="9922566" cy="5351507"/>
          </a:xfrm>
        </p:spPr>
        <p:txBody>
          <a:bodyPr>
            <a:normAutofit/>
          </a:bodyPr>
          <a:lstStyle/>
          <a:p>
            <a:r>
              <a:rPr lang="ja-JP" altLang="en-US" dirty="0"/>
              <a:t>指示がなければ仕事が出来ないのは問題だが　　　　　　働きがいまで与えてもらわなくては不満というのも問題。</a:t>
            </a:r>
          </a:p>
          <a:p>
            <a:r>
              <a:rPr kumimoji="1" lang="ja-JP" altLang="en-US" dirty="0"/>
              <a:t>「会社</a:t>
            </a:r>
            <a:r>
              <a:rPr lang="ja-JP" altLang="en-US" dirty="0"/>
              <a:t>が仕事を提供してくれる⇔自分は仕事を与えられる」という構図を打ち破り、自ら積極的に事業に参加して　「自分の給料分は自分で稼ぐ」という気概が大事。</a:t>
            </a:r>
          </a:p>
          <a:p>
            <a:pPr marL="0" indent="0">
              <a:buNone/>
            </a:pPr>
            <a:r>
              <a:rPr lang="ja-JP" altLang="en-US" dirty="0"/>
              <a:t>　→ ただいるだけでは給料は発生しない。</a:t>
            </a:r>
          </a:p>
          <a:p>
            <a:r>
              <a:rPr lang="ja-JP" altLang="en-US" dirty="0"/>
              <a:t>指示を求めるだけの仕事ではなく、許可を求める仕事を</a:t>
            </a:r>
            <a:r>
              <a:rPr lang="ja-JP" altLang="en-US" i="1" dirty="0"/>
              <a:t>！</a:t>
            </a:r>
          </a:p>
          <a:p>
            <a:r>
              <a:rPr lang="ja-JP" altLang="en-US" dirty="0"/>
              <a:t>注意や指示を受けるのは一緒に働く仲間として認められているから → 仕事が出来ていないのに怒られないのは、実は見切りを付けられているからだと気付いているか？</a:t>
            </a:r>
          </a:p>
          <a:p>
            <a:r>
              <a:rPr lang="ja-JP" altLang="en-US" dirty="0"/>
              <a:t>「やるべきこと」と「やりたいこと」が一致するまでには地味な仕事や地道な下積みの経験が必要。</a:t>
            </a:r>
          </a:p>
        </p:txBody>
      </p:sp>
    </p:spTree>
    <p:extLst>
      <p:ext uri="{BB962C8B-B14F-4D97-AF65-F5344CB8AC3E}">
        <p14:creationId xmlns:p14="http://schemas.microsoft.com/office/powerpoint/2010/main" val="95496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2801" y="318040"/>
            <a:ext cx="8219662" cy="634082"/>
          </a:xfrm>
        </p:spPr>
        <p:txBody>
          <a:bodyPr>
            <a:normAutofit/>
          </a:bodyPr>
          <a:lstStyle/>
          <a:p>
            <a:r>
              <a:rPr lang="ja-JP" altLang="en-US" sz="3200" dirty="0"/>
              <a:t>利用者定員分の仕事を確保していたのに</a:t>
            </a:r>
            <a:r>
              <a:rPr lang="en-US" altLang="ja-JP" sz="3200" dirty="0"/>
              <a:t>…</a:t>
            </a:r>
            <a:endParaRPr lang="ja-JP" altLang="en-US" sz="3200" dirty="0"/>
          </a:p>
        </p:txBody>
      </p:sp>
      <p:sp>
        <p:nvSpPr>
          <p:cNvPr id="5" name="タイトル 1"/>
          <p:cNvSpPr txBox="1">
            <a:spLocks/>
          </p:cNvSpPr>
          <p:nvPr/>
        </p:nvSpPr>
        <p:spPr>
          <a:xfrm>
            <a:off x="1919535" y="1270162"/>
            <a:ext cx="8352928"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求人票を公開しても応募者がなかなか来ない</a:t>
            </a:r>
          </a:p>
        </p:txBody>
      </p:sp>
      <p:sp>
        <p:nvSpPr>
          <p:cNvPr id="6" name="タイトル 1"/>
          <p:cNvSpPr txBox="1">
            <a:spLocks/>
          </p:cNvSpPr>
          <p:nvPr/>
        </p:nvSpPr>
        <p:spPr>
          <a:xfrm>
            <a:off x="1909192" y="2356576"/>
            <a:ext cx="82296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仕事が進まない</a:t>
            </a:r>
          </a:p>
        </p:txBody>
      </p:sp>
      <p:sp>
        <p:nvSpPr>
          <p:cNvPr id="7" name="タイトル 1"/>
          <p:cNvSpPr txBox="1">
            <a:spLocks/>
          </p:cNvSpPr>
          <p:nvPr/>
        </p:nvSpPr>
        <p:spPr>
          <a:xfrm>
            <a:off x="1981198" y="3368185"/>
            <a:ext cx="82296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当初、計画していた仕事が出来なくなる</a:t>
            </a:r>
          </a:p>
        </p:txBody>
      </p:sp>
      <p:sp>
        <p:nvSpPr>
          <p:cNvPr id="8" name="タイトル 1"/>
          <p:cNvSpPr txBox="1">
            <a:spLocks/>
          </p:cNvSpPr>
          <p:nvPr/>
        </p:nvSpPr>
        <p:spPr>
          <a:xfrm>
            <a:off x="1981198" y="4264984"/>
            <a:ext cx="8229600" cy="7874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新たな業務の模索　→　開拓</a:t>
            </a:r>
          </a:p>
        </p:txBody>
      </p:sp>
      <p:sp>
        <p:nvSpPr>
          <p:cNvPr id="9" name="タイトル 1"/>
          <p:cNvSpPr txBox="1">
            <a:spLocks/>
          </p:cNvSpPr>
          <p:nvPr/>
        </p:nvSpPr>
        <p:spPr>
          <a:xfrm>
            <a:off x="1384850" y="5315197"/>
            <a:ext cx="9422295" cy="124523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少しずつ、やっとのことでメンバーが集まるものの</a:t>
            </a:r>
          </a:p>
          <a:p>
            <a:r>
              <a:rPr lang="ja-JP" altLang="en-US" sz="3200" dirty="0"/>
              <a:t>それでも利益を出すには圧倒的に働き手が少ない</a:t>
            </a:r>
          </a:p>
        </p:txBody>
      </p:sp>
      <p:sp>
        <p:nvSpPr>
          <p:cNvPr id="10" name="正方形/長方形 9"/>
          <p:cNvSpPr/>
          <p:nvPr/>
        </p:nvSpPr>
        <p:spPr>
          <a:xfrm>
            <a:off x="0" y="0"/>
            <a:ext cx="12192000"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1" name="Picture 3" descr="C:\Users\shoichi higashikinjo\AppData\Local\Microsoft\Windows\Temporary Internet Files\Content.IE5\GYNL3871\lgi01f201406180000[1].jpg">
            <a:extLst>
              <a:ext uri="{FF2B5EF4-FFF2-40B4-BE49-F238E27FC236}">
                <a16:creationId xmlns:a16="http://schemas.microsoft.com/office/drawing/2014/main" xmlns="" id="{166A814D-BE41-4876-B962-82905E2755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843" y="191783"/>
            <a:ext cx="1452696" cy="241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0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6027" y="2433471"/>
            <a:ext cx="6462602" cy="1080120"/>
          </a:xfrm>
        </p:spPr>
        <p:txBody>
          <a:bodyPr>
            <a:normAutofit/>
          </a:bodyPr>
          <a:lstStyle/>
          <a:p>
            <a:r>
              <a:rPr lang="ja-JP" altLang="en-US" sz="3200" dirty="0"/>
              <a:t>仕事量とメンバー１人当たりの</a:t>
            </a:r>
            <a:br>
              <a:rPr lang="ja-JP" altLang="en-US" sz="3200" dirty="0"/>
            </a:br>
            <a:r>
              <a:rPr lang="ja-JP" altLang="en-US" sz="3200" dirty="0"/>
              <a:t>労働負荷のアンバランスが起こる</a:t>
            </a:r>
          </a:p>
        </p:txBody>
      </p:sp>
      <p:sp>
        <p:nvSpPr>
          <p:cNvPr id="5" name="タイトル 1"/>
          <p:cNvSpPr txBox="1">
            <a:spLocks/>
          </p:cNvSpPr>
          <p:nvPr/>
        </p:nvSpPr>
        <p:spPr>
          <a:xfrm>
            <a:off x="1362169" y="281335"/>
            <a:ext cx="9467661"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仕事が出来る人と出来ない人の差が顕著になる</a:t>
            </a:r>
          </a:p>
        </p:txBody>
      </p:sp>
      <p:sp>
        <p:nvSpPr>
          <p:cNvPr id="7" name="タイトル 1"/>
          <p:cNvSpPr txBox="1">
            <a:spLocks/>
          </p:cNvSpPr>
          <p:nvPr/>
        </p:nvSpPr>
        <p:spPr>
          <a:xfrm>
            <a:off x="1431098" y="3789040"/>
            <a:ext cx="9329802" cy="994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「こんなはずじゃなかった」「会社の行く末が</a:t>
            </a:r>
          </a:p>
          <a:p>
            <a:r>
              <a:rPr lang="ja-JP" altLang="en-US" sz="3200" dirty="0"/>
              <a:t>不安」等の理由で離職者が出始める</a:t>
            </a:r>
          </a:p>
        </p:txBody>
      </p:sp>
      <p:sp>
        <p:nvSpPr>
          <p:cNvPr id="8" name="タイトル 1"/>
          <p:cNvSpPr txBox="1">
            <a:spLocks/>
          </p:cNvSpPr>
          <p:nvPr/>
        </p:nvSpPr>
        <p:spPr>
          <a:xfrm>
            <a:off x="1981199" y="4970177"/>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連鎖的にメンバーが欠勤するようになる</a:t>
            </a:r>
          </a:p>
        </p:txBody>
      </p:sp>
      <p:sp>
        <p:nvSpPr>
          <p:cNvPr id="9" name="タイトル 1"/>
          <p:cNvSpPr txBox="1">
            <a:spLocks/>
          </p:cNvSpPr>
          <p:nvPr/>
        </p:nvSpPr>
        <p:spPr>
          <a:xfrm>
            <a:off x="1952528" y="5921083"/>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業務内容と利用者定数を見直す</a:t>
            </a:r>
          </a:p>
        </p:txBody>
      </p:sp>
      <p:sp>
        <p:nvSpPr>
          <p:cNvPr id="10" name="タイトル 1"/>
          <p:cNvSpPr txBox="1">
            <a:spLocks/>
          </p:cNvSpPr>
          <p:nvPr/>
        </p:nvSpPr>
        <p:spPr>
          <a:xfrm>
            <a:off x="1475314" y="1196752"/>
            <a:ext cx="9184028" cy="9612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仕事が出来る人が、仕事が出来ない人の分まで</a:t>
            </a:r>
          </a:p>
          <a:p>
            <a:r>
              <a:rPr lang="ja-JP" altLang="en-US" sz="3200" dirty="0"/>
              <a:t>（気を使って）フォローするようになる</a:t>
            </a:r>
          </a:p>
        </p:txBody>
      </p:sp>
      <p:pic>
        <p:nvPicPr>
          <p:cNvPr id="12" name="Picture 5">
            <a:extLst>
              <a:ext uri="{FF2B5EF4-FFF2-40B4-BE49-F238E27FC236}">
                <a16:creationId xmlns:a16="http://schemas.microsoft.com/office/drawing/2014/main" xmlns="" id="{05831E64-9E1C-4745-A791-BD6002196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235" y="4860993"/>
            <a:ext cx="2422765" cy="199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a:extLst>
              <a:ext uri="{FF2B5EF4-FFF2-40B4-BE49-F238E27FC236}">
                <a16:creationId xmlns:a16="http://schemas.microsoft.com/office/drawing/2014/main" xmlns="" id="{17485D41-274A-4DF2-82AB-061757CF9798}"/>
              </a:ext>
            </a:extLst>
          </p:cNvPr>
          <p:cNvSpPr/>
          <p:nvPr/>
        </p:nvSpPr>
        <p:spPr>
          <a:xfrm>
            <a:off x="0" y="0"/>
            <a:ext cx="12192000"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3285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1FA83D1-0EA6-4B33-9346-2AD4C821DB1F}"/>
              </a:ext>
            </a:extLst>
          </p:cNvPr>
          <p:cNvSpPr>
            <a:spLocks noGrp="1"/>
          </p:cNvSpPr>
          <p:nvPr>
            <p:ph type="title"/>
          </p:nvPr>
        </p:nvSpPr>
        <p:spPr>
          <a:xfrm>
            <a:off x="649357" y="102704"/>
            <a:ext cx="10972800" cy="1143000"/>
          </a:xfrm>
        </p:spPr>
        <p:txBody>
          <a:bodyPr/>
          <a:lstStyle/>
          <a:p>
            <a:r>
              <a:rPr lang="ja-JP" altLang="en-US" dirty="0"/>
              <a:t>最低賃金</a:t>
            </a:r>
            <a:r>
              <a:rPr kumimoji="1" lang="ja-JP" altLang="en-US" dirty="0"/>
              <a:t>の移り変わり</a:t>
            </a:r>
          </a:p>
        </p:txBody>
      </p:sp>
      <p:graphicFrame>
        <p:nvGraphicFramePr>
          <p:cNvPr id="5" name="グラフ 4">
            <a:extLst>
              <a:ext uri="{FF2B5EF4-FFF2-40B4-BE49-F238E27FC236}">
                <a16:creationId xmlns:a16="http://schemas.microsoft.com/office/drawing/2014/main" xmlns="" id="{F77647DE-6498-4E8F-B5F5-EA51DAC1F8E0}"/>
              </a:ext>
            </a:extLst>
          </p:cNvPr>
          <p:cNvGraphicFramePr>
            <a:graphicFrameLocks/>
          </p:cNvGraphicFramePr>
          <p:nvPr>
            <p:extLst>
              <p:ext uri="{D42A27DB-BD31-4B8C-83A1-F6EECF244321}">
                <p14:modId xmlns:p14="http://schemas.microsoft.com/office/powerpoint/2010/main" val="2646276744"/>
              </p:ext>
            </p:extLst>
          </p:nvPr>
        </p:nvGraphicFramePr>
        <p:xfrm>
          <a:off x="410817" y="1245704"/>
          <a:ext cx="11211340" cy="5187922"/>
        </p:xfrm>
        <a:graphic>
          <a:graphicData uri="http://schemas.openxmlformats.org/drawingml/2006/chart">
            <c:chart xmlns:c="http://schemas.openxmlformats.org/drawingml/2006/chart" xmlns:r="http://schemas.openxmlformats.org/officeDocument/2006/relationships" r:id="rId2"/>
          </a:graphicData>
        </a:graphic>
      </p:graphicFrame>
      <p:sp>
        <p:nvSpPr>
          <p:cNvPr id="6" name="タイトル 1">
            <a:extLst>
              <a:ext uri="{FF2B5EF4-FFF2-40B4-BE49-F238E27FC236}">
                <a16:creationId xmlns:a16="http://schemas.microsoft.com/office/drawing/2014/main" xmlns="" id="{CB819358-F83C-41AE-A1B8-E3089868ABB3}"/>
              </a:ext>
            </a:extLst>
          </p:cNvPr>
          <p:cNvSpPr txBox="1">
            <a:spLocks/>
          </p:cNvSpPr>
          <p:nvPr/>
        </p:nvSpPr>
        <p:spPr>
          <a:xfrm>
            <a:off x="1308652" y="6433626"/>
            <a:ext cx="9654210" cy="311731"/>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prstClr val="black"/>
                </a:solidFill>
                <a:latin typeface="Calibri"/>
                <a:ea typeface="ＭＳ Ｐゴシック" panose="020B0600070205080204" pitchFamily="50" charset="-128"/>
              </a:rPr>
              <a:t> </a:t>
            </a:r>
            <a:r>
              <a:rPr lang="en-US" altLang="ja-JP" sz="2400" dirty="0">
                <a:solidFill>
                  <a:prstClr val="black"/>
                </a:solidFill>
                <a:latin typeface="Calibri"/>
                <a:ea typeface="ＭＳ Ｐゴシック" panose="020B0600070205080204" pitchFamily="50" charset="-128"/>
              </a:rPr>
              <a:t>653</a:t>
            </a:r>
            <a:r>
              <a:rPr lang="ja-JP" altLang="en-US" sz="2400" dirty="0">
                <a:solidFill>
                  <a:prstClr val="black"/>
                </a:solidFill>
                <a:latin typeface="Calibri"/>
                <a:ea typeface="ＭＳ Ｐゴシック" panose="020B0600070205080204" pitchFamily="50" charset="-128"/>
              </a:rPr>
              <a:t>円　　　　　　　　　　</a:t>
            </a:r>
            <a:r>
              <a:rPr lang="en-US" altLang="ja-JP" sz="2400" dirty="0">
                <a:solidFill>
                  <a:prstClr val="black"/>
                </a:solidFill>
                <a:latin typeface="Calibri"/>
                <a:ea typeface="ＭＳ Ｐゴシック" panose="020B0600070205080204" pitchFamily="50" charset="-128"/>
              </a:rPr>
              <a:t>664</a:t>
            </a:r>
            <a:r>
              <a:rPr lang="ja-JP" altLang="en-US" sz="2400" dirty="0">
                <a:solidFill>
                  <a:prstClr val="black"/>
                </a:solidFill>
                <a:latin typeface="Calibri"/>
                <a:ea typeface="ＭＳ Ｐゴシック" panose="020B0600070205080204" pitchFamily="50" charset="-128"/>
              </a:rPr>
              <a:t>円　　　　　　 　　　  </a:t>
            </a:r>
            <a:r>
              <a:rPr lang="en-US" altLang="ja-JP" sz="2400" dirty="0">
                <a:solidFill>
                  <a:prstClr val="black"/>
                </a:solidFill>
                <a:latin typeface="Calibri"/>
                <a:ea typeface="ＭＳ Ｐゴシック" panose="020B0600070205080204" pitchFamily="50" charset="-128"/>
              </a:rPr>
              <a:t>677</a:t>
            </a:r>
            <a:r>
              <a:rPr lang="ja-JP" altLang="en-US" sz="2400" dirty="0">
                <a:solidFill>
                  <a:prstClr val="black"/>
                </a:solidFill>
                <a:latin typeface="Calibri"/>
                <a:ea typeface="ＭＳ Ｐゴシック" panose="020B0600070205080204" pitchFamily="50" charset="-128"/>
              </a:rPr>
              <a:t>円　　　　　　　　　  　</a:t>
            </a:r>
            <a:r>
              <a:rPr lang="en-US" altLang="ja-JP" sz="2400" dirty="0">
                <a:solidFill>
                  <a:prstClr val="black"/>
                </a:solidFill>
                <a:latin typeface="Calibri"/>
                <a:ea typeface="ＭＳ Ｐゴシック" panose="020B0600070205080204" pitchFamily="50" charset="-128"/>
              </a:rPr>
              <a:t>693</a:t>
            </a:r>
            <a:r>
              <a:rPr lang="ja-JP" altLang="en-US" sz="2400" dirty="0">
                <a:solidFill>
                  <a:prstClr val="black"/>
                </a:solidFill>
                <a:latin typeface="Calibri"/>
                <a:ea typeface="ＭＳ Ｐゴシック" panose="020B0600070205080204" pitchFamily="50" charset="-128"/>
              </a:rPr>
              <a:t>円　　　　　　　　       </a:t>
            </a:r>
            <a:r>
              <a:rPr lang="en-US" altLang="ja-JP" sz="2400" dirty="0">
                <a:solidFill>
                  <a:prstClr val="black"/>
                </a:solidFill>
                <a:latin typeface="Calibri"/>
                <a:ea typeface="ＭＳ Ｐゴシック" panose="020B0600070205080204" pitchFamily="50" charset="-128"/>
              </a:rPr>
              <a:t>714</a:t>
            </a:r>
            <a:r>
              <a:rPr lang="ja-JP" altLang="en-US" sz="2400" dirty="0">
                <a:solidFill>
                  <a:prstClr val="black"/>
                </a:solidFill>
                <a:latin typeface="Calibri"/>
                <a:ea typeface="ＭＳ Ｐゴシック" panose="020B0600070205080204" pitchFamily="50" charset="-128"/>
              </a:rPr>
              <a:t>円　　　　　　　　　    </a:t>
            </a:r>
            <a:r>
              <a:rPr lang="en-US" altLang="ja-JP" sz="2400" dirty="0">
                <a:solidFill>
                  <a:prstClr val="black"/>
                </a:solidFill>
                <a:latin typeface="Calibri"/>
                <a:ea typeface="ＭＳ Ｐゴシック" panose="020B0600070205080204" pitchFamily="50" charset="-128"/>
              </a:rPr>
              <a:t>736</a:t>
            </a:r>
            <a:r>
              <a:rPr lang="ja-JP" altLang="en-US" sz="2400" dirty="0">
                <a:solidFill>
                  <a:prstClr val="black"/>
                </a:solidFill>
                <a:latin typeface="Calibri"/>
                <a:ea typeface="ＭＳ Ｐゴシック" panose="020B0600070205080204" pitchFamily="50" charset="-128"/>
              </a:rPr>
              <a:t>円</a:t>
            </a:r>
          </a:p>
        </p:txBody>
      </p:sp>
      <p:sp>
        <p:nvSpPr>
          <p:cNvPr id="7" name="右矢印 6">
            <a:extLst>
              <a:ext uri="{FF2B5EF4-FFF2-40B4-BE49-F238E27FC236}">
                <a16:creationId xmlns:a16="http://schemas.microsoft.com/office/drawing/2014/main" xmlns="" id="{D67AFF89-CCCC-4141-9BAA-E10CF2487EA1}"/>
              </a:ext>
            </a:extLst>
          </p:cNvPr>
          <p:cNvSpPr/>
          <p:nvPr/>
        </p:nvSpPr>
        <p:spPr>
          <a:xfrm rot="20666905">
            <a:off x="1241755" y="2710759"/>
            <a:ext cx="9538942" cy="331528"/>
          </a:xfrm>
          <a:prstGeom prst="rightArrow">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8" name="タイトル 1">
            <a:extLst>
              <a:ext uri="{FF2B5EF4-FFF2-40B4-BE49-F238E27FC236}">
                <a16:creationId xmlns:a16="http://schemas.microsoft.com/office/drawing/2014/main" xmlns="" id="{D5BD0646-2AA6-4E8E-901B-DC703DC82D46}"/>
              </a:ext>
            </a:extLst>
          </p:cNvPr>
          <p:cNvSpPr txBox="1">
            <a:spLocks/>
          </p:cNvSpPr>
          <p:nvPr/>
        </p:nvSpPr>
        <p:spPr>
          <a:xfrm>
            <a:off x="1610138" y="1677903"/>
            <a:ext cx="252028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i="1" dirty="0">
                <a:solidFill>
                  <a:srgbClr val="FF0000"/>
                </a:solidFill>
                <a:latin typeface="Calibri"/>
                <a:ea typeface="ＭＳ Ｐゴシック" panose="020B0600070205080204" pitchFamily="50" charset="-128"/>
              </a:rPr>
              <a:t>83</a:t>
            </a:r>
            <a:r>
              <a:rPr lang="ja-JP" altLang="en-US" i="1" dirty="0">
                <a:solidFill>
                  <a:srgbClr val="FF0000"/>
                </a:solidFill>
                <a:latin typeface="Calibri"/>
                <a:ea typeface="ＭＳ Ｐゴシック" panose="020B0600070205080204" pitchFamily="50" charset="-128"/>
              </a:rPr>
              <a:t>円ＵＰ</a:t>
            </a:r>
            <a:endParaRPr lang="en-US" altLang="ja-JP" i="1" dirty="0">
              <a:solidFill>
                <a:srgbClr val="FF0000"/>
              </a:solidFill>
              <a:latin typeface="Calibri"/>
              <a:ea typeface="ＭＳ Ｐゴシック" panose="020B0600070205080204" pitchFamily="50" charset="-128"/>
            </a:endParaRPr>
          </a:p>
          <a:p>
            <a:r>
              <a:rPr lang="en-US" altLang="ja-JP" sz="2400" dirty="0">
                <a:solidFill>
                  <a:srgbClr val="FF0000"/>
                </a:solidFill>
                <a:latin typeface="Calibri"/>
                <a:ea typeface="ＭＳ Ｐゴシック" panose="020B0600070205080204" pitchFamily="50" charset="-128"/>
              </a:rPr>
              <a:t>(</a:t>
            </a:r>
            <a:r>
              <a:rPr lang="ja-JP" altLang="en-US" sz="2400" dirty="0">
                <a:solidFill>
                  <a:srgbClr val="FF0000"/>
                </a:solidFill>
                <a:latin typeface="Calibri"/>
                <a:ea typeface="ＭＳ Ｐゴシック" panose="020B0600070205080204" pitchFamily="50" charset="-128"/>
              </a:rPr>
              <a:t>沖縄県の場合</a:t>
            </a:r>
            <a:r>
              <a:rPr lang="en-US" altLang="ja-JP" sz="2400" dirty="0">
                <a:solidFill>
                  <a:srgbClr val="FF0000"/>
                </a:solidFill>
                <a:latin typeface="Calibri"/>
                <a:ea typeface="ＭＳ Ｐゴシック" panose="020B0600070205080204" pitchFamily="50" charset="-128"/>
              </a:rPr>
              <a:t>)</a:t>
            </a:r>
            <a:endParaRPr lang="ja-JP" altLang="en-US" sz="2400" dirty="0">
              <a:solidFill>
                <a:srgbClr val="FF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756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5617" y="5830957"/>
            <a:ext cx="10972800" cy="838545"/>
          </a:xfrm>
        </p:spPr>
        <p:txBody>
          <a:bodyPr>
            <a:normAutofit/>
          </a:bodyPr>
          <a:lstStyle/>
          <a:p>
            <a:r>
              <a:rPr lang="ja-JP" altLang="en-US" sz="4000" dirty="0"/>
              <a:t>事業所の雰囲気は工賃額では変わらない</a:t>
            </a:r>
          </a:p>
        </p:txBody>
      </p:sp>
      <p:sp>
        <p:nvSpPr>
          <p:cNvPr id="3" name="コンテンツ プレースホルダー 2"/>
          <p:cNvSpPr>
            <a:spLocks noGrp="1"/>
          </p:cNvSpPr>
          <p:nvPr>
            <p:ph idx="1"/>
          </p:nvPr>
        </p:nvSpPr>
        <p:spPr>
          <a:xfrm>
            <a:off x="212035" y="1123022"/>
            <a:ext cx="11979965" cy="4707935"/>
          </a:xfrm>
        </p:spPr>
        <p:txBody>
          <a:bodyPr>
            <a:normAutofit/>
          </a:bodyPr>
          <a:lstStyle/>
          <a:p>
            <a:r>
              <a:rPr lang="ja-JP" altLang="en-US" sz="2800" dirty="0">
                <a:latin typeface="游ゴシック" panose="020B0400000000000000" pitchFamily="50" charset="-128"/>
                <a:ea typeface="游ゴシック" panose="020B0400000000000000" pitchFamily="50" charset="-128"/>
              </a:rPr>
              <a:t>職員が仕事を肩代わりすることで「支援者がいなければ仕事が出来ない人材」を育て「指示・指導を受け入れてさえいれば良い」という価値観を生み出しているのではないか？</a:t>
            </a:r>
          </a:p>
          <a:p>
            <a:r>
              <a:rPr lang="ja-JP" altLang="en-US" sz="2800" dirty="0">
                <a:latin typeface="游ゴシック" panose="020B0400000000000000" pitchFamily="50" charset="-128"/>
                <a:ea typeface="游ゴシック" panose="020B0400000000000000" pitchFamily="50" charset="-128"/>
              </a:rPr>
              <a:t>良い事業所とは、楽に稼げる事業所？ → 職員の管理下にあることで「責任を取らなくても良い」という安易な安心感があるのでは？</a:t>
            </a:r>
          </a:p>
          <a:p>
            <a:r>
              <a:rPr lang="ja-JP" altLang="en-US" sz="2800" dirty="0" err="1">
                <a:latin typeface="游ゴシック" panose="020B0400000000000000" pitchFamily="50" charset="-128"/>
                <a:ea typeface="游ゴシック" panose="020B0400000000000000" pitchFamily="50" charset="-128"/>
              </a:rPr>
              <a:t>障がい</a:t>
            </a:r>
            <a:r>
              <a:rPr lang="ja-JP" altLang="en-US" sz="2800" dirty="0">
                <a:latin typeface="游ゴシック" panose="020B0400000000000000" pitchFamily="50" charset="-128"/>
                <a:ea typeface="游ゴシック" panose="020B0400000000000000" pitchFamily="50" charset="-128"/>
              </a:rPr>
              <a:t>特性や仕事のスキル以前の人間性 → 自分</a:t>
            </a:r>
            <a:r>
              <a:rPr lang="en-US" altLang="ja-JP" sz="2800" dirty="0">
                <a:latin typeface="游ゴシック" panose="020B0400000000000000" pitchFamily="50" charset="-128"/>
                <a:ea typeface="游ゴシック" panose="020B0400000000000000" pitchFamily="50" charset="-128"/>
              </a:rPr>
              <a:t>1</a:t>
            </a:r>
            <a:r>
              <a:rPr lang="ja-JP" altLang="en-US" sz="2800" dirty="0">
                <a:latin typeface="游ゴシック" panose="020B0400000000000000" pitchFamily="50" charset="-128"/>
                <a:ea typeface="游ゴシック" panose="020B0400000000000000" pitchFamily="50" charset="-128"/>
              </a:rPr>
              <a:t>人ではなく、社員の　</a:t>
            </a:r>
            <a:r>
              <a:rPr lang="en-US" altLang="ja-JP" sz="2800" dirty="0">
                <a:latin typeface="游ゴシック" panose="020B0400000000000000" pitchFamily="50" charset="-128"/>
                <a:ea typeface="游ゴシック" panose="020B0400000000000000" pitchFamily="50" charset="-128"/>
              </a:rPr>
              <a:t>1</a:t>
            </a:r>
            <a:r>
              <a:rPr lang="ja-JP" altLang="en-US" sz="2800" dirty="0">
                <a:latin typeface="游ゴシック" panose="020B0400000000000000" pitchFamily="50" charset="-128"/>
                <a:ea typeface="游ゴシック" panose="020B0400000000000000" pitchFamily="50" charset="-128"/>
              </a:rPr>
              <a:t>人として仕事をしているという意識はあるか？</a:t>
            </a:r>
          </a:p>
          <a:p>
            <a:r>
              <a:rPr lang="ja-JP" altLang="en-US" sz="2800" dirty="0">
                <a:latin typeface="游ゴシック" panose="020B0400000000000000" pitchFamily="50" charset="-128"/>
                <a:ea typeface="游ゴシック" panose="020B0400000000000000" pitchFamily="50" charset="-128"/>
              </a:rPr>
              <a:t>働くではなく事業所に来ることを目的とする人もいる。日中、預かってもらう場所として</a:t>
            </a:r>
            <a:r>
              <a:rPr lang="en-US" altLang="ja-JP" sz="2800" dirty="0">
                <a:latin typeface="游ゴシック" panose="020B0400000000000000" pitchFamily="50" charset="-128"/>
                <a:ea typeface="游ゴシック" panose="020B0400000000000000" pitchFamily="50" charset="-128"/>
              </a:rPr>
              <a:t>A</a:t>
            </a:r>
            <a:r>
              <a:rPr lang="ja-JP" altLang="en-US" sz="2800" dirty="0">
                <a:latin typeface="游ゴシック" panose="020B0400000000000000" pitchFamily="50" charset="-128"/>
                <a:ea typeface="游ゴシック" panose="020B0400000000000000" pitchFamily="50" charset="-128"/>
              </a:rPr>
              <a:t>型を捉えている家族もいる。</a:t>
            </a:r>
          </a:p>
          <a:p>
            <a:r>
              <a:rPr lang="ja-JP" altLang="en-US" sz="2800" dirty="0">
                <a:latin typeface="游ゴシック" panose="020B0400000000000000" pitchFamily="50" charset="-128"/>
                <a:ea typeface="游ゴシック" panose="020B0400000000000000" pitchFamily="50" charset="-128"/>
              </a:rPr>
              <a:t>働きやすさよりも働きがい。ほどほどの居心地。</a:t>
            </a:r>
          </a:p>
        </p:txBody>
      </p:sp>
      <p:sp>
        <p:nvSpPr>
          <p:cNvPr id="4" name="タイトル 1"/>
          <p:cNvSpPr txBox="1">
            <a:spLocks/>
          </p:cNvSpPr>
          <p:nvPr/>
        </p:nvSpPr>
        <p:spPr>
          <a:xfrm>
            <a:off x="1417982" y="5844210"/>
            <a:ext cx="9568069" cy="838545"/>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solidFill>
                  <a:srgbClr val="FF0000"/>
                </a:solidFill>
                <a:latin typeface="Calibri"/>
                <a:ea typeface="ＭＳ Ｐゴシック" panose="020B0600070205080204" pitchFamily="50" charset="-128"/>
              </a:rPr>
              <a:t>賃金が上がっても社風は変わらない</a:t>
            </a:r>
          </a:p>
        </p:txBody>
      </p:sp>
      <p:sp>
        <p:nvSpPr>
          <p:cNvPr id="6" name="タイトル 1">
            <a:extLst>
              <a:ext uri="{FF2B5EF4-FFF2-40B4-BE49-F238E27FC236}">
                <a16:creationId xmlns:a16="http://schemas.microsoft.com/office/drawing/2014/main" xmlns="" id="{422DC664-014F-4F46-9824-8E77BEB52174}"/>
              </a:ext>
            </a:extLst>
          </p:cNvPr>
          <p:cNvSpPr txBox="1">
            <a:spLocks/>
          </p:cNvSpPr>
          <p:nvPr/>
        </p:nvSpPr>
        <p:spPr>
          <a:xfrm>
            <a:off x="1020417" y="248378"/>
            <a:ext cx="10363200" cy="66923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「利用者にあった仕事を</a:t>
            </a:r>
            <a:r>
              <a:rPr lang="ja-JP" altLang="en-US" sz="4000" i="1" dirty="0"/>
              <a:t>！</a:t>
            </a:r>
            <a:r>
              <a:rPr lang="ja-JP" altLang="en-US" sz="4000" dirty="0"/>
              <a:t>」 とは言うものの</a:t>
            </a:r>
            <a:r>
              <a:rPr lang="en-US" altLang="ja-JP" sz="4000" dirty="0"/>
              <a:t>…</a:t>
            </a:r>
            <a:endParaRPr lang="ja-JP" altLang="en-US" sz="4000" dirty="0"/>
          </a:p>
        </p:txBody>
      </p:sp>
    </p:spTree>
    <p:extLst>
      <p:ext uri="{BB962C8B-B14F-4D97-AF65-F5344CB8AC3E}">
        <p14:creationId xmlns:p14="http://schemas.microsoft.com/office/powerpoint/2010/main" val="174173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03583" y="344557"/>
            <a:ext cx="11171581" cy="6334539"/>
          </a:xfrm>
        </p:spPr>
        <p:txBody>
          <a:bodyPr>
            <a:noAutofit/>
          </a:bodyPr>
          <a:lstStyle/>
          <a:p>
            <a:r>
              <a:rPr kumimoji="1" lang="ja-JP" altLang="en-US" sz="3200" dirty="0"/>
              <a:t>大変だけどやりがいのある仕事か</a:t>
            </a:r>
          </a:p>
          <a:p>
            <a:r>
              <a:rPr lang="ja-JP" altLang="en-US" sz="3200" dirty="0"/>
              <a:t>本人納得、家族も安心出来る契約内容か</a:t>
            </a:r>
          </a:p>
          <a:p>
            <a:r>
              <a:rPr lang="ja-JP" altLang="en-US" sz="3200" dirty="0"/>
              <a:t>新規メンバーのキャラが既存メンバーに受け入れられるか</a:t>
            </a:r>
          </a:p>
          <a:p>
            <a:r>
              <a:rPr lang="ja-JP" altLang="en-US" sz="3200" dirty="0"/>
              <a:t>体調への影響が少ない仕事か</a:t>
            </a:r>
          </a:p>
          <a:p>
            <a:r>
              <a:rPr lang="ja-JP" altLang="en-US" sz="3200" dirty="0"/>
              <a:t>ミスに気付く余裕が持てるか</a:t>
            </a:r>
          </a:p>
          <a:p>
            <a:r>
              <a:rPr lang="ja-JP" altLang="en-US" sz="3200" dirty="0"/>
              <a:t>雑用を雑に扱わない意識を持っているか</a:t>
            </a:r>
          </a:p>
          <a:p>
            <a:r>
              <a:rPr lang="ja-JP" altLang="en-US" sz="3200" dirty="0"/>
              <a:t>頑張っているから良い</a:t>
            </a:r>
            <a:r>
              <a:rPr lang="en-US" altLang="ja-JP" sz="3200" dirty="0"/>
              <a:t>…</a:t>
            </a:r>
            <a:r>
              <a:rPr lang="ja-JP" altLang="en-US" sz="3200" dirty="0"/>
              <a:t>で済ませていないか</a:t>
            </a:r>
          </a:p>
          <a:p>
            <a:r>
              <a:rPr lang="ja-JP" altLang="en-US" sz="3200" dirty="0"/>
              <a:t>仕事の流れや対人関係を乱さない努力をしているか</a:t>
            </a:r>
          </a:p>
          <a:p>
            <a:r>
              <a:rPr lang="ja-JP" altLang="en-US" sz="3200" dirty="0"/>
              <a:t>体調</a:t>
            </a:r>
            <a:r>
              <a:rPr lang="en-US" altLang="ja-JP" sz="3200" dirty="0"/>
              <a:t>(</a:t>
            </a:r>
            <a:r>
              <a:rPr lang="ja-JP" altLang="en-US" sz="3200" dirty="0"/>
              <a:t>服薬</a:t>
            </a:r>
            <a:r>
              <a:rPr lang="en-US" altLang="ja-JP" sz="3200" dirty="0"/>
              <a:t>)</a:t>
            </a:r>
            <a:r>
              <a:rPr lang="ja-JP" altLang="en-US" sz="3200" dirty="0"/>
              <a:t>管理や身だしなみの大切さを分かっているか</a:t>
            </a:r>
          </a:p>
          <a:p>
            <a:r>
              <a:rPr lang="ja-JP" altLang="en-US" sz="3200" kern="0" dirty="0"/>
              <a:t>部分的だとしても利益に繋がっているという意識はあるか</a:t>
            </a:r>
            <a:endParaRPr lang="ja-JP" altLang="en-US" sz="3200" dirty="0"/>
          </a:p>
          <a:p>
            <a:r>
              <a:rPr lang="ja-JP" altLang="en-US" sz="3200" dirty="0"/>
              <a:t>職員が定着しているか？ 支援に温度差はないか？</a:t>
            </a:r>
          </a:p>
          <a:p>
            <a:endParaRPr lang="ja-JP" altLang="en-US" sz="3200" dirty="0"/>
          </a:p>
        </p:txBody>
      </p:sp>
      <p:sp>
        <p:nvSpPr>
          <p:cNvPr id="7" name="正方形/長方形 6"/>
          <p:cNvSpPr/>
          <p:nvPr/>
        </p:nvSpPr>
        <p:spPr>
          <a:xfrm>
            <a:off x="0" y="2"/>
            <a:ext cx="12192000" cy="6858000"/>
          </a:xfrm>
          <a:prstGeom prst="rect">
            <a:avLst/>
          </a:prstGeom>
          <a:noFill/>
          <a:ln w="5715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タイトル 1"/>
          <p:cNvSpPr txBox="1">
            <a:spLocks/>
          </p:cNvSpPr>
          <p:nvPr/>
        </p:nvSpPr>
        <p:spPr>
          <a:xfrm rot="776875">
            <a:off x="9494128" y="1727517"/>
            <a:ext cx="2030962" cy="30129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無遅刻無欠勤は当たり前のことなので評価の対象とはなりません</a:t>
            </a:r>
            <a:r>
              <a:rPr lang="ja-JP" altLang="en-US" sz="2400" b="1" i="1" dirty="0"/>
              <a:t>！</a:t>
            </a:r>
          </a:p>
        </p:txBody>
      </p:sp>
      <p:sp>
        <p:nvSpPr>
          <p:cNvPr id="4" name="楕円 3">
            <a:extLst>
              <a:ext uri="{FF2B5EF4-FFF2-40B4-BE49-F238E27FC236}">
                <a16:creationId xmlns:a16="http://schemas.microsoft.com/office/drawing/2014/main" xmlns="" id="{A966F7F7-FCE6-4625-8CD7-E911408AFB74}"/>
              </a:ext>
            </a:extLst>
          </p:cNvPr>
          <p:cNvSpPr/>
          <p:nvPr/>
        </p:nvSpPr>
        <p:spPr>
          <a:xfrm>
            <a:off x="9005488" y="2008168"/>
            <a:ext cx="3008243" cy="229878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72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anim calcmode="lin" valueType="num">
                                      <p:cBhvr>
                                        <p:cTn id="14"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6">
                                            <p:txEl>
                                              <p:pRg st="0" end="0"/>
                                            </p:txEl>
                                          </p:spTgt>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角形 4"/>
          <p:cNvSpPr/>
          <p:nvPr/>
        </p:nvSpPr>
        <p:spPr>
          <a:xfrm>
            <a:off x="2385391" y="106017"/>
            <a:ext cx="7142922" cy="6546574"/>
          </a:xfrm>
          <a:prstGeom prst="pentagon">
            <a:avLst/>
          </a:prstGeom>
          <a:noFill/>
          <a:effectLst>
            <a:glow rad="101600">
              <a:schemeClr val="accent1">
                <a:lumMod val="20000"/>
                <a:lumOff val="8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descr="OFF トップページ"/>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3740" y="2199861"/>
            <a:ext cx="4426224" cy="4234067"/>
          </a:xfrm>
          <a:prstGeom prst="rect">
            <a:avLst/>
          </a:prstGeom>
        </p:spPr>
      </p:pic>
      <p:sp>
        <p:nvSpPr>
          <p:cNvPr id="8" name="タイトル 1"/>
          <p:cNvSpPr txBox="1">
            <a:spLocks/>
          </p:cNvSpPr>
          <p:nvPr/>
        </p:nvSpPr>
        <p:spPr>
          <a:xfrm>
            <a:off x="4532248" y="980661"/>
            <a:ext cx="2849217" cy="1219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t>○○障がい</a:t>
            </a:r>
            <a:br>
              <a:rPr lang="ja-JP" altLang="en-US" sz="4000" dirty="0"/>
            </a:br>
            <a:r>
              <a:rPr lang="en-US" altLang="ja-JP" sz="3600" dirty="0"/>
              <a:t>(</a:t>
            </a:r>
            <a:r>
              <a:rPr lang="ja-JP" altLang="en-US" sz="3600" dirty="0" err="1"/>
              <a:t>障がい</a:t>
            </a:r>
            <a:r>
              <a:rPr lang="ja-JP" altLang="en-US" sz="3600" dirty="0"/>
              <a:t>特性</a:t>
            </a:r>
            <a:r>
              <a:rPr lang="en-US" altLang="ja-JP" sz="3600" dirty="0"/>
              <a:t>)</a:t>
            </a:r>
            <a:endParaRPr lang="ja-JP" altLang="en-US" sz="4000" dirty="0"/>
          </a:p>
        </p:txBody>
      </p:sp>
      <p:pic>
        <p:nvPicPr>
          <p:cNvPr id="9" name="図 8" descr="OFF トップページ"/>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50364" y="2199861"/>
            <a:ext cx="4426224" cy="4234067"/>
          </a:xfrm>
          <a:prstGeom prst="rect">
            <a:avLst/>
          </a:prstGeom>
        </p:spPr>
      </p:pic>
      <p:cxnSp>
        <p:nvCxnSpPr>
          <p:cNvPr id="12" name="直線コネクタ 11"/>
          <p:cNvCxnSpPr/>
          <p:nvPr/>
        </p:nvCxnSpPr>
        <p:spPr>
          <a:xfrm>
            <a:off x="1696279" y="762137"/>
            <a:ext cx="8521146" cy="4379845"/>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直線コネクタ 12"/>
          <p:cNvCxnSpPr/>
          <p:nvPr/>
        </p:nvCxnSpPr>
        <p:spPr>
          <a:xfrm flipH="1">
            <a:off x="1722785" y="530087"/>
            <a:ext cx="8494640" cy="4684645"/>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タイトル 1"/>
          <p:cNvSpPr txBox="1">
            <a:spLocks/>
          </p:cNvSpPr>
          <p:nvPr/>
        </p:nvSpPr>
        <p:spPr>
          <a:xfrm>
            <a:off x="344555" y="5360231"/>
            <a:ext cx="11528790" cy="1345367"/>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i="1" dirty="0" err="1">
                <a:effectLst>
                  <a:outerShdw blurRad="38100" dist="38100" dir="2700000" algn="tl">
                    <a:srgbClr val="000000">
                      <a:alpha val="43137"/>
                    </a:srgbClr>
                  </a:outerShdw>
                </a:effectLst>
              </a:rPr>
              <a:t>障がい</a:t>
            </a:r>
            <a:r>
              <a:rPr lang="ja-JP" altLang="en-US" sz="4000" b="1" i="1" dirty="0">
                <a:effectLst>
                  <a:outerShdw blurRad="38100" dist="38100" dir="2700000" algn="tl">
                    <a:srgbClr val="000000">
                      <a:alpha val="43137"/>
                    </a:srgbClr>
                  </a:outerShdw>
                </a:effectLst>
              </a:rPr>
              <a:t>者らしさを浮き彫りにするのではなく</a:t>
            </a:r>
          </a:p>
          <a:p>
            <a:r>
              <a:rPr lang="ja-JP" altLang="en-US" sz="4000" b="1" i="1" dirty="0">
                <a:effectLst>
                  <a:outerShdw blurRad="38100" dist="38100" dir="2700000" algn="tl">
                    <a:srgbClr val="000000">
                      <a:alpha val="43137"/>
                    </a:srgbClr>
                  </a:outerShdw>
                </a:effectLst>
              </a:rPr>
              <a:t>その人らしさに焦点を当てる</a:t>
            </a:r>
          </a:p>
        </p:txBody>
      </p:sp>
    </p:spTree>
    <p:extLst>
      <p:ext uri="{BB962C8B-B14F-4D97-AF65-F5344CB8AC3E}">
        <p14:creationId xmlns:p14="http://schemas.microsoft.com/office/powerpoint/2010/main" val="8631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3" y="492836"/>
            <a:ext cx="4842507" cy="648368"/>
          </a:xfrm>
        </p:spPr>
        <p:txBody>
          <a:bodyPr>
            <a:noAutofit/>
          </a:bodyPr>
          <a:lstStyle/>
          <a:p>
            <a:pPr algn="ctr"/>
            <a:r>
              <a:rPr lang="en-US" altLang="ja-JP" sz="2800" b="1" dirty="0"/>
              <a:t>【 </a:t>
            </a:r>
            <a:r>
              <a:rPr lang="ja-JP" altLang="en-US" sz="2800" b="1" dirty="0"/>
              <a:t>ファシリテーター 経歴 </a:t>
            </a:r>
            <a:r>
              <a:rPr lang="en-US" altLang="ja-JP" sz="2800" b="1" dirty="0"/>
              <a:t>】</a:t>
            </a:r>
            <a:endParaRPr kumimoji="1" lang="ja-JP" altLang="en-US" sz="2800" b="1" u="sng" dirty="0"/>
          </a:p>
        </p:txBody>
      </p:sp>
      <p:sp>
        <p:nvSpPr>
          <p:cNvPr id="4" name="Rectangle 1"/>
          <p:cNvSpPr>
            <a:spLocks noGrp="1" noChangeArrowheads="1"/>
          </p:cNvSpPr>
          <p:nvPr>
            <p:ph idx="1"/>
          </p:nvPr>
        </p:nvSpPr>
        <p:spPr bwMode="auto">
          <a:xfrm>
            <a:off x="224843" y="1434032"/>
            <a:ext cx="118109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rgbClr val="000000"/>
                </a:solidFill>
                <a:effectLst/>
                <a:latin typeface="+mn-ea"/>
                <a:cs typeface="Times New Roman" panose="02020603050405020304" pitchFamily="18" charset="0"/>
              </a:rPr>
              <a:t>小規模作業所 指導員</a:t>
            </a:r>
            <a:r>
              <a:rPr kumimoji="0" lang="en-US" altLang="ja-JP" sz="2000" b="1" i="0" u="none" strike="noStrike" cap="none" normalizeH="0" baseline="0" dirty="0">
                <a:ln>
                  <a:noFill/>
                </a:ln>
                <a:solidFill>
                  <a:srgbClr val="000000"/>
                </a:solidFill>
                <a:effectLst/>
                <a:latin typeface="+mn-ea"/>
                <a:cs typeface="Times New Roman" panose="02020603050405020304" pitchFamily="18" charset="0"/>
              </a:rPr>
              <a:t> </a:t>
            </a:r>
            <a:r>
              <a:rPr kumimoji="0" lang="en-US" altLang="ja-JP" sz="2000" i="0" u="none" strike="noStrike" cap="none" normalizeH="0" baseline="0" dirty="0">
                <a:ln>
                  <a:noFill/>
                </a:ln>
                <a:solidFill>
                  <a:srgbClr val="000000"/>
                </a:solidFill>
                <a:effectLst/>
                <a:latin typeface="+mn-ea"/>
                <a:cs typeface="Times New Roman" panose="02020603050405020304" pitchFamily="18" charset="0"/>
              </a:rPr>
              <a:t>(</a:t>
            </a:r>
            <a:r>
              <a:rPr kumimoji="0" lang="ja-JP" altLang="en-US" sz="2000" i="0" u="none" strike="noStrike" cap="none" normalizeH="0" baseline="0" dirty="0">
                <a:ln>
                  <a:noFill/>
                </a:ln>
                <a:solidFill>
                  <a:srgbClr val="000000"/>
                </a:solidFill>
                <a:effectLst/>
                <a:latin typeface="+mn-ea"/>
                <a:cs typeface="Times New Roman" panose="02020603050405020304" pitchFamily="18" charset="0"/>
              </a:rPr>
              <a:t>ボランティア講座を経て、その実習先に勤めることとなる</a:t>
            </a:r>
            <a:r>
              <a:rPr kumimoji="0" lang="en-US" altLang="ja-JP" sz="2000" i="0" u="none" strike="noStrike" cap="none" normalizeH="0" baseline="0" dirty="0">
                <a:ln>
                  <a:noFill/>
                </a:ln>
                <a:solidFill>
                  <a:srgbClr val="000000"/>
                </a:solidFill>
                <a:effectLst/>
                <a:latin typeface="+mn-ea"/>
                <a:cs typeface="Times New Roman" panose="02020603050405020304" pitchFamily="18" charset="0"/>
              </a:rPr>
              <a:t>)</a:t>
            </a:r>
            <a:endParaRPr kumimoji="0" lang="ja-JP" altLang="en-US"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知的</a:t>
            </a:r>
            <a:r>
              <a:rPr kumimoji="0" lang="ja-JP" altLang="ja-JP" sz="2000" b="0" i="0" u="none" strike="noStrike" cap="none" normalizeH="0" baseline="0" dirty="0" err="1">
                <a:ln>
                  <a:noFill/>
                </a:ln>
                <a:solidFill>
                  <a:srgbClr val="000000"/>
                </a:solidFill>
                <a:effectLst/>
                <a:latin typeface="+mn-ea"/>
                <a:cs typeface="Times New Roman" panose="02020603050405020304" pitchFamily="18" charset="0"/>
              </a:rPr>
              <a:t>障がい</a:t>
            </a: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Ａ２および精神障がい１級の方の生活支援を主に担当する。</a:t>
            </a:r>
            <a:endParaRPr kumimoji="0" lang="en-US" altLang="ja-JP" sz="2000" b="0" i="0" u="none" strike="noStrike" cap="none" normalizeH="0" baseline="0" dirty="0">
              <a:ln>
                <a:noFill/>
              </a:ln>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rgbClr val="000000"/>
                </a:solidFill>
                <a:effectLst/>
                <a:latin typeface="+mn-ea"/>
                <a:cs typeface="Times New Roman" panose="02020603050405020304" pitchFamily="18" charset="0"/>
              </a:rPr>
              <a:t>特定非営利活動法人</a:t>
            </a:r>
            <a:r>
              <a:rPr kumimoji="0" lang="en-US" altLang="ja-JP" sz="2000" b="1" i="0" u="none" strike="noStrike" cap="none" normalizeH="0" baseline="0" dirty="0">
                <a:ln>
                  <a:noFill/>
                </a:ln>
                <a:solidFill>
                  <a:srgbClr val="000000"/>
                </a:solidFill>
                <a:effectLst/>
                <a:latin typeface="+mn-ea"/>
                <a:cs typeface="Times New Roman" panose="02020603050405020304" pitchFamily="18" charset="0"/>
              </a:rPr>
              <a:t> </a:t>
            </a:r>
            <a:r>
              <a:rPr kumimoji="0" lang="ja-JP" altLang="ja-JP" sz="2000" b="1" i="0" u="none" strike="noStrike" cap="none" normalizeH="0" baseline="0" dirty="0">
                <a:ln>
                  <a:noFill/>
                </a:ln>
                <a:solidFill>
                  <a:srgbClr val="000000"/>
                </a:solidFill>
                <a:effectLst/>
                <a:latin typeface="+mn-ea"/>
                <a:cs typeface="Times New Roman" panose="02020603050405020304" pitchFamily="18" charset="0"/>
              </a:rPr>
              <a:t>共同作業所 指導員</a:t>
            </a:r>
            <a:r>
              <a:rPr kumimoji="0" lang="en-US" altLang="ja-JP" sz="2000" b="1" i="0" u="none" strike="noStrike" cap="none" normalizeH="0" baseline="0" dirty="0">
                <a:ln>
                  <a:noFill/>
                </a:ln>
                <a:solidFill>
                  <a:srgbClr val="000000"/>
                </a:solidFill>
                <a:effectLst/>
                <a:latin typeface="+mn-ea"/>
                <a:cs typeface="Times New Roman" panose="02020603050405020304" pitchFamily="18" charset="0"/>
              </a:rPr>
              <a:t> </a:t>
            </a:r>
            <a:endParaRPr kumimoji="0" lang="ja-JP" altLang="en-US" sz="2000" b="1"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精神障がいの方を中心とした授産活動やグループ就労訓練を担当するとともに</a:t>
            </a:r>
            <a:r>
              <a:rPr kumimoji="0" lang="en-US" altLang="ja-JP" sz="2000" dirty="0">
                <a:solidFill>
                  <a:srgbClr val="000000"/>
                </a:solidFill>
                <a:latin typeface="+mn-ea"/>
                <a:cs typeface="Times New Roman" panose="02020603050405020304" pitchFamily="18" charset="0"/>
              </a:rPr>
              <a:t>                                                                  </a:t>
            </a: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沖縄障害者職業センターからの依頼によるジョブコーチ支援を行う。</a:t>
            </a:r>
            <a:endParaRPr kumimoji="0" lang="en-US" altLang="ja-JP" sz="2000" b="0" i="0" u="none" strike="noStrike" cap="none" normalizeH="0" baseline="0" dirty="0">
              <a:ln>
                <a:noFill/>
              </a:ln>
              <a:solidFill>
                <a:srgbClr val="000000"/>
              </a:solidFill>
              <a:effectLst/>
              <a:latin typeface="+mn-ea"/>
              <a:cs typeface="Times New Roman" panose="02020603050405020304" pitchFamily="18" charset="0"/>
            </a:endParaRPr>
          </a:p>
          <a:p>
            <a:pPr marL="0" lvl="0" indent="0">
              <a:lnSpc>
                <a:spcPct val="100000"/>
              </a:lnSpc>
              <a:buNone/>
            </a:pPr>
            <a:r>
              <a:rPr kumimoji="0" lang="ja-JP" altLang="en-US" sz="2000" b="1" dirty="0">
                <a:latin typeface="+mn-ea"/>
              </a:rPr>
              <a:t>同法人が</a:t>
            </a:r>
            <a:r>
              <a:rPr kumimoji="0" lang="ja-JP" altLang="ja-JP" sz="2000" b="1" i="0" u="none" strike="noStrike" cap="none" normalizeH="0" baseline="0" dirty="0">
                <a:ln>
                  <a:noFill/>
                </a:ln>
                <a:solidFill>
                  <a:srgbClr val="000000"/>
                </a:solidFill>
                <a:effectLst/>
                <a:latin typeface="+mn-ea"/>
                <a:cs typeface="Times New Roman" panose="02020603050405020304" pitchFamily="18" charset="0"/>
              </a:rPr>
              <a:t>就労移行支援</a:t>
            </a:r>
            <a:r>
              <a:rPr kumimoji="0" lang="ja-JP" altLang="en-US" sz="2000" b="1" i="0" u="none" strike="noStrike" cap="none" normalizeH="0" baseline="0" dirty="0">
                <a:ln>
                  <a:noFill/>
                </a:ln>
                <a:solidFill>
                  <a:srgbClr val="000000"/>
                </a:solidFill>
                <a:effectLst/>
                <a:latin typeface="+mn-ea"/>
                <a:cs typeface="Times New Roman" panose="02020603050405020304" pitchFamily="18" charset="0"/>
              </a:rPr>
              <a:t>事業所として開所</a:t>
            </a:r>
            <a:r>
              <a:rPr kumimoji="0" lang="en-US" altLang="ja-JP" sz="2000" b="1" i="0" u="none" strike="noStrike" cap="none" normalizeH="0" baseline="0" dirty="0">
                <a:ln>
                  <a:noFill/>
                </a:ln>
                <a:solidFill>
                  <a:srgbClr val="000000"/>
                </a:solidFill>
                <a:effectLst/>
                <a:latin typeface="+mn-ea"/>
                <a:cs typeface="Times New Roman" panose="02020603050405020304" pitchFamily="18" charset="0"/>
              </a:rPr>
              <a:t>  </a:t>
            </a:r>
            <a:endParaRPr kumimoji="0" lang="ja-JP" altLang="en-US" sz="2000" b="1" dirty="0">
              <a:solidFill>
                <a:srgbClr val="000000"/>
              </a:solidFill>
              <a:latin typeface="+mn-ea"/>
              <a:cs typeface="Times New Roman" panose="02020603050405020304" pitchFamily="18" charset="0"/>
            </a:endParaRPr>
          </a:p>
          <a:p>
            <a:pPr marL="0" indent="0">
              <a:lnSpc>
                <a:spcPct val="100000"/>
              </a:lnSpc>
              <a:buNone/>
            </a:pPr>
            <a:r>
              <a:rPr kumimoji="0" lang="ja-JP" altLang="ja-JP" sz="2000" dirty="0">
                <a:solidFill>
                  <a:srgbClr val="000000"/>
                </a:solidFill>
                <a:latin typeface="+mn-ea"/>
                <a:cs typeface="Times New Roman" panose="02020603050405020304" pitchFamily="18" charset="0"/>
              </a:rPr>
              <a:t>就労支援員</a:t>
            </a:r>
            <a:r>
              <a:rPr kumimoji="0" lang="ja-JP" altLang="en-US" sz="2000" dirty="0">
                <a:solidFill>
                  <a:srgbClr val="000000"/>
                </a:solidFill>
                <a:latin typeface="+mn-ea"/>
                <a:cs typeface="Times New Roman" panose="02020603050405020304" pitchFamily="18" charset="0"/>
              </a:rPr>
              <a:t>、</a:t>
            </a:r>
            <a:r>
              <a:rPr kumimoji="0" lang="ja-JP" altLang="ja-JP" sz="2000" dirty="0">
                <a:solidFill>
                  <a:srgbClr val="000000"/>
                </a:solidFill>
                <a:latin typeface="+mn-ea"/>
                <a:cs typeface="Times New Roman" panose="02020603050405020304" pitchFamily="18" charset="0"/>
              </a:rPr>
              <a:t>グループホーム世話人</a:t>
            </a:r>
            <a:r>
              <a:rPr kumimoji="0" lang="ja-JP" altLang="en-US" sz="2000" dirty="0">
                <a:solidFill>
                  <a:srgbClr val="000000"/>
                </a:solidFill>
                <a:latin typeface="+mn-ea"/>
                <a:cs typeface="Times New Roman" panose="02020603050405020304" pitchFamily="18" charset="0"/>
              </a:rPr>
              <a:t>として配置。</a:t>
            </a:r>
            <a:r>
              <a:rPr kumimoji="0" lang="ja-JP" altLang="ja-JP" sz="2000" i="0" u="none" strike="noStrike" cap="none" normalizeH="0" baseline="0" dirty="0">
                <a:ln>
                  <a:noFill/>
                </a:ln>
                <a:solidFill>
                  <a:srgbClr val="000000"/>
                </a:solidFill>
                <a:effectLst/>
                <a:latin typeface="+mn-ea"/>
                <a:cs typeface="Times New Roman" panose="02020603050405020304" pitchFamily="18" charset="0"/>
              </a:rPr>
              <a:t>第１号職場適応援助者</a:t>
            </a:r>
            <a:r>
              <a:rPr kumimoji="0" lang="ja-JP" altLang="en-US" sz="2000" dirty="0">
                <a:solidFill>
                  <a:srgbClr val="000000"/>
                </a:solidFill>
                <a:latin typeface="+mn-ea"/>
                <a:cs typeface="Times New Roman" panose="02020603050405020304" pitchFamily="18" charset="0"/>
              </a:rPr>
              <a:t>としては</a:t>
            </a:r>
            <a:r>
              <a:rPr kumimoji="0" lang="ja-JP" altLang="ja-JP" sz="2000" dirty="0">
                <a:solidFill>
                  <a:srgbClr val="000000"/>
                </a:solidFill>
                <a:latin typeface="+mn-ea"/>
                <a:cs typeface="Times New Roman" panose="02020603050405020304" pitchFamily="18" charset="0"/>
              </a:rPr>
              <a:t>精神・知的・身体・発達・高次脳</a:t>
            </a:r>
            <a:r>
              <a:rPr kumimoji="0" lang="ja-JP" altLang="en-US" sz="2000" dirty="0">
                <a:solidFill>
                  <a:srgbClr val="000000"/>
                </a:solidFill>
                <a:latin typeface="+mn-ea"/>
                <a:cs typeface="Times New Roman" panose="02020603050405020304" pitchFamily="18" charset="0"/>
              </a:rPr>
              <a:t>の方の支援</a:t>
            </a:r>
            <a:r>
              <a:rPr kumimoji="0" lang="ja-JP" altLang="ja-JP" sz="2000" dirty="0">
                <a:solidFill>
                  <a:srgbClr val="000000"/>
                </a:solidFill>
                <a:latin typeface="+mn-ea"/>
                <a:cs typeface="Times New Roman" panose="02020603050405020304" pitchFamily="18" charset="0"/>
              </a:rPr>
              <a:t>を</a:t>
            </a:r>
            <a:r>
              <a:rPr kumimoji="0" lang="en-US" altLang="ja-JP" sz="2000" dirty="0">
                <a:solidFill>
                  <a:srgbClr val="000000"/>
                </a:solidFill>
                <a:latin typeface="+mn-ea"/>
                <a:cs typeface="Times New Roman" panose="02020603050405020304" pitchFamily="18" charset="0"/>
              </a:rPr>
              <a:t>52</a:t>
            </a:r>
            <a:r>
              <a:rPr kumimoji="0" lang="ja-JP" altLang="en-US" sz="2000" dirty="0">
                <a:solidFill>
                  <a:srgbClr val="000000"/>
                </a:solidFill>
                <a:latin typeface="+mn-ea"/>
                <a:cs typeface="Times New Roman" panose="02020603050405020304" pitchFamily="18" charset="0"/>
              </a:rPr>
              <a:t>件</a:t>
            </a:r>
            <a:r>
              <a:rPr kumimoji="0" lang="ja-JP" altLang="ja-JP" sz="2000" dirty="0">
                <a:solidFill>
                  <a:srgbClr val="000000"/>
                </a:solidFill>
                <a:latin typeface="+mn-ea"/>
                <a:cs typeface="Times New Roman" panose="02020603050405020304" pitchFamily="18" charset="0"/>
              </a:rPr>
              <a:t>担当</a:t>
            </a:r>
            <a:r>
              <a:rPr kumimoji="0" lang="ja-JP" altLang="en-US" sz="2000" dirty="0">
                <a:solidFill>
                  <a:srgbClr val="000000"/>
                </a:solidFill>
                <a:latin typeface="+mn-ea"/>
                <a:cs typeface="Times New Roman" panose="02020603050405020304" pitchFamily="18" charset="0"/>
              </a:rPr>
              <a:t>する。そ</a:t>
            </a: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の他、職場開拓、障がい者雇用事業所に対する労務管理や作業構築等の助言、大学での講義、</a:t>
            </a:r>
            <a:r>
              <a:rPr kumimoji="0" lang="ja-JP" altLang="en-US" sz="2000" b="0" i="0" u="none" strike="noStrike" cap="none" normalizeH="0" baseline="0" dirty="0">
                <a:ln>
                  <a:noFill/>
                </a:ln>
                <a:solidFill>
                  <a:srgbClr val="000000"/>
                </a:solidFill>
                <a:effectLst/>
                <a:latin typeface="+mn-ea"/>
                <a:cs typeface="Times New Roman" panose="02020603050405020304" pitchFamily="18" charset="0"/>
              </a:rPr>
              <a:t>トライアル雇用や職場適応訓練の定着支援、障がい者委託訓練講師、</a:t>
            </a:r>
            <a:r>
              <a:rPr kumimoji="0" lang="ja-JP" altLang="en-US" sz="2000" dirty="0">
                <a:solidFill>
                  <a:srgbClr val="000000"/>
                </a:solidFill>
                <a:latin typeface="+mn-ea"/>
                <a:cs typeface="Times New Roman" panose="02020603050405020304" pitchFamily="18" charset="0"/>
              </a:rPr>
              <a:t>精神科</a:t>
            </a:r>
            <a:r>
              <a:rPr kumimoji="0" lang="ja-JP" altLang="ja-JP" sz="2000" b="0" i="0" u="none" strike="noStrike" cap="none" normalizeH="0" baseline="0" dirty="0">
                <a:ln>
                  <a:noFill/>
                </a:ln>
                <a:solidFill>
                  <a:srgbClr val="000000"/>
                </a:solidFill>
                <a:effectLst/>
                <a:latin typeface="+mn-ea"/>
                <a:cs typeface="Times New Roman" panose="02020603050405020304" pitchFamily="18" charset="0"/>
              </a:rPr>
              <a:t>デイケア利用者向けの</a:t>
            </a:r>
            <a:r>
              <a:rPr kumimoji="0" lang="ja-JP" altLang="en-US" sz="2000" b="0" i="0" u="none" strike="noStrike" cap="none" normalizeH="0" baseline="0" dirty="0">
                <a:ln>
                  <a:noFill/>
                </a:ln>
                <a:solidFill>
                  <a:srgbClr val="000000"/>
                </a:solidFill>
                <a:effectLst/>
                <a:latin typeface="+mn-ea"/>
                <a:cs typeface="Times New Roman" panose="02020603050405020304" pitchFamily="18" charset="0"/>
              </a:rPr>
              <a:t>出張講座、また、</a:t>
            </a:r>
            <a:r>
              <a:rPr kumimoji="0" lang="ja-JP" altLang="ja-JP" sz="2000" dirty="0">
                <a:solidFill>
                  <a:srgbClr val="000000"/>
                </a:solidFill>
                <a:latin typeface="+mn-ea"/>
                <a:cs typeface="Times New Roman" panose="02020603050405020304" pitchFamily="18" charset="0"/>
              </a:rPr>
              <a:t>全国各地にて就労支援員向けの講演等を行う。</a:t>
            </a:r>
            <a:endParaRPr kumimoji="0" lang="ja-JP" altLang="en-US" sz="2000" dirty="0">
              <a:solidFill>
                <a:srgbClr val="000000"/>
              </a:solidFill>
              <a:latin typeface="+mn-ea"/>
              <a:cs typeface="Times New Roman" panose="02020603050405020304" pitchFamily="18" charset="0"/>
            </a:endParaRPr>
          </a:p>
          <a:p>
            <a:pPr marL="0" lvl="0" indent="0">
              <a:lnSpc>
                <a:spcPct val="100000"/>
              </a:lnSpc>
              <a:buNone/>
            </a:pPr>
            <a:endParaRPr kumimoji="0" lang="ja-JP" altLang="en-US" sz="2000" b="1" dirty="0">
              <a:solidFill>
                <a:srgbClr val="000000"/>
              </a:solidFill>
              <a:latin typeface="+mn-ea"/>
              <a:cs typeface="Times New Roman" panose="02020603050405020304" pitchFamily="18" charset="0"/>
            </a:endParaRPr>
          </a:p>
          <a:p>
            <a:pPr marL="0" lvl="0" indent="0">
              <a:lnSpc>
                <a:spcPct val="100000"/>
              </a:lnSpc>
              <a:buNone/>
            </a:pPr>
            <a:r>
              <a:rPr kumimoji="0" lang="ja-JP" altLang="en-US" sz="2000" b="1" dirty="0">
                <a:solidFill>
                  <a:srgbClr val="000000"/>
                </a:solidFill>
                <a:latin typeface="+mn-ea"/>
                <a:cs typeface="Times New Roman" panose="02020603050405020304" pitchFamily="18" charset="0"/>
              </a:rPr>
              <a:t>就労継続支援Ａ型事業所</a:t>
            </a:r>
            <a:r>
              <a:rPr kumimoji="0" lang="en-US" altLang="ja-JP" sz="2000" b="1" dirty="0">
                <a:solidFill>
                  <a:srgbClr val="000000"/>
                </a:solidFill>
                <a:latin typeface="+mn-ea"/>
                <a:cs typeface="Times New Roman" panose="02020603050405020304" pitchFamily="18" charset="0"/>
              </a:rPr>
              <a:t>(</a:t>
            </a:r>
            <a:r>
              <a:rPr kumimoji="0" lang="ja-JP" altLang="en-US" sz="2000" b="1" dirty="0">
                <a:solidFill>
                  <a:srgbClr val="000000"/>
                </a:solidFill>
                <a:latin typeface="+mn-ea"/>
                <a:cs typeface="Times New Roman" panose="02020603050405020304" pitchFamily="18" charset="0"/>
              </a:rPr>
              <a:t>株式会社</a:t>
            </a:r>
            <a:r>
              <a:rPr kumimoji="0" lang="en-US" altLang="ja-JP" sz="2000" b="1" dirty="0">
                <a:solidFill>
                  <a:srgbClr val="000000"/>
                </a:solidFill>
                <a:latin typeface="+mn-ea"/>
                <a:cs typeface="Times New Roman" panose="02020603050405020304" pitchFamily="18" charset="0"/>
              </a:rPr>
              <a:t>)</a:t>
            </a:r>
            <a:r>
              <a:rPr kumimoji="0" lang="ja-JP" altLang="en-US" sz="2000" b="1" dirty="0">
                <a:solidFill>
                  <a:srgbClr val="000000"/>
                </a:solidFill>
                <a:latin typeface="+mn-ea"/>
                <a:cs typeface="Times New Roman" panose="02020603050405020304" pitchFamily="18" charset="0"/>
              </a:rPr>
              <a:t>　サービス管理責任者</a:t>
            </a:r>
            <a:endParaRPr kumimoji="0" lang="ja-JP" altLang="en-US" sz="2000" dirty="0">
              <a:latin typeface="+mn-ea"/>
            </a:endParaRPr>
          </a:p>
          <a:p>
            <a:pPr marL="0" lvl="0" indent="0">
              <a:lnSpc>
                <a:spcPct val="100000"/>
              </a:lnSpc>
              <a:buNone/>
            </a:pPr>
            <a:r>
              <a:rPr kumimoji="0" lang="ja-JP" altLang="en-US" sz="2000" dirty="0">
                <a:solidFill>
                  <a:srgbClr val="000000"/>
                </a:solidFill>
                <a:latin typeface="+mn-ea"/>
                <a:cs typeface="Times New Roman" panose="02020603050405020304" pitchFamily="18" charset="0"/>
              </a:rPr>
              <a:t>沖縄県サービス管理責任者養成研修ファシリテーター、沖縄県立美咲特別支援学校はなさき分校障害児職業自立地域推進協議会委員、宜野湾市第４期障害福祉計画ヒアリングメンバー、宜野湾市就労支援事業所意見交換会ファシリテーター、沖Ａネット</a:t>
            </a:r>
            <a:r>
              <a:rPr kumimoji="0" lang="ja-JP" altLang="en-US" sz="1800" dirty="0">
                <a:solidFill>
                  <a:srgbClr val="000000"/>
                </a:solidFill>
                <a:latin typeface="+mn-ea"/>
                <a:cs typeface="Times New Roman" panose="02020603050405020304" pitchFamily="18" charset="0"/>
              </a:rPr>
              <a:t>（沖縄県Ａ型事業所連絡会）</a:t>
            </a:r>
            <a:r>
              <a:rPr kumimoji="0" lang="ja-JP" altLang="en-US" sz="2000" dirty="0">
                <a:solidFill>
                  <a:srgbClr val="000000"/>
                </a:solidFill>
                <a:latin typeface="+mn-ea"/>
                <a:cs typeface="Times New Roman" panose="02020603050405020304" pitchFamily="18" charset="0"/>
              </a:rPr>
              <a:t>コアメンバーを務める。</a:t>
            </a:r>
          </a:p>
        </p:txBody>
      </p:sp>
      <p:sp>
        <p:nvSpPr>
          <p:cNvPr id="5" name="正方形/長方形 4">
            <a:extLst>
              <a:ext uri="{FF2B5EF4-FFF2-40B4-BE49-F238E27FC236}">
                <a16:creationId xmlns:a16="http://schemas.microsoft.com/office/drawing/2014/main" xmlns="" id="{498F1EE3-4561-44A8-8638-89BD5BF4BD57}"/>
              </a:ext>
            </a:extLst>
          </p:cNvPr>
          <p:cNvSpPr/>
          <p:nvPr/>
        </p:nvSpPr>
        <p:spPr>
          <a:xfrm>
            <a:off x="4876800" y="492836"/>
            <a:ext cx="7158943" cy="646331"/>
          </a:xfrm>
          <a:prstGeom prst="rect">
            <a:avLst/>
          </a:prstGeom>
        </p:spPr>
        <p:txBody>
          <a:bodyPr wrap="square">
            <a:spAutoFit/>
          </a:bodyPr>
          <a:lstStyle/>
          <a:p>
            <a:r>
              <a:rPr kumimoji="0" lang="ja-JP" altLang="en-US" b="1" dirty="0">
                <a:solidFill>
                  <a:srgbClr val="000000"/>
                </a:solidFill>
                <a:latin typeface="+mn-ea"/>
                <a:cs typeface="Times New Roman" panose="02020603050405020304" pitchFamily="18" charset="0"/>
              </a:rPr>
              <a:t>就労継続支援Ａ型事業所</a:t>
            </a:r>
            <a:r>
              <a:rPr kumimoji="0" lang="en-US" altLang="ja-JP" b="1" dirty="0">
                <a:solidFill>
                  <a:srgbClr val="000000"/>
                </a:solidFill>
                <a:latin typeface="+mn-ea"/>
                <a:cs typeface="Times New Roman" panose="02020603050405020304" pitchFamily="18" charset="0"/>
              </a:rPr>
              <a:t>(</a:t>
            </a:r>
            <a:r>
              <a:rPr kumimoji="0" lang="ja-JP" altLang="en-US" b="1" dirty="0">
                <a:solidFill>
                  <a:srgbClr val="000000"/>
                </a:solidFill>
                <a:latin typeface="+mn-ea"/>
                <a:cs typeface="Times New Roman" panose="02020603050405020304" pitchFamily="18" charset="0"/>
              </a:rPr>
              <a:t>合同会社りゅうか</a:t>
            </a:r>
            <a:r>
              <a:rPr kumimoji="0" lang="en-US" altLang="ja-JP" b="1" dirty="0">
                <a:solidFill>
                  <a:srgbClr val="000000"/>
                </a:solidFill>
                <a:latin typeface="+mn-ea"/>
                <a:cs typeface="Times New Roman" panose="02020603050405020304" pitchFamily="18" charset="0"/>
              </a:rPr>
              <a:t>)</a:t>
            </a:r>
            <a:r>
              <a:rPr kumimoji="0" lang="ja-JP" altLang="en-US" b="1" dirty="0">
                <a:solidFill>
                  <a:srgbClr val="000000"/>
                </a:solidFill>
                <a:latin typeface="+mn-ea"/>
                <a:cs typeface="Times New Roman" panose="02020603050405020304" pitchFamily="18" charset="0"/>
              </a:rPr>
              <a:t>　サービス管理責任者</a:t>
            </a:r>
          </a:p>
          <a:p>
            <a:r>
              <a:rPr kumimoji="0" lang="ja-JP" altLang="en-US" dirty="0">
                <a:solidFill>
                  <a:srgbClr val="000000"/>
                </a:solidFill>
                <a:latin typeface="+mn-ea"/>
                <a:cs typeface="Times New Roman" panose="02020603050405020304" pitchFamily="18" charset="0"/>
              </a:rPr>
              <a:t>精神保健福祉士・ジョブコーチ・</a:t>
            </a:r>
            <a:r>
              <a:rPr kumimoji="0" lang="ja-JP" altLang="en-US" dirty="0" err="1">
                <a:solidFill>
                  <a:srgbClr val="000000"/>
                </a:solidFill>
                <a:latin typeface="+mn-ea"/>
                <a:cs typeface="Times New Roman" panose="02020603050405020304" pitchFamily="18" charset="0"/>
              </a:rPr>
              <a:t>障がい</a:t>
            </a:r>
            <a:r>
              <a:rPr kumimoji="0" lang="ja-JP" altLang="en-US" dirty="0">
                <a:solidFill>
                  <a:srgbClr val="000000"/>
                </a:solidFill>
                <a:latin typeface="+mn-ea"/>
                <a:cs typeface="Times New Roman" panose="02020603050405020304" pitchFamily="18" charset="0"/>
              </a:rPr>
              <a:t>者職業生活相談員</a:t>
            </a:r>
          </a:p>
        </p:txBody>
      </p:sp>
    </p:spTree>
    <p:extLst>
      <p:ext uri="{BB962C8B-B14F-4D97-AF65-F5344CB8AC3E}">
        <p14:creationId xmlns:p14="http://schemas.microsoft.com/office/powerpoint/2010/main" val="3449868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タイトル 1"/>
          <p:cNvSpPr txBox="1">
            <a:spLocks/>
          </p:cNvSpPr>
          <p:nvPr/>
        </p:nvSpPr>
        <p:spPr>
          <a:xfrm>
            <a:off x="321366" y="1286150"/>
            <a:ext cx="3588025" cy="2954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4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障がいは</a:t>
            </a:r>
            <a:endParaRPr kumimoji="1" lang="ja-JP" altLang="en-US" sz="4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あくまでも</a:t>
            </a: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全体の一部分</a:t>
            </a:r>
          </a:p>
        </p:txBody>
      </p:sp>
      <p:sp>
        <p:nvSpPr>
          <p:cNvPr id="5" name="タイトル 1"/>
          <p:cNvSpPr>
            <a:spLocks noGrp="1"/>
          </p:cNvSpPr>
          <p:nvPr>
            <p:ph type="title"/>
          </p:nvPr>
        </p:nvSpPr>
        <p:spPr>
          <a:xfrm>
            <a:off x="7633253" y="133468"/>
            <a:ext cx="4293706" cy="2305363"/>
          </a:xfrm>
        </p:spPr>
        <p:txBody>
          <a:bodyPr>
            <a:noAutofit/>
          </a:bodyPr>
          <a:lstStyle/>
          <a:p>
            <a:r>
              <a:rPr kumimoji="1" lang="ja-JP" altLang="en-US" dirty="0">
                <a:latin typeface="HG丸ｺﾞｼｯｸM-PRO" panose="020F0600000000000000" pitchFamily="50" charset="-128"/>
                <a:ea typeface="HG丸ｺﾞｼｯｸM-PRO" panose="020F0600000000000000" pitchFamily="50" charset="-128"/>
              </a:rPr>
              <a:t>〇〇障がいの</a:t>
            </a:r>
            <a:br>
              <a:rPr kumimoji="1" lang="ja-JP" altLang="en-US" dirty="0">
                <a:latin typeface="HG丸ｺﾞｼｯｸM-PRO" panose="020F0600000000000000" pitchFamily="50" charset="-128"/>
                <a:ea typeface="HG丸ｺﾞｼｯｸM-PRO" panose="020F0600000000000000" pitchFamily="50" charset="-128"/>
              </a:rPr>
            </a:br>
            <a:r>
              <a:rPr kumimoji="1" lang="ja-JP" altLang="en-US" dirty="0">
                <a:latin typeface="HG丸ｺﾞｼｯｸM-PRO" panose="020F0600000000000000" pitchFamily="50" charset="-128"/>
                <a:ea typeface="HG丸ｺﾞｼｯｸM-PRO" panose="020F0600000000000000" pitchFamily="50" charset="-128"/>
              </a:rPr>
              <a:t>「　　　」さん</a:t>
            </a:r>
            <a:br>
              <a:rPr kumimoji="1" lang="ja-JP" altLang="en-US" dirty="0">
                <a:latin typeface="HG丸ｺﾞｼｯｸM-PRO" panose="020F0600000000000000" pitchFamily="50" charset="-128"/>
                <a:ea typeface="HG丸ｺﾞｼｯｸM-PRO" panose="020F0600000000000000" pitchFamily="50" charset="-128"/>
              </a:rPr>
            </a:br>
            <a:r>
              <a:rPr kumimoji="1" lang="ja-JP" altLang="en-US" dirty="0">
                <a:latin typeface="HG丸ｺﾞｼｯｸM-PRO" panose="020F0600000000000000" pitchFamily="50" charset="-128"/>
                <a:ea typeface="HG丸ｺﾞｼｯｸM-PRO" panose="020F0600000000000000" pitchFamily="50" charset="-128"/>
              </a:rPr>
              <a:t>ではない</a:t>
            </a:r>
          </a:p>
        </p:txBody>
      </p:sp>
      <p:sp>
        <p:nvSpPr>
          <p:cNvPr id="6" name="タイトル 1"/>
          <p:cNvSpPr txBox="1">
            <a:spLocks/>
          </p:cNvSpPr>
          <p:nvPr/>
        </p:nvSpPr>
        <p:spPr>
          <a:xfrm>
            <a:off x="8587406" y="3707296"/>
            <a:ext cx="3604594" cy="22164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その人の</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人生に関わる</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ということ</a:t>
            </a:r>
          </a:p>
        </p:txBody>
      </p:sp>
    </p:spTree>
    <p:extLst>
      <p:ext uri="{BB962C8B-B14F-4D97-AF65-F5344CB8AC3E}">
        <p14:creationId xmlns:p14="http://schemas.microsoft.com/office/powerpoint/2010/main" val="38701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19199" y="1261255"/>
            <a:ext cx="9819861" cy="4248472"/>
          </a:xfrm>
        </p:spPr>
        <p:txBody>
          <a:bodyPr>
            <a:normAutofit/>
          </a:bodyPr>
          <a:lstStyle/>
          <a:p>
            <a:pPr algn="l"/>
            <a:r>
              <a:rPr lang="ja-JP" altLang="en-US" b="1" dirty="0"/>
              <a:t>支援者としての想像（知識）と</a:t>
            </a:r>
            <a:r>
              <a:rPr lang="en-US" altLang="ja-JP" b="1" dirty="0"/>
              <a:t/>
            </a:r>
            <a:br>
              <a:rPr lang="en-US" altLang="ja-JP" b="1" dirty="0"/>
            </a:br>
            <a:r>
              <a:rPr lang="ja-JP" altLang="en-US" b="1" dirty="0"/>
              <a:t>当事者としての実感（経験）には</a:t>
            </a:r>
            <a:r>
              <a:rPr lang="en-US" altLang="ja-JP" b="1" dirty="0"/>
              <a:t/>
            </a:r>
            <a:br>
              <a:rPr lang="en-US" altLang="ja-JP" b="1" dirty="0"/>
            </a:br>
            <a:r>
              <a:rPr lang="ja-JP" altLang="en-US" b="1" dirty="0"/>
              <a:t>必ずギャップがある。</a:t>
            </a:r>
            <a:r>
              <a:rPr lang="ja-JP" altLang="en-US" dirty="0"/>
              <a:t/>
            </a:r>
            <a:br>
              <a:rPr lang="ja-JP" altLang="en-US" dirty="0"/>
            </a:br>
            <a:endParaRPr kumimoji="1" lang="ja-JP" altLang="en-US" dirty="0"/>
          </a:p>
        </p:txBody>
      </p:sp>
      <p:pic>
        <p:nvPicPr>
          <p:cNvPr id="1026" name="Picture 2" descr="C:\Users\shoichi higashikinjo\AppData\Local\Microsoft\Windows\Temporary Internet Files\Content.IE5\A20KEGG7\Ok[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328" y="3063866"/>
            <a:ext cx="3250794" cy="325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9706" y="304800"/>
            <a:ext cx="9352587" cy="924758"/>
          </a:xfrm>
        </p:spPr>
        <p:txBody>
          <a:bodyPr>
            <a:normAutofit/>
          </a:bodyPr>
          <a:lstStyle/>
          <a:p>
            <a:pPr algn="ctr"/>
            <a:r>
              <a:rPr kumimoji="1" lang="ja-JP" altLang="en-US" dirty="0"/>
              <a:t>仕事に燃えても燃え尽きないために</a:t>
            </a:r>
          </a:p>
        </p:txBody>
      </p:sp>
      <p:sp>
        <p:nvSpPr>
          <p:cNvPr id="3" name="コンテンツ プレースホルダー 2"/>
          <p:cNvSpPr>
            <a:spLocks noGrp="1"/>
          </p:cNvSpPr>
          <p:nvPr>
            <p:ph idx="1"/>
          </p:nvPr>
        </p:nvSpPr>
        <p:spPr>
          <a:xfrm>
            <a:off x="2143539" y="1496530"/>
            <a:ext cx="8249478" cy="3900550"/>
          </a:xfrm>
        </p:spPr>
        <p:txBody>
          <a:bodyPr>
            <a:noAutofit/>
          </a:bodyPr>
          <a:lstStyle/>
          <a:p>
            <a:r>
              <a:rPr lang="ja-JP" altLang="en-US" sz="3200" dirty="0"/>
              <a:t>職場 → </a:t>
            </a:r>
            <a:r>
              <a:rPr lang="ja-JP" altLang="en-US" sz="3200" dirty="0" err="1"/>
              <a:t>障がい</a:t>
            </a:r>
            <a:r>
              <a:rPr lang="ja-JP" altLang="en-US" sz="3200" dirty="0"/>
              <a:t>者福祉の魅力を語れるか？</a:t>
            </a:r>
          </a:p>
          <a:p>
            <a:r>
              <a:rPr lang="ja-JP" altLang="en-US" sz="3200" dirty="0"/>
              <a:t>仕事（担当業務）にやりがいを感じるか？</a:t>
            </a:r>
          </a:p>
          <a:p>
            <a:r>
              <a:rPr lang="ja-JP" altLang="en-US" sz="3200" dirty="0"/>
              <a:t>チカラを出しきっていないか？</a:t>
            </a:r>
          </a:p>
          <a:p>
            <a:r>
              <a:rPr lang="ja-JP" altLang="en-US" sz="3200" dirty="0"/>
              <a:t>職員の労働負担軽減策を考えているか？</a:t>
            </a:r>
          </a:p>
          <a:p>
            <a:r>
              <a:rPr lang="ja-JP" altLang="en-US" sz="3200" dirty="0"/>
              <a:t>社会からの眼差しを意識しているか？</a:t>
            </a:r>
          </a:p>
          <a:p>
            <a:r>
              <a:rPr lang="ja-JP" altLang="en-US" sz="3200" dirty="0"/>
              <a:t>期待値や目標を揚げすぎていないか？</a:t>
            </a:r>
          </a:p>
          <a:p>
            <a:r>
              <a:rPr lang="ja-JP" altLang="en-US" sz="3200" dirty="0"/>
              <a:t>自分自身の健康を真剣に考えているか？</a:t>
            </a:r>
          </a:p>
        </p:txBody>
      </p:sp>
      <p:sp>
        <p:nvSpPr>
          <p:cNvPr id="4" name="タイトル 1"/>
          <p:cNvSpPr txBox="1">
            <a:spLocks/>
          </p:cNvSpPr>
          <p:nvPr/>
        </p:nvSpPr>
        <p:spPr>
          <a:xfrm>
            <a:off x="1967812" y="5717061"/>
            <a:ext cx="8600932" cy="8295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i="0" u="none" strike="noStrike" kern="1200" cap="none" spc="0" normalizeH="0" baseline="0" noProof="0" dirty="0">
                <a:ln>
                  <a:noFill/>
                </a:ln>
                <a:effectLst/>
                <a:uLnTx/>
                <a:uFillTx/>
                <a:latin typeface="游ゴシック Light" panose="020F0302020204030204"/>
                <a:ea typeface="游ゴシック Light" panose="020B0300000000000000" pitchFamily="50" charset="-128"/>
                <a:cs typeface="+mj-cs"/>
              </a:rPr>
              <a:t>立場上、無理して燃えないこと</a:t>
            </a:r>
            <a:r>
              <a:rPr kumimoji="1" lang="ja-JP" altLang="en-US" sz="4400" i="1" u="none" strike="noStrike" kern="1200" cap="none" spc="0" normalizeH="0" baseline="0" noProof="0" dirty="0">
                <a:ln>
                  <a:noFill/>
                </a:ln>
                <a:effectLst/>
                <a:uLnTx/>
                <a:uFillTx/>
                <a:latin typeface="游ゴシック Light" panose="020F0302020204030204"/>
                <a:ea typeface="游ゴシック Light" panose="020B0300000000000000" pitchFamily="50" charset="-128"/>
                <a:cs typeface="+mj-cs"/>
              </a:rPr>
              <a:t>！</a:t>
            </a:r>
          </a:p>
        </p:txBody>
      </p:sp>
      <p:sp>
        <p:nvSpPr>
          <p:cNvPr id="7" name="タイトル 1">
            <a:extLst>
              <a:ext uri="{FF2B5EF4-FFF2-40B4-BE49-F238E27FC236}">
                <a16:creationId xmlns:a16="http://schemas.microsoft.com/office/drawing/2014/main" xmlns="" id="{4238E9B4-02D9-44CE-8054-F4DF9F4AE240}"/>
              </a:ext>
            </a:extLst>
          </p:cNvPr>
          <p:cNvSpPr txBox="1">
            <a:spLocks/>
          </p:cNvSpPr>
          <p:nvPr/>
        </p:nvSpPr>
        <p:spPr>
          <a:xfrm>
            <a:off x="864841" y="304800"/>
            <a:ext cx="10316546" cy="871749"/>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u="none" strike="noStrike" kern="1200" cap="none" spc="0" normalizeH="0" baseline="0" noProof="0" dirty="0">
                <a:ln>
                  <a:noFill/>
                </a:ln>
                <a:solidFill>
                  <a:srgbClr val="FF0066"/>
                </a:solidFill>
                <a:effectLst/>
                <a:uLnTx/>
                <a:uFillTx/>
                <a:latin typeface="游ゴシック Light" panose="020F0302020204030204"/>
                <a:ea typeface="游ゴシック Light" panose="020B0300000000000000" pitchFamily="50" charset="-128"/>
                <a:cs typeface="+mj-cs"/>
              </a:rPr>
              <a:t>サービスの質を高める第一歩は</a:t>
            </a:r>
          </a:p>
        </p:txBody>
      </p:sp>
      <p:sp>
        <p:nvSpPr>
          <p:cNvPr id="9" name="タイトル 1">
            <a:extLst>
              <a:ext uri="{FF2B5EF4-FFF2-40B4-BE49-F238E27FC236}">
                <a16:creationId xmlns:a16="http://schemas.microsoft.com/office/drawing/2014/main" xmlns="" id="{407C6F15-37FC-414D-8647-20902EECEDD3}"/>
              </a:ext>
            </a:extLst>
          </p:cNvPr>
          <p:cNvSpPr txBox="1">
            <a:spLocks/>
          </p:cNvSpPr>
          <p:nvPr/>
        </p:nvSpPr>
        <p:spPr>
          <a:xfrm>
            <a:off x="596346" y="5664053"/>
            <a:ext cx="10999305" cy="88252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u="none" strike="noStrike" kern="1200" cap="none" spc="0" normalizeH="0" baseline="0" noProof="0" dirty="0">
                <a:ln>
                  <a:noFill/>
                </a:ln>
                <a:solidFill>
                  <a:srgbClr val="FF0066"/>
                </a:solidFill>
                <a:effectLst/>
                <a:uLnTx/>
                <a:uFillTx/>
                <a:latin typeface="游ゴシック Light" panose="020F0302020204030204"/>
                <a:ea typeface="游ゴシック Light" panose="020B0300000000000000" pitchFamily="50" charset="-128"/>
                <a:cs typeface="+mj-cs"/>
              </a:rPr>
              <a:t>私たち自身がイキイキと働いているかが鍵</a:t>
            </a:r>
          </a:p>
        </p:txBody>
      </p:sp>
      <p:sp>
        <p:nvSpPr>
          <p:cNvPr id="5" name="四角形: 角を丸くする 4">
            <a:extLst>
              <a:ext uri="{FF2B5EF4-FFF2-40B4-BE49-F238E27FC236}">
                <a16:creationId xmlns:a16="http://schemas.microsoft.com/office/drawing/2014/main" xmlns="" id="{766D09B7-26B5-4CC7-864C-DC74BA26BB42}"/>
              </a:ext>
            </a:extLst>
          </p:cNvPr>
          <p:cNvSpPr/>
          <p:nvPr/>
        </p:nvSpPr>
        <p:spPr>
          <a:xfrm>
            <a:off x="1298714" y="1363044"/>
            <a:ext cx="9448800" cy="4167522"/>
          </a:xfrm>
          <a:prstGeom prst="roundRect">
            <a:avLst>
              <a:gd name="adj" fmla="val 10197"/>
            </a:avLst>
          </a:prstGeom>
          <a:no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37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xmlns="" id="{236206A3-F41D-4135-9946-9CACC2DD10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64" y="0"/>
            <a:ext cx="12284764" cy="6868829"/>
          </a:xfrm>
        </p:spPr>
      </p:pic>
      <p:sp>
        <p:nvSpPr>
          <p:cNvPr id="7" name="タイトル 1">
            <a:extLst>
              <a:ext uri="{FF2B5EF4-FFF2-40B4-BE49-F238E27FC236}">
                <a16:creationId xmlns:a16="http://schemas.microsoft.com/office/drawing/2014/main" xmlns="" id="{E67D1857-7F57-406F-A750-163817EFD75F}"/>
              </a:ext>
            </a:extLst>
          </p:cNvPr>
          <p:cNvSpPr txBox="1">
            <a:spLocks/>
          </p:cNvSpPr>
          <p:nvPr/>
        </p:nvSpPr>
        <p:spPr>
          <a:xfrm>
            <a:off x="-92764" y="2559741"/>
            <a:ext cx="122847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i="1" dirty="0">
                <a:solidFill>
                  <a:schemeClr val="accent4">
                    <a:lumMod val="60000"/>
                    <a:lumOff val="40000"/>
                  </a:schemeClr>
                </a:solidFill>
                <a:effectLst>
                  <a:outerShdw blurRad="38100" dist="38100" dir="2700000" algn="tl">
                    <a:srgbClr val="000000">
                      <a:alpha val="43137"/>
                    </a:srgbClr>
                  </a:outerShdw>
                </a:effectLst>
              </a:rPr>
              <a:t>御清聴ありがとうございました。</a:t>
            </a:r>
          </a:p>
        </p:txBody>
      </p:sp>
    </p:spTree>
    <p:extLst>
      <p:ext uri="{BB962C8B-B14F-4D97-AF65-F5344CB8AC3E}">
        <p14:creationId xmlns:p14="http://schemas.microsoft.com/office/powerpoint/2010/main" val="125275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xmlns="" id="{A08E8DA1-BD39-4635-BDF0-852EEED458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857251" y="857250"/>
            <a:ext cx="6858000" cy="5143499"/>
          </a:xfrm>
        </p:spPr>
      </p:pic>
      <p:sp>
        <p:nvSpPr>
          <p:cNvPr id="4" name="コンテンツ プレースホルダー 2">
            <a:extLst>
              <a:ext uri="{FF2B5EF4-FFF2-40B4-BE49-F238E27FC236}">
                <a16:creationId xmlns:a16="http://schemas.microsoft.com/office/drawing/2014/main" xmlns="" id="{F3A9F303-1344-46CB-BDAA-24C32B7BC9F6}"/>
              </a:ext>
            </a:extLst>
          </p:cNvPr>
          <p:cNvSpPr txBox="1">
            <a:spLocks/>
          </p:cNvSpPr>
          <p:nvPr/>
        </p:nvSpPr>
        <p:spPr>
          <a:xfrm>
            <a:off x="5353879" y="2544419"/>
            <a:ext cx="6785108" cy="4313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勤務時間はフレックスタイム制</a:t>
            </a:r>
          </a:p>
          <a:p>
            <a:r>
              <a:rPr lang="ja-JP" altLang="en-US" dirty="0"/>
              <a:t>時給</a:t>
            </a:r>
            <a:r>
              <a:rPr lang="en-US" altLang="ja-JP" dirty="0"/>
              <a:t>714</a:t>
            </a:r>
            <a:r>
              <a:rPr lang="ja-JP" altLang="en-US" dirty="0"/>
              <a:t>円～</a:t>
            </a:r>
            <a:r>
              <a:rPr lang="en-US" altLang="ja-JP" dirty="0"/>
              <a:t>750</a:t>
            </a:r>
            <a:r>
              <a:rPr lang="ja-JP" altLang="en-US" dirty="0"/>
              <a:t>円</a:t>
            </a:r>
            <a:r>
              <a:rPr lang="en-US" altLang="ja-JP" sz="2200" dirty="0"/>
              <a:t>(</a:t>
            </a:r>
            <a:r>
              <a:rPr lang="ja-JP" altLang="en-US" sz="2200" dirty="0"/>
              <a:t>平成</a:t>
            </a:r>
            <a:r>
              <a:rPr lang="en-US" altLang="ja-JP" sz="2200" dirty="0"/>
              <a:t>29</a:t>
            </a:r>
            <a:r>
              <a:rPr lang="ja-JP" altLang="en-US" sz="2200" dirty="0"/>
              <a:t>年</a:t>
            </a:r>
            <a:r>
              <a:rPr lang="en-US" altLang="ja-JP" sz="2200" dirty="0"/>
              <a:t>7</a:t>
            </a:r>
            <a:r>
              <a:rPr lang="ja-JP" altLang="en-US" sz="2200" dirty="0"/>
              <a:t>月末現在</a:t>
            </a:r>
            <a:r>
              <a:rPr lang="en-US" altLang="ja-JP" sz="2200" dirty="0"/>
              <a:t>)</a:t>
            </a:r>
            <a:endParaRPr lang="ja-JP" altLang="en-US" sz="2200" dirty="0"/>
          </a:p>
          <a:p>
            <a:r>
              <a:rPr lang="ja-JP" altLang="en-US" dirty="0"/>
              <a:t>土日祝祭日、年末年始と旧盆は休み</a:t>
            </a:r>
          </a:p>
          <a:p>
            <a:r>
              <a:rPr lang="ja-JP" altLang="en-US" dirty="0"/>
              <a:t>施設外就労なし</a:t>
            </a:r>
          </a:p>
          <a:p>
            <a:r>
              <a:rPr lang="ja-JP" altLang="en-US" dirty="0"/>
              <a:t>送迎なし → 原則バス通勤</a:t>
            </a:r>
          </a:p>
          <a:p>
            <a:r>
              <a:rPr lang="ja-JP" altLang="en-US" dirty="0"/>
              <a:t>マイカー通勤</a:t>
            </a:r>
            <a:r>
              <a:rPr lang="en-US" altLang="ja-JP" dirty="0"/>
              <a:t>OK</a:t>
            </a:r>
            <a:r>
              <a:rPr lang="ja-JP" altLang="en-US" dirty="0"/>
              <a:t> → 駐車場は自己契約</a:t>
            </a:r>
          </a:p>
          <a:p>
            <a:r>
              <a:rPr lang="ja-JP" altLang="en-US" dirty="0"/>
              <a:t>食事提供なし</a:t>
            </a:r>
            <a:endParaRPr lang="en-US" altLang="ja-JP" dirty="0"/>
          </a:p>
          <a:p>
            <a:r>
              <a:rPr lang="ja-JP" altLang="en-US" dirty="0"/>
              <a:t>定年なし</a:t>
            </a:r>
          </a:p>
          <a:p>
            <a:endParaRPr lang="ja-JP" altLang="en-US" dirty="0"/>
          </a:p>
          <a:p>
            <a:endParaRPr lang="ja-JP" altLang="en-US" dirty="0"/>
          </a:p>
        </p:txBody>
      </p:sp>
      <p:sp>
        <p:nvSpPr>
          <p:cNvPr id="6" name="タイトル 1">
            <a:extLst>
              <a:ext uri="{FF2B5EF4-FFF2-40B4-BE49-F238E27FC236}">
                <a16:creationId xmlns:a16="http://schemas.microsoft.com/office/drawing/2014/main" xmlns="" id="{4731E483-0F84-48A2-AA01-A8E9E93D490D}"/>
              </a:ext>
            </a:extLst>
          </p:cNvPr>
          <p:cNvSpPr>
            <a:spLocks noGrp="1"/>
          </p:cNvSpPr>
          <p:nvPr>
            <p:ph type="title"/>
          </p:nvPr>
        </p:nvSpPr>
        <p:spPr>
          <a:xfrm>
            <a:off x="6389198" y="669925"/>
            <a:ext cx="4820479" cy="1325563"/>
          </a:xfrm>
        </p:spPr>
        <p:txBody>
          <a:bodyPr/>
          <a:lstStyle/>
          <a:p>
            <a:r>
              <a:rPr kumimoji="1" lang="ja-JP" altLang="en-US" b="1" dirty="0">
                <a:solidFill>
                  <a:srgbClr val="0099FF"/>
                </a:solidFill>
                <a:effectLst>
                  <a:outerShdw blurRad="38100" dist="38100" dir="2700000" algn="tl">
                    <a:srgbClr val="000000">
                      <a:alpha val="43137"/>
                    </a:srgbClr>
                  </a:outerShdw>
                </a:effectLst>
              </a:rPr>
              <a:t>合同会社りゅうか</a:t>
            </a:r>
            <a:br>
              <a:rPr kumimoji="1" lang="ja-JP" altLang="en-US" b="1" dirty="0">
                <a:solidFill>
                  <a:srgbClr val="0099FF"/>
                </a:solidFill>
                <a:effectLst>
                  <a:outerShdw blurRad="38100" dist="38100" dir="2700000" algn="tl">
                    <a:srgbClr val="000000">
                      <a:alpha val="43137"/>
                    </a:srgbClr>
                  </a:outerShdw>
                </a:effectLst>
              </a:rPr>
            </a:br>
            <a:r>
              <a:rPr kumimoji="1" lang="ja-JP" altLang="en-US" b="1" dirty="0">
                <a:solidFill>
                  <a:srgbClr val="0099FF"/>
                </a:solidFill>
                <a:effectLst>
                  <a:outerShdw blurRad="38100" dist="38100" dir="2700000" algn="tl">
                    <a:srgbClr val="000000">
                      <a:alpha val="43137"/>
                    </a:srgbClr>
                  </a:outerShdw>
                </a:effectLst>
              </a:rPr>
              <a:t>就労サポート真風</a:t>
            </a:r>
          </a:p>
        </p:txBody>
      </p:sp>
    </p:spTree>
    <p:extLst>
      <p:ext uri="{BB962C8B-B14F-4D97-AF65-F5344CB8AC3E}">
        <p14:creationId xmlns:p14="http://schemas.microsoft.com/office/powerpoint/2010/main" val="367132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366B4FB0-BB1D-4876-AC32-C130768AF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143500" cy="6858000"/>
          </a:xfrm>
          <a:prstGeom prst="rect">
            <a:avLst/>
          </a:prstGeom>
        </p:spPr>
      </p:pic>
      <p:pic>
        <p:nvPicPr>
          <p:cNvPr id="9" name="図 8">
            <a:extLst>
              <a:ext uri="{FF2B5EF4-FFF2-40B4-BE49-F238E27FC236}">
                <a16:creationId xmlns:a16="http://schemas.microsoft.com/office/drawing/2014/main" xmlns="" id="{97109A23-DE3E-4462-8BBA-B0D11F8A2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1" y="251790"/>
            <a:ext cx="7048500" cy="6606211"/>
          </a:xfrm>
          <a:prstGeom prst="rect">
            <a:avLst/>
          </a:prstGeom>
        </p:spPr>
      </p:pic>
    </p:spTree>
    <p:extLst>
      <p:ext uri="{BB962C8B-B14F-4D97-AF65-F5344CB8AC3E}">
        <p14:creationId xmlns:p14="http://schemas.microsoft.com/office/powerpoint/2010/main" val="23081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087" y="60537"/>
            <a:ext cx="9123965" cy="936104"/>
          </a:xfrm>
        </p:spPr>
        <p:txBody>
          <a:bodyPr>
            <a:normAutofit/>
          </a:bodyPr>
          <a:lstStyle/>
          <a:p>
            <a:r>
              <a:rPr lang="ja-JP" altLang="en-US" sz="4000" dirty="0"/>
              <a:t>沖縄県内の就労系事業所数の推移</a:t>
            </a:r>
          </a:p>
        </p:txBody>
      </p:sp>
      <p:sp>
        <p:nvSpPr>
          <p:cNvPr id="5" name="タイトル 1"/>
          <p:cNvSpPr txBox="1">
            <a:spLocks/>
          </p:cNvSpPr>
          <p:nvPr/>
        </p:nvSpPr>
        <p:spPr>
          <a:xfrm>
            <a:off x="5499652" y="6341218"/>
            <a:ext cx="6692348" cy="44544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a:t>（沖縄県発表の資料をもとに作成・現在廃止または休止している事業所も含む）</a:t>
            </a:r>
          </a:p>
        </p:txBody>
      </p:sp>
      <p:sp>
        <p:nvSpPr>
          <p:cNvPr id="8" name="円/楕円 7"/>
          <p:cNvSpPr/>
          <p:nvPr/>
        </p:nvSpPr>
        <p:spPr>
          <a:xfrm>
            <a:off x="320857" y="5649556"/>
            <a:ext cx="3084951" cy="10297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タイトル 1"/>
          <p:cNvSpPr txBox="1">
            <a:spLocks/>
          </p:cNvSpPr>
          <p:nvPr/>
        </p:nvSpPr>
        <p:spPr>
          <a:xfrm>
            <a:off x="609600" y="5729935"/>
            <a:ext cx="255767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dirty="0">
                <a:solidFill>
                  <a:srgbClr val="FF0000"/>
                </a:solidFill>
              </a:rPr>
              <a:t>112</a:t>
            </a:r>
            <a:r>
              <a:rPr lang="ja-JP" altLang="en-US" sz="4000" dirty="0">
                <a:solidFill>
                  <a:srgbClr val="FF0000"/>
                </a:solidFill>
              </a:rPr>
              <a:t>事業所</a:t>
            </a:r>
          </a:p>
        </p:txBody>
      </p:sp>
      <p:sp>
        <p:nvSpPr>
          <p:cNvPr id="10" name="タイトル 1"/>
          <p:cNvSpPr txBox="1">
            <a:spLocks/>
          </p:cNvSpPr>
          <p:nvPr/>
        </p:nvSpPr>
        <p:spPr>
          <a:xfrm>
            <a:off x="8594329" y="751310"/>
            <a:ext cx="2583723" cy="445442"/>
          </a:xfrm>
          <a:prstGeom prst="rect">
            <a:avLst/>
          </a:prstGeom>
          <a:solidFill>
            <a:schemeClr val="bg1"/>
          </a:solidFill>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t>（平成２</a:t>
            </a:r>
            <a:r>
              <a:rPr lang="en-US" altLang="ja-JP" sz="1600" b="1" dirty="0"/>
              <a:t>9</a:t>
            </a:r>
            <a:r>
              <a:rPr lang="ja-JP" altLang="en-US" sz="1600" b="1" dirty="0"/>
              <a:t>年</a:t>
            </a:r>
            <a:r>
              <a:rPr lang="en-US" altLang="ja-JP" sz="1600" b="1" dirty="0"/>
              <a:t>7</a:t>
            </a:r>
            <a:r>
              <a:rPr lang="ja-JP" altLang="en-US" sz="1600" b="1" dirty="0"/>
              <a:t>月１日現在）</a:t>
            </a:r>
          </a:p>
        </p:txBody>
      </p:sp>
      <p:graphicFrame>
        <p:nvGraphicFramePr>
          <p:cNvPr id="12" name="グラフ 11">
            <a:extLst>
              <a:ext uri="{FF2B5EF4-FFF2-40B4-BE49-F238E27FC236}">
                <a16:creationId xmlns:a16="http://schemas.microsoft.com/office/drawing/2014/main" xmlns="" id="{00000000-0008-0000-0000-00000A000000}"/>
              </a:ext>
            </a:extLst>
          </p:cNvPr>
          <p:cNvGraphicFramePr>
            <a:graphicFrameLocks/>
          </p:cNvGraphicFramePr>
          <p:nvPr>
            <p:extLst>
              <p:ext uri="{D42A27DB-BD31-4B8C-83A1-F6EECF244321}">
                <p14:modId xmlns:p14="http://schemas.microsoft.com/office/powerpoint/2010/main" val="514164536"/>
              </p:ext>
            </p:extLst>
          </p:nvPr>
        </p:nvGraphicFramePr>
        <p:xfrm>
          <a:off x="3809999" y="1196751"/>
          <a:ext cx="8217878" cy="50156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a:extLst>
              <a:ext uri="{FF2B5EF4-FFF2-40B4-BE49-F238E27FC236}">
                <a16:creationId xmlns:a16="http://schemas.microsoft.com/office/drawing/2014/main" xmlns="" id="{B5484F17-E335-44B7-B4C8-34A45E84257F}"/>
              </a:ext>
            </a:extLst>
          </p:cNvPr>
          <p:cNvGraphicFramePr>
            <a:graphicFrameLocks noGrp="1"/>
          </p:cNvGraphicFramePr>
          <p:nvPr>
            <p:extLst>
              <p:ext uri="{D42A27DB-BD31-4B8C-83A1-F6EECF244321}">
                <p14:modId xmlns:p14="http://schemas.microsoft.com/office/powerpoint/2010/main" val="3446223853"/>
              </p:ext>
            </p:extLst>
          </p:nvPr>
        </p:nvGraphicFramePr>
        <p:xfrm>
          <a:off x="320857" y="1286005"/>
          <a:ext cx="3084952" cy="4154566"/>
        </p:xfrm>
        <a:graphic>
          <a:graphicData uri="http://schemas.openxmlformats.org/drawingml/2006/table">
            <a:tbl>
              <a:tblPr>
                <a:tableStyleId>{5C22544A-7EE6-4342-B048-85BDC9FD1C3A}</a:tableStyleId>
              </a:tblPr>
              <a:tblGrid>
                <a:gridCol w="771238">
                  <a:extLst>
                    <a:ext uri="{9D8B030D-6E8A-4147-A177-3AD203B41FA5}">
                      <a16:colId xmlns:a16="http://schemas.microsoft.com/office/drawing/2014/main" xmlns="" val="2941816567"/>
                    </a:ext>
                  </a:extLst>
                </a:gridCol>
                <a:gridCol w="771238">
                  <a:extLst>
                    <a:ext uri="{9D8B030D-6E8A-4147-A177-3AD203B41FA5}">
                      <a16:colId xmlns:a16="http://schemas.microsoft.com/office/drawing/2014/main" xmlns="" val="3346273785"/>
                    </a:ext>
                  </a:extLst>
                </a:gridCol>
                <a:gridCol w="771238">
                  <a:extLst>
                    <a:ext uri="{9D8B030D-6E8A-4147-A177-3AD203B41FA5}">
                      <a16:colId xmlns:a16="http://schemas.microsoft.com/office/drawing/2014/main" xmlns="" val="882582119"/>
                    </a:ext>
                  </a:extLst>
                </a:gridCol>
                <a:gridCol w="771238">
                  <a:extLst>
                    <a:ext uri="{9D8B030D-6E8A-4147-A177-3AD203B41FA5}">
                      <a16:colId xmlns:a16="http://schemas.microsoft.com/office/drawing/2014/main" xmlns="" val="2206015689"/>
                    </a:ext>
                  </a:extLst>
                </a:gridCol>
              </a:tblGrid>
              <a:tr h="319582">
                <a:tc>
                  <a:txBody>
                    <a:bodyPr/>
                    <a:lstStyle/>
                    <a:p>
                      <a:pPr algn="ctr"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ja-JP" altLang="en-US" sz="1100" u="none" strike="noStrike">
                          <a:effectLst/>
                        </a:rPr>
                        <a:t>移行</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sz="1100" u="none" strike="noStrike">
                          <a:effectLst/>
                        </a:rPr>
                        <a:t>A</a:t>
                      </a:r>
                      <a:r>
                        <a:rPr lang="ja-JP" altLang="en-US" sz="1100" u="none" strike="noStrike">
                          <a:effectLst/>
                        </a:rPr>
                        <a:t>型</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sz="1100" u="none" strike="noStrike">
                          <a:effectLst/>
                        </a:rPr>
                        <a:t>B</a:t>
                      </a:r>
                      <a:r>
                        <a:rPr lang="ja-JP" altLang="en-US" sz="1100" u="none" strike="noStrike">
                          <a:effectLst/>
                        </a:rPr>
                        <a:t>型</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338868536"/>
                  </a:ext>
                </a:extLst>
              </a:tr>
              <a:tr h="319582">
                <a:tc>
                  <a:txBody>
                    <a:bodyPr/>
                    <a:lstStyle/>
                    <a:p>
                      <a:pPr algn="ctr" fontAlgn="ctr"/>
                      <a:r>
                        <a:rPr lang="ja-JP" altLang="en-US" sz="1100" u="none" strike="noStrike">
                          <a:effectLst/>
                        </a:rPr>
                        <a:t>２００６年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3417843290"/>
                  </a:ext>
                </a:extLst>
              </a:tr>
              <a:tr h="319582">
                <a:tc>
                  <a:txBody>
                    <a:bodyPr/>
                    <a:lstStyle/>
                    <a:p>
                      <a:pPr algn="ctr" fontAlgn="ctr"/>
                      <a:r>
                        <a:rPr lang="ja-JP" altLang="en-US" sz="1100" u="none" strike="noStrike">
                          <a:effectLst/>
                        </a:rPr>
                        <a:t>２００７年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21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3584814635"/>
                  </a:ext>
                </a:extLst>
              </a:tr>
              <a:tr h="319582">
                <a:tc>
                  <a:txBody>
                    <a:bodyPr/>
                    <a:lstStyle/>
                    <a:p>
                      <a:pPr algn="ctr" fontAlgn="ctr"/>
                      <a:r>
                        <a:rPr lang="ja-JP" altLang="en-US" sz="1100" u="none" strike="noStrike">
                          <a:effectLst/>
                        </a:rPr>
                        <a:t>２００８年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18</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41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3431933350"/>
                  </a:ext>
                </a:extLst>
              </a:tr>
              <a:tr h="319582">
                <a:tc>
                  <a:txBody>
                    <a:bodyPr/>
                    <a:lstStyle/>
                    <a:p>
                      <a:pPr algn="ctr" fontAlgn="ctr"/>
                      <a:r>
                        <a:rPr lang="ja-JP" altLang="en-US" sz="1100" u="none" strike="noStrike">
                          <a:effectLst/>
                        </a:rPr>
                        <a:t>２００９年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29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69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3443104700"/>
                  </a:ext>
                </a:extLst>
              </a:tr>
              <a:tr h="319582">
                <a:tc>
                  <a:txBody>
                    <a:bodyPr/>
                    <a:lstStyle/>
                    <a:p>
                      <a:pPr algn="ctr" fontAlgn="ctr"/>
                      <a:r>
                        <a:rPr lang="ja-JP" altLang="en-US" sz="1100" u="none" strike="noStrike">
                          <a:effectLst/>
                        </a:rPr>
                        <a:t>２０１０年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37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89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2977954113"/>
                  </a:ext>
                </a:extLst>
              </a:tr>
              <a:tr h="319582">
                <a:tc>
                  <a:txBody>
                    <a:bodyPr/>
                    <a:lstStyle/>
                    <a:p>
                      <a:pPr algn="ctr" fontAlgn="ctr"/>
                      <a:r>
                        <a:rPr lang="ja-JP" altLang="en-US" sz="1100" u="none" strike="noStrike">
                          <a:effectLst/>
                        </a:rPr>
                        <a:t>２０１１年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49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120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656054419"/>
                  </a:ext>
                </a:extLst>
              </a:tr>
              <a:tr h="319582">
                <a:tc>
                  <a:txBody>
                    <a:bodyPr/>
                    <a:lstStyle/>
                    <a:p>
                      <a:pPr algn="ctr" fontAlgn="ctr"/>
                      <a:r>
                        <a:rPr lang="ja-JP" altLang="en-US" sz="1100" u="none" strike="noStrike">
                          <a:effectLst/>
                        </a:rPr>
                        <a:t>２０１２年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64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34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159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2210252264"/>
                  </a:ext>
                </a:extLst>
              </a:tr>
              <a:tr h="319582">
                <a:tc>
                  <a:txBody>
                    <a:bodyPr/>
                    <a:lstStyle/>
                    <a:p>
                      <a:pPr algn="ctr" fontAlgn="ctr"/>
                      <a:r>
                        <a:rPr lang="ja-JP" altLang="en-US" sz="1100" u="none" strike="noStrike">
                          <a:effectLst/>
                        </a:rPr>
                        <a:t>２０１３年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76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57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181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2812235832"/>
                  </a:ext>
                </a:extLst>
              </a:tr>
              <a:tr h="319582">
                <a:tc>
                  <a:txBody>
                    <a:bodyPr/>
                    <a:lstStyle/>
                    <a:p>
                      <a:pPr algn="ctr" fontAlgn="ctr"/>
                      <a:r>
                        <a:rPr lang="ja-JP" altLang="en-US" sz="1100" u="none" strike="noStrike">
                          <a:effectLst/>
                        </a:rPr>
                        <a:t>２０１４年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86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79</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207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3173881498"/>
                  </a:ext>
                </a:extLst>
              </a:tr>
              <a:tr h="319582">
                <a:tc>
                  <a:txBody>
                    <a:bodyPr/>
                    <a:lstStyle/>
                    <a:p>
                      <a:pPr algn="ctr" fontAlgn="ctr"/>
                      <a:r>
                        <a:rPr lang="ja-JP" altLang="en-US" sz="1100" u="none" strike="noStrike">
                          <a:effectLst/>
                        </a:rPr>
                        <a:t>２０１５年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94</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106</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241</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3622111188"/>
                  </a:ext>
                </a:extLst>
              </a:tr>
              <a:tr h="319582">
                <a:tc>
                  <a:txBody>
                    <a:bodyPr/>
                    <a:lstStyle/>
                    <a:p>
                      <a:pPr algn="ctr" fontAlgn="ctr"/>
                      <a:r>
                        <a:rPr lang="ja-JP" altLang="en-US" sz="1100" u="none" strike="noStrike">
                          <a:effectLst/>
                        </a:rPr>
                        <a:t>２０１６年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102</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113</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257</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3960701330"/>
                  </a:ext>
                </a:extLst>
              </a:tr>
              <a:tr h="319582">
                <a:tc>
                  <a:txBody>
                    <a:bodyPr/>
                    <a:lstStyle/>
                    <a:p>
                      <a:pPr algn="ctr" fontAlgn="ctr"/>
                      <a:r>
                        <a:rPr lang="ja-JP" altLang="en-US" sz="1100" u="none" strike="noStrike">
                          <a:effectLst/>
                        </a:rPr>
                        <a:t>２０１７年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a:effectLst/>
                        </a:rPr>
                        <a:t>105</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dirty="0">
                          <a:effectLst/>
                        </a:rPr>
                        <a:t>112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tc>
                  <a:txBody>
                    <a:bodyPr/>
                    <a:lstStyle/>
                    <a:p>
                      <a:pPr algn="ctr" fontAlgn="ctr"/>
                      <a:r>
                        <a:rPr lang="en-US" altLang="ja-JP" sz="1100" u="none" strike="noStrike" dirty="0">
                          <a:effectLst/>
                        </a:rPr>
                        <a:t>274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anchor="ctr"/>
                </a:tc>
                <a:extLst>
                  <a:ext uri="{0D108BD9-81ED-4DB2-BD59-A6C34878D82A}">
                    <a16:rowId xmlns:a16="http://schemas.microsoft.com/office/drawing/2014/main" xmlns="" val="4196736267"/>
                  </a:ext>
                </a:extLst>
              </a:tr>
            </a:tbl>
          </a:graphicData>
        </a:graphic>
      </p:graphicFrame>
      <p:sp>
        <p:nvSpPr>
          <p:cNvPr id="11" name="コンテンツ プレースホルダー 2">
            <a:extLst>
              <a:ext uri="{FF2B5EF4-FFF2-40B4-BE49-F238E27FC236}">
                <a16:creationId xmlns:a16="http://schemas.microsoft.com/office/drawing/2014/main" xmlns="" id="{4C6F71DE-AF1A-4299-B129-F97BE6915541}"/>
              </a:ext>
            </a:extLst>
          </p:cNvPr>
          <p:cNvSpPr>
            <a:spLocks noGrp="1"/>
          </p:cNvSpPr>
          <p:nvPr>
            <p:ph idx="1"/>
          </p:nvPr>
        </p:nvSpPr>
        <p:spPr>
          <a:xfrm>
            <a:off x="4421403" y="987283"/>
            <a:ext cx="3561522" cy="2017505"/>
          </a:xfrm>
          <a:solidFill>
            <a:schemeClr val="bg1"/>
          </a:solidFill>
          <a:effectLst>
            <a:outerShdw blurRad="50800" dist="38100" dir="2700000" algn="tl" rotWithShape="0">
              <a:prstClr val="black">
                <a:alpha val="40000"/>
              </a:prstClr>
            </a:outerShdw>
          </a:effectLst>
        </p:spPr>
        <p:txBody>
          <a:bodyPr>
            <a:normAutofit lnSpcReduction="10000"/>
          </a:bodyPr>
          <a:lstStyle/>
          <a:p>
            <a:pPr marL="0" indent="0" algn="ctr">
              <a:buNone/>
            </a:pPr>
            <a:r>
              <a:rPr lang="ja-JP" altLang="en-US" u="sng" dirty="0"/>
              <a:t>事業所数の人口割合</a:t>
            </a:r>
          </a:p>
          <a:p>
            <a:pPr marL="0" indent="0" algn="ctr">
              <a:buNone/>
            </a:pPr>
            <a:endParaRPr lang="ja-JP" altLang="en-US" sz="300" u="sng" dirty="0"/>
          </a:p>
          <a:p>
            <a:pPr algn="ctr"/>
            <a:r>
              <a:rPr lang="ja-JP" altLang="en-US" dirty="0"/>
              <a:t>就労移行　全国</a:t>
            </a:r>
            <a:r>
              <a:rPr lang="en-US" altLang="ja-JP" dirty="0"/>
              <a:t>1</a:t>
            </a:r>
            <a:r>
              <a:rPr lang="ja-JP" altLang="en-US" dirty="0"/>
              <a:t>位</a:t>
            </a:r>
          </a:p>
          <a:p>
            <a:pPr algn="ctr"/>
            <a:r>
              <a:rPr kumimoji="1" lang="ja-JP" altLang="en-US" dirty="0"/>
              <a:t>継続</a:t>
            </a:r>
            <a:r>
              <a:rPr kumimoji="1" lang="en-US" altLang="ja-JP" dirty="0"/>
              <a:t>A</a:t>
            </a:r>
            <a:r>
              <a:rPr kumimoji="1" lang="ja-JP" altLang="en-US" dirty="0"/>
              <a:t>型　 </a:t>
            </a:r>
            <a:r>
              <a:rPr lang="ja-JP" altLang="en-US" dirty="0"/>
              <a:t>全国</a:t>
            </a:r>
            <a:r>
              <a:rPr lang="en-US" altLang="ja-JP" dirty="0"/>
              <a:t>4</a:t>
            </a:r>
            <a:r>
              <a:rPr lang="ja-JP" altLang="en-US" dirty="0"/>
              <a:t>位</a:t>
            </a:r>
          </a:p>
          <a:p>
            <a:pPr algn="ctr"/>
            <a:r>
              <a:rPr kumimoji="1" lang="ja-JP" altLang="en-US" dirty="0"/>
              <a:t>継続</a:t>
            </a:r>
            <a:r>
              <a:rPr kumimoji="1" lang="en-US" altLang="ja-JP" dirty="0"/>
              <a:t>B</a:t>
            </a:r>
            <a:r>
              <a:rPr kumimoji="1" lang="ja-JP" altLang="en-US" dirty="0"/>
              <a:t>型　 全国</a:t>
            </a:r>
            <a:r>
              <a:rPr kumimoji="1" lang="en-US" altLang="ja-JP" dirty="0"/>
              <a:t>2</a:t>
            </a:r>
            <a:r>
              <a:rPr kumimoji="1" lang="ja-JP" altLang="en-US" dirty="0"/>
              <a:t>位</a:t>
            </a:r>
          </a:p>
        </p:txBody>
      </p:sp>
    </p:spTree>
    <p:extLst>
      <p:ext uri="{BB962C8B-B14F-4D97-AF65-F5344CB8AC3E}">
        <p14:creationId xmlns:p14="http://schemas.microsoft.com/office/powerpoint/2010/main" val="3107550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bg/>
                                          </p:spTgt>
                                        </p:tgtEl>
                                        <p:attrNameLst>
                                          <p:attrName>style.visibility</p:attrName>
                                        </p:attrNameLst>
                                      </p:cBhvr>
                                      <p:to>
                                        <p:strVal val="visible"/>
                                      </p:to>
                                    </p:set>
                                    <p:animEffect transition="in" filter="randombar(horizontal)">
                                      <p:cBhvr>
                                        <p:cTn id="19" dur="500"/>
                                        <p:tgtEl>
                                          <p:spTgt spid="11">
                                            <p:bg/>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3" dur="500"/>
                                        <p:tgtEl>
                                          <p:spTgt spid="11">
                                            <p:txEl>
                                              <p:pRg st="0" end="0"/>
                                            </p:txEl>
                                          </p:spTgt>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7" dur="500"/>
                                        <p:tgtEl>
                                          <p:spTgt spid="11">
                                            <p:txEl>
                                              <p:pRg st="2" end="2"/>
                                            </p:txEl>
                                          </p:spTgt>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1" dur="500"/>
                                        <p:tgtEl>
                                          <p:spTgt spid="11">
                                            <p:txEl>
                                              <p:pRg st="3" end="3"/>
                                            </p:txEl>
                                          </p:spTgt>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3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3913" y="60537"/>
            <a:ext cx="10184139" cy="936104"/>
          </a:xfrm>
        </p:spPr>
        <p:txBody>
          <a:bodyPr>
            <a:normAutofit/>
          </a:bodyPr>
          <a:lstStyle/>
          <a:p>
            <a:pPr algn="ctr"/>
            <a:r>
              <a:rPr lang="ja-JP" altLang="en-US" sz="4000" dirty="0"/>
              <a:t>沖縄県内</a:t>
            </a:r>
            <a:r>
              <a:rPr lang="en-US" altLang="ja-JP" sz="4000" dirty="0"/>
              <a:t>A</a:t>
            </a:r>
            <a:r>
              <a:rPr lang="ja-JP" altLang="en-US" sz="4000" dirty="0"/>
              <a:t>型事業所 新規開所数</a:t>
            </a:r>
          </a:p>
        </p:txBody>
      </p:sp>
      <p:sp>
        <p:nvSpPr>
          <p:cNvPr id="5" name="タイトル 1"/>
          <p:cNvSpPr txBox="1">
            <a:spLocks/>
          </p:cNvSpPr>
          <p:nvPr/>
        </p:nvSpPr>
        <p:spPr>
          <a:xfrm>
            <a:off x="5499652" y="6341218"/>
            <a:ext cx="6692348" cy="44544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a:t>（沖縄県発表の資料をもとに作成・現在廃止または休止している事業所も含む）</a:t>
            </a:r>
          </a:p>
        </p:txBody>
      </p:sp>
      <p:sp>
        <p:nvSpPr>
          <p:cNvPr id="10" name="タイトル 1"/>
          <p:cNvSpPr txBox="1">
            <a:spLocks/>
          </p:cNvSpPr>
          <p:nvPr/>
        </p:nvSpPr>
        <p:spPr>
          <a:xfrm>
            <a:off x="8594329" y="751310"/>
            <a:ext cx="2583723" cy="445442"/>
          </a:xfrm>
          <a:prstGeom prst="rect">
            <a:avLst/>
          </a:prstGeom>
          <a:solidFill>
            <a:schemeClr val="bg1"/>
          </a:solidFill>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t>（平成２</a:t>
            </a:r>
            <a:r>
              <a:rPr lang="en-US" altLang="ja-JP" sz="1600" b="1" dirty="0"/>
              <a:t>9</a:t>
            </a:r>
            <a:r>
              <a:rPr lang="ja-JP" altLang="en-US" sz="1600" b="1" dirty="0"/>
              <a:t>年</a:t>
            </a:r>
            <a:r>
              <a:rPr lang="en-US" altLang="ja-JP" sz="1600" b="1" dirty="0"/>
              <a:t>7</a:t>
            </a:r>
            <a:r>
              <a:rPr lang="ja-JP" altLang="en-US" sz="1600" b="1" dirty="0"/>
              <a:t>月１日現在）</a:t>
            </a:r>
          </a:p>
        </p:txBody>
      </p:sp>
      <p:graphicFrame>
        <p:nvGraphicFramePr>
          <p:cNvPr id="11" name="グラフ 10">
            <a:extLst>
              <a:ext uri="{FF2B5EF4-FFF2-40B4-BE49-F238E27FC236}">
                <a16:creationId xmlns:a16="http://schemas.microsoft.com/office/drawing/2014/main" xmlns="" id="{EA884F50-F44A-49A9-80A1-0BEF6EEAAF8F}"/>
              </a:ext>
            </a:extLst>
          </p:cNvPr>
          <p:cNvGraphicFramePr>
            <a:graphicFrameLocks/>
          </p:cNvGraphicFramePr>
          <p:nvPr>
            <p:extLst>
              <p:ext uri="{D42A27DB-BD31-4B8C-83A1-F6EECF244321}">
                <p14:modId xmlns:p14="http://schemas.microsoft.com/office/powerpoint/2010/main" val="2790048842"/>
              </p:ext>
            </p:extLst>
          </p:nvPr>
        </p:nvGraphicFramePr>
        <p:xfrm>
          <a:off x="503583" y="1196751"/>
          <a:ext cx="11251095" cy="5045023"/>
        </p:xfrm>
        <a:graphic>
          <a:graphicData uri="http://schemas.openxmlformats.org/drawingml/2006/chart">
            <c:chart xmlns:c="http://schemas.openxmlformats.org/drawingml/2006/chart" xmlns:r="http://schemas.openxmlformats.org/officeDocument/2006/relationships" r:id="rId2"/>
          </a:graphicData>
        </a:graphic>
      </p:graphicFrame>
      <p:sp>
        <p:nvSpPr>
          <p:cNvPr id="13" name="タイトル 1">
            <a:extLst>
              <a:ext uri="{FF2B5EF4-FFF2-40B4-BE49-F238E27FC236}">
                <a16:creationId xmlns:a16="http://schemas.microsoft.com/office/drawing/2014/main" xmlns="" id="{6C25CC6C-BE34-495D-AC91-407EB4A93F80}"/>
              </a:ext>
            </a:extLst>
          </p:cNvPr>
          <p:cNvSpPr txBox="1">
            <a:spLocks/>
          </p:cNvSpPr>
          <p:nvPr/>
        </p:nvSpPr>
        <p:spPr>
          <a:xfrm>
            <a:off x="4343321" y="2763077"/>
            <a:ext cx="1477617" cy="821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週</a:t>
            </a:r>
            <a:r>
              <a:rPr lang="en-US" altLang="ja-JP" sz="1400" dirty="0"/>
              <a:t>20</a:t>
            </a:r>
            <a:r>
              <a:rPr lang="ja-JP" altLang="en-US" sz="1400" dirty="0"/>
              <a:t>時間未満の利用者の割合に応じた減算</a:t>
            </a:r>
          </a:p>
        </p:txBody>
      </p:sp>
      <p:sp>
        <p:nvSpPr>
          <p:cNvPr id="3" name="矢印: 右 2">
            <a:extLst>
              <a:ext uri="{FF2B5EF4-FFF2-40B4-BE49-F238E27FC236}">
                <a16:creationId xmlns:a16="http://schemas.microsoft.com/office/drawing/2014/main" xmlns="" id="{17930526-D957-4485-B3B4-5F2CBF864A99}"/>
              </a:ext>
            </a:extLst>
          </p:cNvPr>
          <p:cNvSpPr/>
          <p:nvPr/>
        </p:nvSpPr>
        <p:spPr>
          <a:xfrm>
            <a:off x="5860695" y="2981739"/>
            <a:ext cx="450574" cy="331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xmlns="" id="{C9454F6A-12AD-4BCA-A9AF-76CA942BA80F}"/>
              </a:ext>
            </a:extLst>
          </p:cNvPr>
          <p:cNvSpPr txBox="1">
            <a:spLocks/>
          </p:cNvSpPr>
          <p:nvPr/>
        </p:nvSpPr>
        <p:spPr>
          <a:xfrm>
            <a:off x="7216103" y="1281187"/>
            <a:ext cx="1152939" cy="812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a:t>
            </a:r>
            <a:r>
              <a:rPr lang="ja-JP" altLang="en-US" sz="1400" dirty="0"/>
              <a:t>日の平均利用時間に応じた減算</a:t>
            </a:r>
          </a:p>
        </p:txBody>
      </p:sp>
      <p:sp>
        <p:nvSpPr>
          <p:cNvPr id="15" name="矢印: 右 14">
            <a:extLst>
              <a:ext uri="{FF2B5EF4-FFF2-40B4-BE49-F238E27FC236}">
                <a16:creationId xmlns:a16="http://schemas.microsoft.com/office/drawing/2014/main" xmlns="" id="{30D4F4A8-D16D-454E-AFD5-E215B60CF798}"/>
              </a:ext>
            </a:extLst>
          </p:cNvPr>
          <p:cNvSpPr/>
          <p:nvPr/>
        </p:nvSpPr>
        <p:spPr>
          <a:xfrm>
            <a:off x="8369042" y="1521762"/>
            <a:ext cx="450574" cy="331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xmlns="" id="{CAB1A225-54D6-48E7-9610-6BB4FB645B28}"/>
              </a:ext>
            </a:extLst>
          </p:cNvPr>
          <p:cNvSpPr txBox="1">
            <a:spLocks/>
          </p:cNvSpPr>
          <p:nvPr/>
        </p:nvSpPr>
        <p:spPr>
          <a:xfrm>
            <a:off x="5914078" y="1290043"/>
            <a:ext cx="1252330" cy="812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a:t>「</a:t>
            </a:r>
            <a:r>
              <a:rPr lang="ja-JP" altLang="en-US" sz="1400" dirty="0"/>
              <a:t>原則、暫定あり」の通知</a:t>
            </a:r>
          </a:p>
        </p:txBody>
      </p:sp>
      <p:sp>
        <p:nvSpPr>
          <p:cNvPr id="17" name="タイトル 1">
            <a:extLst>
              <a:ext uri="{FF2B5EF4-FFF2-40B4-BE49-F238E27FC236}">
                <a16:creationId xmlns:a16="http://schemas.microsoft.com/office/drawing/2014/main" xmlns="" id="{C299FC6D-FF0C-44D7-8735-AD8E38DF0806}"/>
              </a:ext>
            </a:extLst>
          </p:cNvPr>
          <p:cNvSpPr txBox="1">
            <a:spLocks/>
          </p:cNvSpPr>
          <p:nvPr/>
        </p:nvSpPr>
        <p:spPr>
          <a:xfrm>
            <a:off x="9342783" y="4822603"/>
            <a:ext cx="1285755" cy="812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適切な運営を図る為の制度改正通知</a:t>
            </a:r>
          </a:p>
        </p:txBody>
      </p:sp>
      <p:sp>
        <p:nvSpPr>
          <p:cNvPr id="18" name="矢印: 右 17">
            <a:extLst>
              <a:ext uri="{FF2B5EF4-FFF2-40B4-BE49-F238E27FC236}">
                <a16:creationId xmlns:a16="http://schemas.microsoft.com/office/drawing/2014/main" xmlns="" id="{44707BA7-A657-4654-BAEB-063AC433DEED}"/>
              </a:ext>
            </a:extLst>
          </p:cNvPr>
          <p:cNvSpPr/>
          <p:nvPr/>
        </p:nvSpPr>
        <p:spPr>
          <a:xfrm rot="19590130">
            <a:off x="10582154" y="4656951"/>
            <a:ext cx="450574" cy="331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ー 2">
            <a:extLst>
              <a:ext uri="{FF2B5EF4-FFF2-40B4-BE49-F238E27FC236}">
                <a16:creationId xmlns:a16="http://schemas.microsoft.com/office/drawing/2014/main" xmlns="" id="{482DC60B-D841-45A4-82B5-946DBE597F0D}"/>
              </a:ext>
            </a:extLst>
          </p:cNvPr>
          <p:cNvSpPr>
            <a:spLocks noGrp="1"/>
          </p:cNvSpPr>
          <p:nvPr>
            <p:ph idx="1"/>
          </p:nvPr>
        </p:nvSpPr>
        <p:spPr>
          <a:xfrm>
            <a:off x="299626" y="1070498"/>
            <a:ext cx="4457631" cy="1579829"/>
          </a:xfrm>
          <a:solidFill>
            <a:schemeClr val="bg1"/>
          </a:solidFill>
          <a:effectLst>
            <a:outerShdw blurRad="50800" dist="38100" dir="2700000" algn="tl" rotWithShape="0">
              <a:prstClr val="black">
                <a:alpha val="40000"/>
              </a:prstClr>
            </a:outerShdw>
          </a:effectLst>
        </p:spPr>
        <p:txBody>
          <a:bodyPr>
            <a:normAutofit/>
          </a:bodyPr>
          <a:lstStyle/>
          <a:p>
            <a:pPr marL="0" indent="0">
              <a:buNone/>
            </a:pPr>
            <a:r>
              <a:rPr kumimoji="1" lang="en-US" altLang="ja-JP" sz="2200" dirty="0"/>
              <a:t>112</a:t>
            </a:r>
            <a:r>
              <a:rPr kumimoji="1" lang="ja-JP" altLang="en-US" sz="2200" dirty="0"/>
              <a:t>事業所中</a:t>
            </a:r>
            <a:r>
              <a:rPr kumimoji="1" lang="en-US" altLang="ja-JP" sz="2200" dirty="0"/>
              <a:t>82</a:t>
            </a:r>
            <a:r>
              <a:rPr kumimoji="1" lang="ja-JP" altLang="en-US" sz="2200" dirty="0"/>
              <a:t>事業所が回答</a:t>
            </a:r>
          </a:p>
          <a:p>
            <a:pPr marL="0" indent="0">
              <a:buNone/>
            </a:pPr>
            <a:r>
              <a:rPr lang="ja-JP" altLang="en-US" sz="2200" dirty="0"/>
              <a:t>→そのうち</a:t>
            </a:r>
            <a:r>
              <a:rPr lang="en-US" altLang="ja-JP" sz="2200" dirty="0"/>
              <a:t>59</a:t>
            </a:r>
            <a:r>
              <a:rPr lang="ja-JP" altLang="en-US" sz="2200" dirty="0"/>
              <a:t>事業所が給付金を　工賃に充てていると答える</a:t>
            </a:r>
            <a:r>
              <a:rPr lang="ja-JP" altLang="en-US" dirty="0"/>
              <a:t>。</a:t>
            </a:r>
          </a:p>
          <a:p>
            <a:pPr marL="0" indent="0" algn="r">
              <a:buNone/>
            </a:pPr>
            <a:r>
              <a:rPr kumimoji="1" lang="en-US" altLang="ja-JP" sz="1400" dirty="0"/>
              <a:t>(</a:t>
            </a:r>
            <a:r>
              <a:rPr kumimoji="1" lang="ja-JP" altLang="en-US" sz="1400" dirty="0"/>
              <a:t>沖縄県が今年</a:t>
            </a:r>
            <a:r>
              <a:rPr kumimoji="1" lang="en-US" altLang="ja-JP" sz="1400" dirty="0"/>
              <a:t>4</a:t>
            </a:r>
            <a:r>
              <a:rPr kumimoji="1" lang="ja-JP" altLang="en-US" sz="1400" dirty="0"/>
              <a:t>月に調査</a:t>
            </a:r>
            <a:r>
              <a:rPr kumimoji="1" lang="en-US" altLang="ja-JP" sz="1400" dirty="0"/>
              <a:t>)</a:t>
            </a:r>
            <a:endParaRPr kumimoji="1" lang="ja-JP" altLang="en-US" sz="1400" dirty="0"/>
          </a:p>
        </p:txBody>
      </p:sp>
    </p:spTree>
    <p:extLst>
      <p:ext uri="{BB962C8B-B14F-4D97-AF65-F5344CB8AC3E}">
        <p14:creationId xmlns:p14="http://schemas.microsoft.com/office/powerpoint/2010/main" val="15533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randombar(horizontal)">
                                      <p:cBhvr>
                                        <p:cTn id="7" dur="500"/>
                                        <p:tgtEl>
                                          <p:spTgt spid="19">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0" dur="500"/>
                                        <p:tgtEl>
                                          <p:spTgt spid="19">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3" dur="500"/>
                                        <p:tgtEl>
                                          <p:spTgt spid="19">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6"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sbfc\AppData\Local\Microsoft\Windows\Temporary Internet Files\Content.IE5\3B7INM7L\lgi01b201410030600[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GlowDiffused/>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p:cNvSpPr txBox="1">
            <a:spLocks/>
          </p:cNvSpPr>
          <p:nvPr/>
        </p:nvSpPr>
        <p:spPr>
          <a:xfrm>
            <a:off x="1152939" y="2731232"/>
            <a:ext cx="10482470" cy="35283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3600"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はいはい。言いたいのは、これだけですか？</a:t>
            </a:r>
          </a:p>
          <a:p>
            <a:r>
              <a:rPr lang="ja-JP" altLang="en-US" sz="3600"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Ａ型なんかに紹介する人なんていません</a:t>
            </a:r>
            <a:r>
              <a:rPr lang="ja-JP" altLang="en-US" sz="3600" i="1"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a:t>
            </a:r>
            <a:endParaRPr lang="en-US" altLang="ja-JP" sz="3600" i="1"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endParaRPr>
          </a:p>
          <a:p>
            <a:r>
              <a:rPr lang="ja-JP" altLang="en-US" sz="3600"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あなた、自分で言っている意味わかってますか？</a:t>
            </a:r>
          </a:p>
          <a:p>
            <a:r>
              <a:rPr lang="ja-JP" altLang="en-US" sz="3600" dirty="0" err="1">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障がい</a:t>
            </a:r>
            <a:r>
              <a:rPr lang="ja-JP" altLang="en-US" sz="3600"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者を売り物にして仕事を取ろうとするなんて卑怯ですね。お涙頂戴ですか？</a:t>
            </a:r>
          </a:p>
          <a:p>
            <a:r>
              <a:rPr lang="en-US" altLang="ja-JP" sz="3600"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A</a:t>
            </a:r>
            <a:r>
              <a:rPr lang="ja-JP" altLang="en-US" sz="3600"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型なんて潰れれば良いのに（笑）</a:t>
            </a:r>
          </a:p>
        </p:txBody>
      </p:sp>
      <p:sp>
        <p:nvSpPr>
          <p:cNvPr id="12" name="タイトル 1"/>
          <p:cNvSpPr txBox="1">
            <a:spLocks/>
          </p:cNvSpPr>
          <p:nvPr/>
        </p:nvSpPr>
        <p:spPr>
          <a:xfrm>
            <a:off x="1981200" y="112237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5400" b="1"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A</a:t>
            </a:r>
            <a:r>
              <a:rPr lang="ja-JP" altLang="en-US" sz="5400" b="1"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型事業所は○○な場所</a:t>
            </a:r>
          </a:p>
        </p:txBody>
      </p:sp>
    </p:spTree>
    <p:extLst>
      <p:ext uri="{BB962C8B-B14F-4D97-AF65-F5344CB8AC3E}">
        <p14:creationId xmlns:p14="http://schemas.microsoft.com/office/powerpoint/2010/main" val="18958348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8052"/>
            <a:ext cx="12192000" cy="950708"/>
          </a:xfrm>
          <a:solidFill>
            <a:schemeClr val="bg1">
              <a:lumMod val="50000"/>
            </a:schemeClr>
          </a:solidFill>
        </p:spPr>
        <p:txBody>
          <a:bodyPr>
            <a:normAutofit fontScale="90000"/>
          </a:bodyPr>
          <a:lstStyle/>
          <a:p>
            <a:r>
              <a:rPr lang="ja-JP" altLang="en-US" sz="4000" dirty="0">
                <a:solidFill>
                  <a:schemeClr val="bg1"/>
                </a:solidFill>
                <a:latin typeface="HG丸ｺﾞｼｯｸM-PRO" panose="020F0600000000000000" pitchFamily="50" charset="-128"/>
                <a:ea typeface="HG丸ｺﾞｼｯｸM-PRO" panose="020F0600000000000000" pitchFamily="50" charset="-128"/>
              </a:rPr>
              <a:t>何かと話題の </a:t>
            </a:r>
            <a:r>
              <a:rPr lang="ja-JP" altLang="en-US" sz="4000" dirty="0">
                <a:solidFill>
                  <a:schemeClr val="bg1"/>
                </a:solidFill>
                <a:effectLst>
                  <a:outerShdw blurRad="38100" dist="38100" dir="2700000" algn="tl">
                    <a:srgbClr val="000000">
                      <a:alpha val="43137"/>
                    </a:srgbClr>
                  </a:outerShdw>
                </a:effectLst>
                <a:latin typeface="Chiller" panose="04020404031007020602" pitchFamily="82" charset="0"/>
                <a:ea typeface="HG丸ｺﾞｼｯｸM-PRO" panose="020F0600000000000000" pitchFamily="50" charset="-128"/>
              </a:rPr>
              <a:t>悪しき  </a:t>
            </a:r>
            <a:r>
              <a:rPr lang="en-US" altLang="ja-JP" sz="8000" i="1" dirty="0">
                <a:solidFill>
                  <a:srgbClr val="FF0000"/>
                </a:solidFill>
                <a:effectLst>
                  <a:outerShdw blurRad="38100" dist="38100" dir="2700000" algn="tl">
                    <a:srgbClr val="000000">
                      <a:alpha val="43137"/>
                    </a:srgbClr>
                  </a:outerShdw>
                </a:effectLst>
                <a:latin typeface="Chiller" panose="04020404031007020602" pitchFamily="82" charset="0"/>
                <a:ea typeface="HG丸ｺﾞｼｯｸM-PRO" panose="020F0600000000000000" pitchFamily="50" charset="-128"/>
              </a:rPr>
              <a:t>A </a:t>
            </a:r>
            <a:r>
              <a:rPr lang="ja-JP" altLang="en-US" sz="4000" dirty="0">
                <a:solidFill>
                  <a:schemeClr val="bg1"/>
                </a:solidFill>
                <a:effectLst>
                  <a:outerShdw blurRad="38100" dist="38100" dir="2700000" algn="tl">
                    <a:srgbClr val="000000">
                      <a:alpha val="43137"/>
                    </a:srgbClr>
                  </a:outerShdw>
                </a:effectLst>
                <a:latin typeface="Chiller" panose="04020404031007020602" pitchFamily="82" charset="0"/>
                <a:ea typeface="HG丸ｺﾞｼｯｸM-PRO" panose="020F0600000000000000" pitchFamily="50" charset="-128"/>
              </a:rPr>
              <a:t>型</a:t>
            </a:r>
            <a:r>
              <a:rPr lang="ja-JP" altLang="en-US" sz="4000" dirty="0">
                <a:effectLst>
                  <a:outerShdw blurRad="38100" dist="38100" dir="2700000" algn="tl">
                    <a:srgbClr val="000000">
                      <a:alpha val="43137"/>
                    </a:srgbClr>
                  </a:outerShdw>
                </a:effectLst>
                <a:latin typeface="Chiller" panose="04020404031007020602" pitchFamily="82" charset="0"/>
                <a:ea typeface="HG丸ｺﾞｼｯｸM-PRO" panose="020F0600000000000000" pitchFamily="50" charset="-128"/>
              </a:rPr>
              <a:t> </a:t>
            </a:r>
            <a:r>
              <a:rPr lang="ja-JP" altLang="en-US" sz="4000" dirty="0">
                <a:solidFill>
                  <a:schemeClr val="bg1"/>
                </a:solidFill>
                <a:latin typeface="HG丸ｺﾞｼｯｸM-PRO" panose="020F0600000000000000" pitchFamily="50" charset="-128"/>
                <a:ea typeface="HG丸ｺﾞｼｯｸM-PRO" panose="020F0600000000000000" pitchFamily="50" charset="-128"/>
              </a:rPr>
              <a:t>とは？</a:t>
            </a:r>
          </a:p>
        </p:txBody>
      </p:sp>
      <p:sp>
        <p:nvSpPr>
          <p:cNvPr id="3" name="コンテンツ プレースホルダー 2"/>
          <p:cNvSpPr>
            <a:spLocks noGrp="1"/>
          </p:cNvSpPr>
          <p:nvPr>
            <p:ph idx="1"/>
          </p:nvPr>
        </p:nvSpPr>
        <p:spPr>
          <a:xfrm>
            <a:off x="397566" y="1696279"/>
            <a:ext cx="11131826" cy="4892684"/>
          </a:xfrm>
        </p:spPr>
        <p:txBody>
          <a:bodyPr>
            <a:noAutofit/>
          </a:bodyPr>
          <a:lstStyle/>
          <a:p>
            <a:pPr marL="0" indent="0">
              <a:buNone/>
            </a:pPr>
            <a:r>
              <a:rPr lang="ja-JP" altLang="en-US" sz="2800" dirty="0">
                <a:latin typeface="+mj-ea"/>
                <a:ea typeface="+mj-ea"/>
              </a:rPr>
              <a:t>事業所のお客さんは利用者さんです。事業所が利用者さんを増やしているのは、物を作る従業員を増やしたいわけでは無く、お客さんを増やしているだけです。利用者さんが増えれば増えるほど事業所は儲かります。儲ける為に経営しているのです。すぐにでも一般就労できそうな人が手軽さに惹かれてＡ型に入社したまでは良かったものの、時間が経つほどに明らかに能力がどんどん減退して事業所から抜け出せなくなっているケースも見かけます。</a:t>
            </a:r>
            <a:r>
              <a:rPr lang="ja-JP" altLang="en-US" sz="2800" dirty="0"/>
              <a:t>作業内容は内職中心でＢ型事業所とあまり変わらないところが多く、ハローワークはＡ型事業所の利用も就労ポイントとして計算しているようなので、ホント腹が立ちます。安易にＡ型を勧めるよりも遠回りでも就労移行支援事業所を利用して欲しいです。</a:t>
            </a:r>
            <a:endParaRPr lang="ja-JP" altLang="en-US" sz="2800" dirty="0">
              <a:latin typeface="+mj-ea"/>
              <a:ea typeface="+mj-ea"/>
            </a:endParaRPr>
          </a:p>
        </p:txBody>
      </p:sp>
      <p:sp>
        <p:nvSpPr>
          <p:cNvPr id="4" name="タイトル 1"/>
          <p:cNvSpPr txBox="1">
            <a:spLocks/>
          </p:cNvSpPr>
          <p:nvPr/>
        </p:nvSpPr>
        <p:spPr>
          <a:xfrm>
            <a:off x="7934537" y="6080044"/>
            <a:ext cx="4042792" cy="50891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prstClr val="black"/>
                </a:solidFill>
                <a:latin typeface="Calibri"/>
                <a:ea typeface="ＭＳ Ｐゴシック" panose="020B0600070205080204" pitchFamily="50" charset="-128"/>
              </a:rPr>
              <a:t>（ネットの書き込みから抜粋）</a:t>
            </a:r>
          </a:p>
        </p:txBody>
      </p:sp>
    </p:spTree>
    <p:extLst>
      <p:ext uri="{BB962C8B-B14F-4D97-AF65-F5344CB8AC3E}">
        <p14:creationId xmlns:p14="http://schemas.microsoft.com/office/powerpoint/2010/main" val="413519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8383" y="188640"/>
            <a:ext cx="10204174" cy="1057064"/>
          </a:xfrm>
        </p:spPr>
        <p:txBody>
          <a:bodyPr>
            <a:normAutofit/>
          </a:bodyPr>
          <a:lstStyle/>
          <a:p>
            <a:r>
              <a:rPr lang="en-US" altLang="ja-JP" sz="4000" b="1" dirty="0"/>
              <a:t>『</a:t>
            </a:r>
            <a:r>
              <a:rPr lang="ja-JP" altLang="en-US" sz="4000" b="1" dirty="0" err="1"/>
              <a:t>障がい</a:t>
            </a:r>
            <a:r>
              <a:rPr lang="ja-JP" altLang="en-US" sz="4000" b="1" dirty="0"/>
              <a:t>福祉</a:t>
            </a:r>
            <a:r>
              <a:rPr lang="ja-JP" altLang="en-US" sz="4000" b="1" dirty="0">
                <a:solidFill>
                  <a:srgbClr val="FF0000"/>
                </a:solidFill>
              </a:rPr>
              <a:t>サービス</a:t>
            </a:r>
            <a:r>
              <a:rPr lang="ja-JP" altLang="en-US" sz="4000" b="1" dirty="0"/>
              <a:t>事業所</a:t>
            </a:r>
            <a:r>
              <a:rPr lang="en-US" altLang="ja-JP" sz="4000" b="1" dirty="0"/>
              <a:t>』</a:t>
            </a:r>
            <a:r>
              <a:rPr lang="ja-JP" altLang="en-US" sz="4000" b="1" dirty="0"/>
              <a:t>という響き</a:t>
            </a:r>
          </a:p>
        </p:txBody>
      </p:sp>
      <p:sp>
        <p:nvSpPr>
          <p:cNvPr id="3" name="サブタイトル 2"/>
          <p:cNvSpPr>
            <a:spLocks noGrp="1"/>
          </p:cNvSpPr>
          <p:nvPr>
            <p:ph type="subTitle" idx="1"/>
          </p:nvPr>
        </p:nvSpPr>
        <p:spPr>
          <a:xfrm>
            <a:off x="1020416" y="3816627"/>
            <a:ext cx="10575236" cy="1643270"/>
          </a:xfrm>
        </p:spPr>
        <p:txBody>
          <a:bodyPr>
            <a:normAutofit fontScale="92500"/>
          </a:bodyPr>
          <a:lstStyle/>
          <a:p>
            <a:pPr algn="l"/>
            <a:r>
              <a:rPr lang="ja-JP" altLang="en-US" sz="3200" dirty="0"/>
              <a:t>仕事として割り切れること</a:t>
            </a:r>
          </a:p>
          <a:p>
            <a:pPr algn="l"/>
            <a:r>
              <a:rPr lang="ja-JP" altLang="en-US" sz="3200" dirty="0"/>
              <a:t>支援者として割り切ってはならないこと</a:t>
            </a:r>
          </a:p>
          <a:p>
            <a:pPr algn="l"/>
            <a:r>
              <a:rPr lang="ja-JP" altLang="en-US" sz="3200" dirty="0"/>
              <a:t>様々な職種がある中で、なぜ私たちは福祉職を選んだのか？</a:t>
            </a:r>
            <a:endParaRPr kumimoji="1" lang="ja-JP" altLang="en-US" dirty="0">
              <a:solidFill>
                <a:schemeClr val="tx1"/>
              </a:solidFill>
            </a:endParaRPr>
          </a:p>
          <a:p>
            <a:endParaRPr kumimoji="1" lang="ja-JP" altLang="en-US" dirty="0"/>
          </a:p>
        </p:txBody>
      </p:sp>
      <p:sp>
        <p:nvSpPr>
          <p:cNvPr id="9" name="コンテンツ プレースホルダー 2"/>
          <p:cNvSpPr txBox="1">
            <a:spLocks/>
          </p:cNvSpPr>
          <p:nvPr/>
        </p:nvSpPr>
        <p:spPr>
          <a:xfrm>
            <a:off x="1020416" y="1560781"/>
            <a:ext cx="9740619" cy="2149827"/>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3500" dirty="0">
                <a:solidFill>
                  <a:schemeClr val="tx1"/>
                </a:solidFill>
              </a:rPr>
              <a:t>これだけ事業所が多い中で</a:t>
            </a:r>
            <a:r>
              <a:rPr lang="en-US" altLang="ja-JP" sz="3500" dirty="0">
                <a:solidFill>
                  <a:schemeClr val="tx1"/>
                </a:solidFill>
              </a:rPr>
              <a:t>…</a:t>
            </a:r>
            <a:endParaRPr lang="ja-JP" altLang="en-US" sz="3500" dirty="0">
              <a:solidFill>
                <a:schemeClr val="tx1"/>
              </a:solidFill>
            </a:endParaRPr>
          </a:p>
          <a:p>
            <a:pPr algn="l"/>
            <a:r>
              <a:rPr lang="ja-JP" altLang="en-US" sz="3500" dirty="0">
                <a:solidFill>
                  <a:schemeClr val="tx1"/>
                </a:solidFill>
              </a:rPr>
              <a:t>なぜ、この人は、この事業所に居続けるのか？</a:t>
            </a:r>
          </a:p>
          <a:p>
            <a:pPr algn="l"/>
            <a:r>
              <a:rPr lang="ja-JP" altLang="en-US" sz="3500" dirty="0">
                <a:solidFill>
                  <a:schemeClr val="tx1"/>
                </a:solidFill>
              </a:rPr>
              <a:t>なぜ、ここに来るまでに事業所を転々としてきたのか？</a:t>
            </a:r>
          </a:p>
          <a:p>
            <a:pPr algn="l"/>
            <a:r>
              <a:rPr lang="ja-JP" altLang="en-US" sz="3500" dirty="0">
                <a:solidFill>
                  <a:schemeClr val="tx1"/>
                </a:solidFill>
              </a:rPr>
              <a:t>事業所に、私たちに求めていることは何なのか？</a:t>
            </a:r>
          </a:p>
          <a:p>
            <a:pPr algn="l"/>
            <a:endParaRPr lang="ja-JP" altLang="en-US" dirty="0">
              <a:solidFill>
                <a:schemeClr val="tx1"/>
              </a:solidFill>
            </a:endParaRPr>
          </a:p>
        </p:txBody>
      </p:sp>
      <p:sp>
        <p:nvSpPr>
          <p:cNvPr id="5" name="サブタイトル 2"/>
          <p:cNvSpPr txBox="1">
            <a:spLocks/>
          </p:cNvSpPr>
          <p:nvPr/>
        </p:nvSpPr>
        <p:spPr>
          <a:xfrm>
            <a:off x="1020416" y="5724939"/>
            <a:ext cx="1974575" cy="642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t>そして</a:t>
            </a:r>
            <a:r>
              <a:rPr lang="en-US" altLang="ja-JP" sz="3200" dirty="0"/>
              <a:t>…</a:t>
            </a:r>
            <a:r>
              <a:rPr lang="ja-JP" altLang="en-US" sz="3200" dirty="0"/>
              <a:t>　</a:t>
            </a:r>
            <a:endParaRPr lang="ja-JP" altLang="en-US" dirty="0"/>
          </a:p>
        </p:txBody>
      </p:sp>
      <p:sp>
        <p:nvSpPr>
          <p:cNvPr id="6" name="サブタイトル 2"/>
          <p:cNvSpPr txBox="1">
            <a:spLocks/>
          </p:cNvSpPr>
          <p:nvPr/>
        </p:nvSpPr>
        <p:spPr>
          <a:xfrm>
            <a:off x="2994991" y="5724939"/>
            <a:ext cx="8017566" cy="642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t>なぜ、私たちは就労支援をしたいのか？　</a:t>
            </a:r>
            <a:endParaRPr lang="ja-JP" altLang="en-US" dirty="0"/>
          </a:p>
        </p:txBody>
      </p:sp>
    </p:spTree>
    <p:extLst>
      <p:ext uri="{BB962C8B-B14F-4D97-AF65-F5344CB8AC3E}">
        <p14:creationId xmlns:p14="http://schemas.microsoft.com/office/powerpoint/2010/main" val="421089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1000"/>
                                        <p:tgtEl>
                                          <p:spTgt spid="9">
                                            <p:txEl>
                                              <p:pRg st="3" end="3"/>
                                            </p:txEl>
                                          </p:spTgt>
                                        </p:tgtEl>
                                      </p:cBhvr>
                                    </p:animEffect>
                                    <p:anim calcmode="lin" valueType="num">
                                      <p:cBhvr>
                                        <p:cTn id="2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750"/>
                                        <p:tgtEl>
                                          <p:spTgt spid="5">
                                            <p:txEl>
                                              <p:pRg st="0" end="0"/>
                                            </p:txEl>
                                          </p:spTgt>
                                        </p:tgtEl>
                                      </p:cBhvr>
                                    </p:animEffect>
                                    <p:anim calcmode="lin" valueType="num">
                                      <p:cBhvr>
                                        <p:cTn id="50" dur="1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1000"/>
                                        <p:tgtEl>
                                          <p:spTgt spid="6">
                                            <p:txEl>
                                              <p:pRg st="0" end="0"/>
                                            </p:txEl>
                                          </p:spTgt>
                                        </p:tgtEl>
                                      </p:cBhvr>
                                    </p:animEffect>
                                    <p:anim calcmode="lin" valueType="num">
                                      <p:cBhvr>
                                        <p:cTn id="5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5" grpId="0" build="p"/>
      <p:bldP spid="6"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1118</TotalTime>
  <Words>1637</Words>
  <Application>Microsoft Office PowerPoint</Application>
  <PresentationFormat>ワイド画面</PresentationFormat>
  <Paragraphs>226</Paragraphs>
  <Slides>23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23</vt:i4>
      </vt:variant>
    </vt:vector>
  </HeadingPairs>
  <TitlesOfParts>
    <vt:vector size="37" baseType="lpstr">
      <vt:lpstr>Chiller</vt:lpstr>
      <vt:lpstr>HGP創英角ﾎﾟｯﾌﾟ体</vt:lpstr>
      <vt:lpstr>HG丸ｺﾞｼｯｸM-PRO</vt:lpstr>
      <vt:lpstr>HG行書体</vt:lpstr>
      <vt:lpstr>ＭＳ Ｐゴシック</vt:lpstr>
      <vt:lpstr>游ゴシック</vt:lpstr>
      <vt:lpstr>游ゴシック Light</vt:lpstr>
      <vt:lpstr>Arial</vt:lpstr>
      <vt:lpstr>Calibri</vt:lpstr>
      <vt:lpstr>Times New Roman</vt:lpstr>
      <vt:lpstr>Office テーマ</vt:lpstr>
      <vt:lpstr>Office ​​テーマ</vt:lpstr>
      <vt:lpstr>標準デザイン</vt:lpstr>
      <vt:lpstr>1_Office テーマ</vt:lpstr>
      <vt:lpstr>合同会社りゅうか  サービス管理責任者 東金城 彰一</vt:lpstr>
      <vt:lpstr>【 ファシリテーター 経歴 】</vt:lpstr>
      <vt:lpstr>合同会社りゅうか 就労サポート真風</vt:lpstr>
      <vt:lpstr>PowerPoint プレゼンテーション</vt:lpstr>
      <vt:lpstr>沖縄県内の就労系事業所数の推移</vt:lpstr>
      <vt:lpstr>沖縄県内A型事業所 新規開所数</vt:lpstr>
      <vt:lpstr>PowerPoint プレゼンテーション</vt:lpstr>
      <vt:lpstr>何かと話題の 悪しき  A 型 とは？</vt:lpstr>
      <vt:lpstr>『障がい福祉サービス事業所』という響き</vt:lpstr>
      <vt:lpstr>PowerPoint プレゼンテーション</vt:lpstr>
      <vt:lpstr>働き方も 人それぞれ…</vt:lpstr>
      <vt:lpstr>～ 不採用者の面接での発言 ～</vt:lpstr>
      <vt:lpstr>働くことをどのように捉えているのか？</vt:lpstr>
      <vt:lpstr>利用者定員分の仕事を確保していたのに…</vt:lpstr>
      <vt:lpstr>仕事量とメンバー１人当たりの 労働負荷のアンバランスが起こる</vt:lpstr>
      <vt:lpstr>最低賃金の移り変わり</vt:lpstr>
      <vt:lpstr>事業所の雰囲気は工賃額では変わらない</vt:lpstr>
      <vt:lpstr>PowerPoint プレゼンテーション</vt:lpstr>
      <vt:lpstr>PowerPoint プレゼンテーション</vt:lpstr>
      <vt:lpstr>〇〇障がいの 「　　　」さん ではない</vt:lpstr>
      <vt:lpstr>支援者としての想像（知識）と 当事者としての実感（経験）には 必ずギャップがある。 </vt:lpstr>
      <vt:lpstr>仕事に燃えても燃え尽きないために</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合同会社りゅうか</dc:creator>
  <cp:lastModifiedBy>user</cp:lastModifiedBy>
  <cp:revision>171</cp:revision>
  <cp:lastPrinted>2017-07-31T08:00:22Z</cp:lastPrinted>
  <dcterms:created xsi:type="dcterms:W3CDTF">2017-04-26T05:14:39Z</dcterms:created>
  <dcterms:modified xsi:type="dcterms:W3CDTF">2017-07-31T08:03:37Z</dcterms:modified>
</cp:coreProperties>
</file>