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sldIdLst>
    <p:sldId id="261" r:id="rId2"/>
    <p:sldId id="267" r:id="rId3"/>
    <p:sldId id="263" r:id="rId4"/>
    <p:sldId id="264" r:id="rId5"/>
    <p:sldId id="269" r:id="rId6"/>
    <p:sldId id="272" r:id="rId7"/>
    <p:sldId id="273" r:id="rId8"/>
    <p:sldId id="274" r:id="rId9"/>
    <p:sldId id="265" r:id="rId10"/>
    <p:sldId id="266" r:id="rId11"/>
    <p:sldId id="268" r:id="rId12"/>
  </p:sldIdLst>
  <p:sldSz cx="12192000" cy="6858000"/>
  <p:notesSz cx="7099300" cy="102235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00FF"/>
    <a:srgbClr val="0000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18794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267370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5601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369125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7673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1094672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764492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17234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12906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66824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59806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78222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146495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258923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81533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621A2E-8B9F-457E-B78B-C45A67038877}" type="datetimeFigureOut">
              <a:rPr kumimoji="1" lang="ja-JP" altLang="en-US" smtClean="0"/>
              <a:t>2017/8/1</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138535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621A2E-8B9F-457E-B78B-C45A67038877}" type="datetimeFigureOut">
              <a:rPr kumimoji="1" lang="ja-JP" altLang="en-US" smtClean="0"/>
              <a:t>2017/8/1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759F01-B6B6-493B-9A77-7C2688ED4200}" type="slidenum">
              <a:rPr kumimoji="1" lang="ja-JP" altLang="en-US" smtClean="0"/>
              <a:t>‹#›</a:t>
            </a:fld>
            <a:endParaRPr kumimoji="1" lang="ja-JP" altLang="en-US"/>
          </a:p>
        </p:txBody>
      </p:sp>
    </p:spTree>
    <p:extLst>
      <p:ext uri="{BB962C8B-B14F-4D97-AF65-F5344CB8AC3E}">
        <p14:creationId xmlns:p14="http://schemas.microsoft.com/office/powerpoint/2010/main" val="3637818883"/>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タイトル 1"/>
          <p:cNvSpPr txBox="1">
            <a:spLocks/>
          </p:cNvSpPr>
          <p:nvPr/>
        </p:nvSpPr>
        <p:spPr>
          <a:xfrm>
            <a:off x="545647" y="529728"/>
            <a:ext cx="10515600" cy="1916430"/>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b="1" dirty="0" smtClean="0">
                <a:solidFill>
                  <a:schemeClr val="tx1"/>
                </a:solidFill>
              </a:rPr>
              <a:t>ネットワークの必要性</a:t>
            </a:r>
            <a:endParaRPr lang="en-US" altLang="ja-JP" b="1" dirty="0" smtClean="0">
              <a:solidFill>
                <a:schemeClr val="tx1"/>
              </a:solidFill>
            </a:endParaRPr>
          </a:p>
          <a:p>
            <a:pPr algn="ctr"/>
            <a:r>
              <a:rPr lang="ja-JP" altLang="en-US" b="1" dirty="0" smtClean="0">
                <a:solidFill>
                  <a:schemeClr val="tx1"/>
                </a:solidFill>
              </a:rPr>
              <a:t>とメリット</a:t>
            </a:r>
            <a:endParaRPr lang="ja-JP" altLang="en-US" b="1" dirty="0">
              <a:solidFill>
                <a:schemeClr val="tx1"/>
              </a:solidFill>
            </a:endParaRPr>
          </a:p>
        </p:txBody>
      </p:sp>
      <p:sp>
        <p:nvSpPr>
          <p:cNvPr id="70" name="コンテンツ プレースホルダー 2"/>
          <p:cNvSpPr txBox="1">
            <a:spLocks/>
          </p:cNvSpPr>
          <p:nvPr/>
        </p:nvSpPr>
        <p:spPr>
          <a:xfrm>
            <a:off x="2394041" y="2345190"/>
            <a:ext cx="6311537" cy="54864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r>
              <a:rPr lang="ja-JP" altLang="en-US" sz="2400" b="1" dirty="0" smtClean="0">
                <a:latin typeface="HGPｺﾞｼｯｸE" panose="020B0900000000000000" pitchFamily="50" charset="-128"/>
                <a:ea typeface="HGPｺﾞｼｯｸE" panose="020B0900000000000000" pitchFamily="50" charset="-128"/>
              </a:rPr>
              <a:t>「はたらく</a:t>
            </a:r>
            <a:r>
              <a:rPr lang="en-US" altLang="ja-JP" sz="2400" b="1" dirty="0" smtClean="0">
                <a:latin typeface="HGPｺﾞｼｯｸE" panose="020B0900000000000000" pitchFamily="50" charset="-128"/>
                <a:ea typeface="HGPｺﾞｼｯｸE" panose="020B0900000000000000" pitchFamily="50" charset="-128"/>
              </a:rPr>
              <a:t>NIPPON</a:t>
            </a:r>
            <a:r>
              <a:rPr lang="ja-JP" altLang="en-US" sz="2400" b="1" dirty="0" smtClean="0">
                <a:latin typeface="HGPｺﾞｼｯｸE" panose="020B0900000000000000" pitchFamily="50" charset="-128"/>
                <a:ea typeface="HGPｺﾞｼｯｸE" panose="020B0900000000000000" pitchFamily="50" charset="-128"/>
              </a:rPr>
              <a:t>！計画」</a:t>
            </a:r>
            <a:r>
              <a:rPr lang="en-US" altLang="ja-JP" sz="2400" b="1" dirty="0" smtClean="0">
                <a:latin typeface="HGPｺﾞｼｯｸE" panose="020B0900000000000000" pitchFamily="50" charset="-128"/>
                <a:ea typeface="HGPｺﾞｼｯｸE" panose="020B0900000000000000" pitchFamily="50" charset="-128"/>
              </a:rPr>
              <a:t>A</a:t>
            </a:r>
            <a:r>
              <a:rPr lang="ja-JP" altLang="en-US" sz="2400" b="1" dirty="0" smtClean="0">
                <a:latin typeface="HGPｺﾞｼｯｸE" panose="020B0900000000000000" pitchFamily="50" charset="-128"/>
                <a:ea typeface="HGPｺﾞｼｯｸE" panose="020B0900000000000000" pitchFamily="50" charset="-128"/>
              </a:rPr>
              <a:t>型フォーラム</a:t>
            </a:r>
            <a:r>
              <a:rPr lang="en-US" altLang="ja-JP" sz="2400" b="1" dirty="0" smtClean="0">
                <a:latin typeface="HGPｺﾞｼｯｸE" panose="020B0900000000000000" pitchFamily="50" charset="-128"/>
                <a:ea typeface="HGPｺﾞｼｯｸE" panose="020B0900000000000000" pitchFamily="50" charset="-128"/>
              </a:rPr>
              <a:t>in</a:t>
            </a:r>
            <a:r>
              <a:rPr lang="ja-JP" altLang="en-US" sz="2400" b="1" dirty="0" smtClean="0">
                <a:latin typeface="HGPｺﾞｼｯｸE" panose="020B0900000000000000" pitchFamily="50" charset="-128"/>
                <a:ea typeface="HGPｺﾞｼｯｸE" panose="020B0900000000000000" pitchFamily="50" charset="-128"/>
              </a:rPr>
              <a:t>福岡</a:t>
            </a:r>
            <a:endParaRPr lang="ja-JP" altLang="en-US" sz="2400" dirty="0">
              <a:latin typeface="HGPｺﾞｼｯｸE" panose="020B0900000000000000" pitchFamily="50" charset="-128"/>
              <a:ea typeface="HGPｺﾞｼｯｸE" panose="020B0900000000000000" pitchFamily="50" charset="-128"/>
            </a:endParaRPr>
          </a:p>
        </p:txBody>
      </p:sp>
      <p:sp>
        <p:nvSpPr>
          <p:cNvPr id="73" name="コンテンツ プレースホルダー 2"/>
          <p:cNvSpPr txBox="1">
            <a:spLocks/>
          </p:cNvSpPr>
          <p:nvPr/>
        </p:nvSpPr>
        <p:spPr>
          <a:xfrm>
            <a:off x="5048795" y="4905375"/>
            <a:ext cx="6638108" cy="15041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2400" dirty="0" smtClean="0">
                <a:latin typeface="HGPｺﾞｼｯｸE" panose="020B0900000000000000" pitchFamily="50" charset="-128"/>
                <a:ea typeface="HGPｺﾞｼｯｸE" panose="020B0900000000000000" pitchFamily="50" charset="-128"/>
              </a:rPr>
              <a:t>平成</a:t>
            </a:r>
            <a:r>
              <a:rPr lang="en-US" altLang="ja-JP" sz="2400" dirty="0" smtClean="0">
                <a:latin typeface="HGPｺﾞｼｯｸE" panose="020B0900000000000000" pitchFamily="50" charset="-128"/>
                <a:ea typeface="HGPｺﾞｼｯｸE" panose="020B0900000000000000" pitchFamily="50" charset="-128"/>
              </a:rPr>
              <a:t>29</a:t>
            </a:r>
            <a:r>
              <a:rPr lang="ja-JP" altLang="en-US" sz="2400" dirty="0" smtClean="0">
                <a:latin typeface="HGPｺﾞｼｯｸE" panose="020B0900000000000000" pitchFamily="50" charset="-128"/>
                <a:ea typeface="HGPｺﾞｼｯｸE" panose="020B0900000000000000" pitchFamily="50" charset="-128"/>
              </a:rPr>
              <a:t>年</a:t>
            </a:r>
            <a:r>
              <a:rPr lang="en-US" altLang="ja-JP" sz="2400" dirty="0" smtClean="0">
                <a:latin typeface="HGPｺﾞｼｯｸE" panose="020B0900000000000000" pitchFamily="50" charset="-128"/>
                <a:ea typeface="HGPｺﾞｼｯｸE" panose="020B0900000000000000" pitchFamily="50" charset="-128"/>
              </a:rPr>
              <a:t>9</a:t>
            </a:r>
            <a:r>
              <a:rPr lang="ja-JP" altLang="en-US" sz="2400" dirty="0" smtClean="0">
                <a:latin typeface="HGPｺﾞｼｯｸE" panose="020B0900000000000000" pitchFamily="50" charset="-128"/>
                <a:ea typeface="HGPｺﾞｼｯｸE" panose="020B0900000000000000" pitchFamily="50" charset="-128"/>
              </a:rPr>
              <a:t>月</a:t>
            </a:r>
            <a:r>
              <a:rPr lang="en-US" altLang="ja-JP" sz="2400" dirty="0" smtClean="0">
                <a:latin typeface="HGPｺﾞｼｯｸE" panose="020B0900000000000000" pitchFamily="50" charset="-128"/>
                <a:ea typeface="HGPｺﾞｼｯｸE" panose="020B0900000000000000" pitchFamily="50" charset="-128"/>
              </a:rPr>
              <a:t>2</a:t>
            </a:r>
            <a:r>
              <a:rPr lang="ja-JP" altLang="en-US" sz="2400" dirty="0" smtClean="0">
                <a:latin typeface="HGPｺﾞｼｯｸE" panose="020B0900000000000000" pitchFamily="50" charset="-128"/>
                <a:ea typeface="HGPｺﾞｼｯｸE" panose="020B0900000000000000" pitchFamily="50" charset="-128"/>
              </a:rPr>
              <a:t>日（土）</a:t>
            </a:r>
            <a:endParaRPr lang="en-US" altLang="ja-JP" sz="2400" dirty="0" smtClean="0">
              <a:latin typeface="HGPｺﾞｼｯｸE" panose="020B0900000000000000" pitchFamily="50" charset="-128"/>
              <a:ea typeface="HGPｺﾞｼｯｸE" panose="020B0900000000000000" pitchFamily="50" charset="-128"/>
            </a:endParaRPr>
          </a:p>
          <a:p>
            <a:pPr marL="0" indent="0" algn="r">
              <a:buFont typeface="Arial" panose="020B0604020202020204" pitchFamily="34" charset="0"/>
              <a:buNone/>
            </a:pPr>
            <a:r>
              <a:rPr lang="ja-JP" altLang="en-US" sz="2400" dirty="0" smtClean="0">
                <a:latin typeface="HGPｺﾞｼｯｸE" panose="020B0900000000000000" pitchFamily="50" charset="-128"/>
                <a:ea typeface="HGPｺﾞｼｯｸE" panose="020B0900000000000000" pitchFamily="50" charset="-128"/>
              </a:rPr>
              <a:t>有限会社</a:t>
            </a:r>
            <a:r>
              <a:rPr lang="en-US" altLang="ja-JP" sz="2400" dirty="0" err="1" smtClean="0">
                <a:latin typeface="HGPｺﾞｼｯｸE" panose="020B0900000000000000" pitchFamily="50" charset="-128"/>
                <a:ea typeface="HGPｺﾞｼｯｸE" panose="020B0900000000000000" pitchFamily="50" charset="-128"/>
              </a:rPr>
              <a:t>Taka.Co</a:t>
            </a:r>
            <a:r>
              <a:rPr lang="ja-JP" altLang="en-US" sz="2400" dirty="0" smtClean="0">
                <a:latin typeface="HGPｺﾞｼｯｸE" panose="020B0900000000000000" pitchFamily="50" charset="-128"/>
                <a:ea typeface="HGPｺﾞｼｯｸE" panose="020B0900000000000000" pitchFamily="50" charset="-128"/>
              </a:rPr>
              <a:t>　就労支援部部長　中嶋真道</a:t>
            </a:r>
          </a:p>
          <a:p>
            <a:pPr marL="0" indent="0" algn="r">
              <a:buFont typeface="Arial" panose="020B0604020202020204" pitchFamily="34" charset="0"/>
              <a:buNone/>
            </a:pPr>
            <a:r>
              <a:rPr lang="ja-JP" altLang="en-US" sz="2400" dirty="0" smtClean="0">
                <a:latin typeface="HGPｺﾞｼｯｸE" panose="020B0900000000000000" pitchFamily="50" charset="-128"/>
                <a:ea typeface="HGPｺﾞｼｯｸE" panose="020B0900000000000000" pitchFamily="50" charset="-128"/>
              </a:rPr>
              <a:t>（就労継続支援</a:t>
            </a:r>
            <a:r>
              <a:rPr lang="en-US" altLang="ja-JP" sz="2400" dirty="0" smtClean="0">
                <a:latin typeface="HGPｺﾞｼｯｸE" panose="020B0900000000000000" pitchFamily="50" charset="-128"/>
                <a:ea typeface="HGPｺﾞｼｯｸE" panose="020B0900000000000000" pitchFamily="50" charset="-128"/>
              </a:rPr>
              <a:t>A</a:t>
            </a:r>
            <a:r>
              <a:rPr lang="ja-JP" altLang="en-US" sz="2400" dirty="0" smtClean="0">
                <a:latin typeface="HGPｺﾞｼｯｸE" panose="020B0900000000000000" pitchFamily="50" charset="-128"/>
                <a:ea typeface="HGPｺﾞｼｯｸE" panose="020B0900000000000000" pitchFamily="50" charset="-128"/>
              </a:rPr>
              <a:t>型　藍）</a:t>
            </a:r>
            <a:endParaRPr lang="en-US" altLang="ja-JP" sz="2400" dirty="0" smtClean="0">
              <a:latin typeface="HGPｺﾞｼｯｸE" panose="020B0900000000000000" pitchFamily="50" charset="-128"/>
              <a:ea typeface="HGPｺﾞｼｯｸE" panose="020B0900000000000000" pitchFamily="50" charset="-128"/>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21" y="2981460"/>
            <a:ext cx="4838519" cy="3628890"/>
          </a:xfrm>
          <a:prstGeom prst="rect">
            <a:avLst/>
          </a:prstGeom>
          <a:effectLst>
            <a:softEdge rad="317500"/>
          </a:effectLst>
        </p:spPr>
      </p:pic>
    </p:spTree>
    <p:extLst>
      <p:ext uri="{BB962C8B-B14F-4D97-AF65-F5344CB8AC3E}">
        <p14:creationId xmlns:p14="http://schemas.microsoft.com/office/powerpoint/2010/main" val="197134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久留米市</a:t>
            </a:r>
            <a:r>
              <a:rPr lang="ja-JP" altLang="en-US" dirty="0" smtClean="0"/>
              <a:t>の状況②</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a:t>
            </a:r>
            <a:r>
              <a:rPr lang="ja-JP" altLang="en-US" dirty="0" smtClean="0"/>
              <a:t>型事業所間のネットワークがないままここまで来ているのが現状</a:t>
            </a:r>
            <a:endParaRPr lang="en-US" altLang="ja-JP" dirty="0" smtClean="0"/>
          </a:p>
          <a:p>
            <a:pPr marL="0" indent="0">
              <a:buNone/>
            </a:pPr>
            <a:r>
              <a:rPr lang="ja-JP" altLang="en-US" dirty="0" smtClean="0"/>
              <a:t>　　（それぞれの事業所が努力している状況）</a:t>
            </a:r>
            <a:endParaRPr lang="en-US" altLang="ja-JP" dirty="0"/>
          </a:p>
          <a:p>
            <a:r>
              <a:rPr lang="ja-JP" altLang="en-US" dirty="0" smtClean="0"/>
              <a:t>圏域の障害者就業・生活支援センターが、就労継続支援事業所対象に連絡会議を始めた。（ハローワークからの情報提供と、事業所同士の情報交換）</a:t>
            </a:r>
            <a:endParaRPr lang="en-US" altLang="ja-JP" dirty="0" smtClean="0"/>
          </a:p>
          <a:p>
            <a:r>
              <a:rPr lang="ja-JP" altLang="en-US" dirty="0" smtClean="0"/>
              <a:t>一事業所では受けきれない仕事を数ヶ所の事業所で受注しているケース</a:t>
            </a:r>
            <a:endParaRPr lang="en-US" altLang="ja-JP" dirty="0" smtClean="0"/>
          </a:p>
        </p:txBody>
      </p:sp>
    </p:spTree>
    <p:extLst>
      <p:ext uri="{BB962C8B-B14F-4D97-AF65-F5344CB8AC3E}">
        <p14:creationId xmlns:p14="http://schemas.microsoft.com/office/powerpoint/2010/main" val="527649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904816" cy="1320800"/>
          </a:xfrm>
        </p:spPr>
        <p:txBody>
          <a:bodyPr/>
          <a:lstStyle/>
          <a:p>
            <a:r>
              <a:rPr kumimoji="1" lang="ja-JP" altLang="en-US" dirty="0" smtClean="0"/>
              <a:t>ネットワークの必要性とメリットについて</a:t>
            </a:r>
            <a:endParaRPr kumimoji="1" lang="ja-JP" altLang="en-US" dirty="0"/>
          </a:p>
        </p:txBody>
      </p:sp>
      <p:sp>
        <p:nvSpPr>
          <p:cNvPr id="3" name="コンテンツ プレースホルダー 2"/>
          <p:cNvSpPr>
            <a:spLocks noGrp="1"/>
          </p:cNvSpPr>
          <p:nvPr>
            <p:ph idx="1"/>
          </p:nvPr>
        </p:nvSpPr>
        <p:spPr>
          <a:xfrm>
            <a:off x="677334" y="1512889"/>
            <a:ext cx="8596668" cy="4906961"/>
          </a:xfrm>
        </p:spPr>
        <p:txBody>
          <a:bodyPr>
            <a:normAutofit/>
          </a:bodyPr>
          <a:lstStyle/>
          <a:p>
            <a:pPr marL="0" indent="0">
              <a:buNone/>
            </a:pPr>
            <a:r>
              <a:rPr kumimoji="1" lang="en-US" altLang="ja-JP" dirty="0" smtClean="0"/>
              <a:t>【</a:t>
            </a:r>
            <a:r>
              <a:rPr kumimoji="1" lang="ja-JP" altLang="en-US" dirty="0" smtClean="0"/>
              <a:t>福祉的対応</a:t>
            </a:r>
            <a:r>
              <a:rPr kumimoji="1" lang="en-US" altLang="ja-JP" dirty="0" smtClean="0"/>
              <a:t>】</a:t>
            </a:r>
          </a:p>
          <a:p>
            <a:r>
              <a:rPr lang="ja-JP" altLang="en-US" dirty="0" smtClean="0"/>
              <a:t>事業所の職員に福祉を学んだ専門職が少ない</a:t>
            </a:r>
            <a:endParaRPr lang="en-US" altLang="ja-JP" dirty="0" smtClean="0"/>
          </a:p>
          <a:p>
            <a:r>
              <a:rPr kumimoji="1" lang="ja-JP" altLang="en-US" dirty="0" smtClean="0"/>
              <a:t>訪問看護事業者や医療機関との連携</a:t>
            </a:r>
            <a:endParaRPr kumimoji="1" lang="en-US" altLang="ja-JP" dirty="0" smtClean="0"/>
          </a:p>
          <a:p>
            <a:r>
              <a:rPr lang="ja-JP" altLang="en-US" dirty="0"/>
              <a:t>地域</a:t>
            </a:r>
            <a:r>
              <a:rPr lang="ja-JP" altLang="en-US" dirty="0" smtClean="0"/>
              <a:t>での勉強会の共同開催</a:t>
            </a:r>
            <a:endParaRPr lang="en-US" altLang="ja-JP" dirty="0" smtClean="0"/>
          </a:p>
          <a:p>
            <a:pPr marL="0" indent="0">
              <a:buNone/>
            </a:pPr>
            <a:endParaRPr lang="en-US" altLang="ja-JP" dirty="0" smtClean="0"/>
          </a:p>
          <a:p>
            <a:pPr marL="0" indent="0">
              <a:buNone/>
            </a:pPr>
            <a:r>
              <a:rPr lang="en-US" altLang="ja-JP" dirty="0" smtClean="0"/>
              <a:t>【</a:t>
            </a:r>
            <a:r>
              <a:rPr lang="ja-JP" altLang="en-US" dirty="0" smtClean="0"/>
              <a:t>行政手続き</a:t>
            </a:r>
            <a:r>
              <a:rPr lang="en-US" altLang="ja-JP" dirty="0" smtClean="0"/>
              <a:t>】</a:t>
            </a:r>
          </a:p>
          <a:p>
            <a:r>
              <a:rPr kumimoji="1" lang="ja-JP" altLang="en-US" dirty="0"/>
              <a:t>久留米市</a:t>
            </a:r>
            <a:r>
              <a:rPr kumimoji="1" lang="ja-JP" altLang="en-US" dirty="0" smtClean="0"/>
              <a:t>は中核市であるため、手続きの窓口が近い</a:t>
            </a:r>
            <a:endParaRPr kumimoji="1" lang="en-US" altLang="ja-JP" dirty="0" smtClean="0"/>
          </a:p>
          <a:p>
            <a:pPr marL="0" indent="0">
              <a:buNone/>
            </a:pPr>
            <a:endParaRPr lang="en-US" altLang="ja-JP" dirty="0"/>
          </a:p>
          <a:p>
            <a:pPr marL="0" indent="0">
              <a:buNone/>
            </a:pPr>
            <a:r>
              <a:rPr kumimoji="1" lang="en-US" altLang="ja-JP" dirty="0" smtClean="0"/>
              <a:t>【</a:t>
            </a:r>
            <a:r>
              <a:rPr kumimoji="1" lang="ja-JP" altLang="en-US" dirty="0" smtClean="0"/>
              <a:t>ビジネス情報</a:t>
            </a:r>
            <a:r>
              <a:rPr kumimoji="1" lang="en-US" altLang="ja-JP" dirty="0" smtClean="0"/>
              <a:t>】</a:t>
            </a:r>
          </a:p>
          <a:p>
            <a:r>
              <a:rPr kumimoji="1" lang="en-US" altLang="ja-JP" dirty="0" smtClean="0"/>
              <a:t>A</a:t>
            </a:r>
            <a:r>
              <a:rPr kumimoji="1" lang="ja-JP" altLang="en-US" dirty="0" smtClean="0"/>
              <a:t>型事業所運営に関する意識改革（経営者だけでなく職員全員まで）</a:t>
            </a:r>
            <a:endParaRPr kumimoji="1" lang="en-US" altLang="ja-JP" dirty="0" smtClean="0"/>
          </a:p>
          <a:p>
            <a:r>
              <a:rPr lang="ja-JP" altLang="en-US" dirty="0"/>
              <a:t>労働施策の</a:t>
            </a:r>
            <a:r>
              <a:rPr lang="ja-JP" altLang="en-US" dirty="0" smtClean="0"/>
              <a:t>理解</a:t>
            </a:r>
            <a:endParaRPr kumimoji="1" lang="en-US" altLang="ja-JP" dirty="0" smtClean="0"/>
          </a:p>
          <a:p>
            <a:r>
              <a:rPr lang="ja-JP" altLang="en-US" dirty="0" smtClean="0"/>
              <a:t>常に社会にアンテナを張り、地域との繋がりをもったビジネスを考案する。</a:t>
            </a:r>
            <a:endParaRPr lang="en-US" altLang="ja-JP" dirty="0" smtClean="0"/>
          </a:p>
        </p:txBody>
      </p:sp>
    </p:spTree>
    <p:extLst>
      <p:ext uri="{BB962C8B-B14F-4D97-AF65-F5344CB8AC3E}">
        <p14:creationId xmlns:p14="http://schemas.microsoft.com/office/powerpoint/2010/main" val="47479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a:xfrm>
            <a:off x="365760" y="87086"/>
            <a:ext cx="11521440" cy="1417864"/>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smtClean="0">
                <a:latin typeface="HGP創英角ｺﾞｼｯｸUB" panose="020B0900000000000000" pitchFamily="50" charset="-128"/>
                <a:ea typeface="HGP創英角ｺﾞｼｯｸUB" panose="020B0900000000000000" pitchFamily="50" charset="-128"/>
              </a:rPr>
              <a:t>有限会社</a:t>
            </a:r>
            <a:r>
              <a:rPr lang="en-US" altLang="ja-JP" dirty="0" err="1" smtClean="0">
                <a:latin typeface="HGP創英角ｺﾞｼｯｸUB" panose="020B0900000000000000" pitchFamily="50" charset="-128"/>
                <a:ea typeface="HGP創英角ｺﾞｼｯｸUB" panose="020B0900000000000000" pitchFamily="50" charset="-128"/>
              </a:rPr>
              <a:t>Taka.Co</a:t>
            </a:r>
            <a:r>
              <a:rPr lang="ja-JP" altLang="en-US" dirty="0" smtClean="0">
                <a:latin typeface="HGP創英角ｺﾞｼｯｸUB" panose="020B0900000000000000" pitchFamily="50" charset="-128"/>
                <a:ea typeface="HGP創英角ｺﾞｼｯｸUB" panose="020B0900000000000000" pitchFamily="50" charset="-128"/>
              </a:rPr>
              <a:t>　組織図</a:t>
            </a:r>
            <a:endParaRPr lang="en-US" altLang="ja-JP" dirty="0" smtClean="0">
              <a:latin typeface="HGP創英角ｺﾞｼｯｸUB" panose="020B0900000000000000" pitchFamily="50" charset="-128"/>
              <a:ea typeface="HGP創英角ｺﾞｼｯｸUB" panose="020B0900000000000000" pitchFamily="50" charset="-128"/>
            </a:endParaRPr>
          </a:p>
        </p:txBody>
      </p:sp>
      <p:sp>
        <p:nvSpPr>
          <p:cNvPr id="5" name="角丸四角形 4"/>
          <p:cNvSpPr/>
          <p:nvPr/>
        </p:nvSpPr>
        <p:spPr>
          <a:xfrm>
            <a:off x="4602479" y="1504950"/>
            <a:ext cx="2916077" cy="1133475"/>
          </a:xfrm>
          <a:prstGeom prst="roundRect">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有限会社</a:t>
            </a:r>
            <a:r>
              <a:rPr lang="en-US" altLang="ja-JP" sz="2400" dirty="0" err="1">
                <a:solidFill>
                  <a:schemeClr val="tx1"/>
                </a:solidFill>
                <a:latin typeface="HGP創英角ｺﾞｼｯｸUB" panose="020B0900000000000000" pitchFamily="50" charset="-128"/>
                <a:ea typeface="HGP創英角ｺﾞｼｯｸUB" panose="020B0900000000000000" pitchFamily="50" charset="-128"/>
              </a:rPr>
              <a:t>Taka.Co</a:t>
            </a:r>
            <a:endParaRPr kumimoji="1" lang="ja-JP" altLang="en-US" sz="2400" dirty="0">
              <a:solidFill>
                <a:schemeClr val="tx1"/>
              </a:solidFill>
            </a:endParaRPr>
          </a:p>
        </p:txBody>
      </p:sp>
      <p:sp>
        <p:nvSpPr>
          <p:cNvPr id="6" name="角丸四角形 5"/>
          <p:cNvSpPr/>
          <p:nvPr/>
        </p:nvSpPr>
        <p:spPr>
          <a:xfrm>
            <a:off x="533877" y="3276597"/>
            <a:ext cx="2305050" cy="1133475"/>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1"/>
                </a:solidFill>
              </a:rPr>
              <a:t>＜介護部</a:t>
            </a:r>
            <a:r>
              <a:rPr kumimoji="1" lang="ja-JP" altLang="en-US" sz="2000" dirty="0" smtClean="0">
                <a:solidFill>
                  <a:schemeClr val="bg1"/>
                </a:solidFill>
              </a:rPr>
              <a:t>＞</a:t>
            </a:r>
            <a:endParaRPr kumimoji="1" lang="en-US" altLang="ja-JP" sz="2000" dirty="0" smtClean="0">
              <a:solidFill>
                <a:schemeClr val="bg1"/>
              </a:solidFill>
            </a:endParaRPr>
          </a:p>
        </p:txBody>
      </p:sp>
      <p:sp>
        <p:nvSpPr>
          <p:cNvPr id="7" name="角丸四角形 6"/>
          <p:cNvSpPr/>
          <p:nvPr/>
        </p:nvSpPr>
        <p:spPr>
          <a:xfrm>
            <a:off x="3449955" y="3276598"/>
            <a:ext cx="2305050" cy="1133475"/>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1"/>
                </a:solidFill>
              </a:rPr>
              <a:t>＜相談支援部</a:t>
            </a:r>
            <a:r>
              <a:rPr kumimoji="1" lang="ja-JP" altLang="en-US" sz="2000" dirty="0" smtClean="0">
                <a:solidFill>
                  <a:schemeClr val="bg1"/>
                </a:solidFill>
              </a:rPr>
              <a:t>＞</a:t>
            </a:r>
            <a:endParaRPr kumimoji="1" lang="en-US" altLang="ja-JP" sz="2000" dirty="0" smtClean="0">
              <a:solidFill>
                <a:schemeClr val="bg1"/>
              </a:solidFill>
            </a:endParaRPr>
          </a:p>
        </p:txBody>
      </p:sp>
      <p:sp>
        <p:nvSpPr>
          <p:cNvPr id="8" name="角丸四角形 7"/>
          <p:cNvSpPr/>
          <p:nvPr/>
        </p:nvSpPr>
        <p:spPr>
          <a:xfrm>
            <a:off x="6366033" y="3276597"/>
            <a:ext cx="2305050" cy="1133475"/>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1"/>
                </a:solidFill>
              </a:rPr>
              <a:t>＜就労支援部</a:t>
            </a:r>
            <a:r>
              <a:rPr kumimoji="1" lang="ja-JP" altLang="en-US" sz="2000" dirty="0" smtClean="0">
                <a:solidFill>
                  <a:schemeClr val="bg1"/>
                </a:solidFill>
              </a:rPr>
              <a:t>＞</a:t>
            </a:r>
            <a:endParaRPr kumimoji="1" lang="en-US" altLang="ja-JP" sz="2000" dirty="0" smtClean="0">
              <a:solidFill>
                <a:schemeClr val="bg1"/>
              </a:solidFill>
            </a:endParaRPr>
          </a:p>
        </p:txBody>
      </p:sp>
      <p:cxnSp>
        <p:nvCxnSpPr>
          <p:cNvPr id="9" name="直線コネクタ 8"/>
          <p:cNvCxnSpPr/>
          <p:nvPr/>
        </p:nvCxnSpPr>
        <p:spPr>
          <a:xfrm>
            <a:off x="1686402" y="2938463"/>
            <a:ext cx="8748232" cy="1071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7" idx="0"/>
          </p:cNvCxnSpPr>
          <p:nvPr/>
        </p:nvCxnSpPr>
        <p:spPr>
          <a:xfrm flipV="1">
            <a:off x="4602480" y="2945603"/>
            <a:ext cx="0" cy="33099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6" idx="0"/>
          </p:cNvCxnSpPr>
          <p:nvPr/>
        </p:nvCxnSpPr>
        <p:spPr>
          <a:xfrm flipH="1" flipV="1">
            <a:off x="1685925" y="2943225"/>
            <a:ext cx="477" cy="33337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8" idx="0"/>
          </p:cNvCxnSpPr>
          <p:nvPr/>
        </p:nvCxnSpPr>
        <p:spPr>
          <a:xfrm flipH="1" flipV="1">
            <a:off x="7518557" y="2945603"/>
            <a:ext cx="1" cy="33099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flipV="1">
            <a:off x="10434634" y="2945066"/>
            <a:ext cx="2" cy="33153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5" idx="2"/>
          </p:cNvCxnSpPr>
          <p:nvPr/>
        </p:nvCxnSpPr>
        <p:spPr>
          <a:xfrm flipV="1">
            <a:off x="6048376" y="2638425"/>
            <a:ext cx="12142" cy="3071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533877" y="4758913"/>
            <a:ext cx="2305050" cy="1816058"/>
          </a:xfrm>
          <a:prstGeom prst="roundRect">
            <a:avLst/>
          </a:prstGeom>
          <a:solidFill>
            <a:srgbClr val="66FF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さくら・介護</a:t>
            </a:r>
            <a:endParaRPr lang="en-US" altLang="ja-JP" dirty="0" smtClean="0">
              <a:solidFill>
                <a:schemeClr val="tx1"/>
              </a:solidFill>
            </a:endParaRPr>
          </a:p>
          <a:p>
            <a:pPr algn="ctr"/>
            <a:r>
              <a:rPr lang="ja-JP" altLang="en-US" dirty="0" smtClean="0">
                <a:solidFill>
                  <a:schemeClr val="tx1"/>
                </a:solidFill>
              </a:rPr>
              <a:t>ステーション</a:t>
            </a:r>
            <a:endParaRPr lang="en-US" altLang="ja-JP" dirty="0" smtClean="0">
              <a:solidFill>
                <a:schemeClr val="tx1"/>
              </a:solidFill>
            </a:endParaRPr>
          </a:p>
          <a:p>
            <a:pPr algn="ctr"/>
            <a:r>
              <a:rPr lang="ja-JP" altLang="en-US" dirty="0" smtClean="0">
                <a:solidFill>
                  <a:schemeClr val="tx1"/>
                </a:solidFill>
              </a:rPr>
              <a:t>くるめ東</a:t>
            </a:r>
            <a:endParaRPr kumimoji="1" lang="en-US" altLang="ja-JP" dirty="0" smtClean="0">
              <a:solidFill>
                <a:schemeClr val="tx1"/>
              </a:solidFill>
            </a:endParaRPr>
          </a:p>
        </p:txBody>
      </p:sp>
      <p:cxnSp>
        <p:nvCxnSpPr>
          <p:cNvPr id="16" name="直線コネクタ 15"/>
          <p:cNvCxnSpPr>
            <a:stCxn id="15" idx="0"/>
            <a:endCxn id="6" idx="2"/>
          </p:cNvCxnSpPr>
          <p:nvPr/>
        </p:nvCxnSpPr>
        <p:spPr>
          <a:xfrm flipV="1">
            <a:off x="1686402" y="4410072"/>
            <a:ext cx="0" cy="34884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3450432" y="4758913"/>
            <a:ext cx="2305050" cy="1816058"/>
          </a:xfrm>
          <a:prstGeom prst="roundRect">
            <a:avLst/>
          </a:prstGeom>
          <a:solidFill>
            <a:srgbClr val="66FF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さくら相談支援</a:t>
            </a:r>
            <a:endParaRPr lang="en-US" altLang="ja-JP" dirty="0" smtClean="0">
              <a:solidFill>
                <a:schemeClr val="tx1"/>
              </a:solidFill>
            </a:endParaRPr>
          </a:p>
          <a:p>
            <a:pPr algn="ctr"/>
            <a:r>
              <a:rPr lang="ja-JP" altLang="en-US" dirty="0" smtClean="0">
                <a:solidFill>
                  <a:schemeClr val="tx1"/>
                </a:solidFill>
              </a:rPr>
              <a:t>ステーション</a:t>
            </a:r>
            <a:endParaRPr lang="en-US" altLang="ja-JP" dirty="0" smtClean="0">
              <a:solidFill>
                <a:schemeClr val="tx1"/>
              </a:solidFill>
            </a:endParaRPr>
          </a:p>
          <a:p>
            <a:pPr algn="ctr"/>
            <a:r>
              <a:rPr lang="ja-JP" altLang="en-US" dirty="0" smtClean="0">
                <a:solidFill>
                  <a:schemeClr val="tx1"/>
                </a:solidFill>
              </a:rPr>
              <a:t>くるめ東</a:t>
            </a:r>
            <a:endParaRPr kumimoji="1" lang="en-US" altLang="ja-JP" dirty="0" smtClean="0">
              <a:solidFill>
                <a:schemeClr val="tx1"/>
              </a:solidFill>
            </a:endParaRPr>
          </a:p>
        </p:txBody>
      </p:sp>
      <p:sp>
        <p:nvSpPr>
          <p:cNvPr id="18" name="角丸四角形 17"/>
          <p:cNvSpPr/>
          <p:nvPr/>
        </p:nvSpPr>
        <p:spPr>
          <a:xfrm>
            <a:off x="6373703" y="4758914"/>
            <a:ext cx="2297380" cy="1816058"/>
          </a:xfrm>
          <a:prstGeom prst="roundRect">
            <a:avLst/>
          </a:prstGeom>
          <a:solidFill>
            <a:srgbClr val="66FF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就労継続支援</a:t>
            </a:r>
            <a:endParaRPr lang="en-US" altLang="ja-JP" dirty="0" smtClean="0">
              <a:solidFill>
                <a:schemeClr val="tx1"/>
              </a:solidFill>
            </a:endParaRPr>
          </a:p>
          <a:p>
            <a:pPr algn="ctr"/>
            <a:r>
              <a:rPr lang="ja-JP" altLang="en-US" dirty="0" smtClean="0">
                <a:solidFill>
                  <a:schemeClr val="tx1"/>
                </a:solidFill>
              </a:rPr>
              <a:t>藍</a:t>
            </a:r>
            <a:r>
              <a:rPr lang="en-US" altLang="ja-JP" dirty="0" smtClean="0">
                <a:solidFill>
                  <a:schemeClr val="tx1"/>
                </a:solidFill>
              </a:rPr>
              <a:t>(A</a:t>
            </a:r>
            <a:r>
              <a:rPr lang="ja-JP" altLang="en-US" dirty="0" smtClean="0">
                <a:solidFill>
                  <a:schemeClr val="tx1"/>
                </a:solidFill>
              </a:rPr>
              <a:t>型</a:t>
            </a:r>
            <a:r>
              <a:rPr lang="en-US" altLang="ja-JP" dirty="0" smtClean="0">
                <a:solidFill>
                  <a:schemeClr val="tx1"/>
                </a:solidFill>
              </a:rPr>
              <a:t>)</a:t>
            </a:r>
          </a:p>
          <a:p>
            <a:pPr algn="ctr"/>
            <a:endParaRPr lang="en-US" altLang="ja-JP" dirty="0" smtClean="0">
              <a:solidFill>
                <a:schemeClr val="tx1"/>
              </a:solidFill>
            </a:endParaRPr>
          </a:p>
          <a:p>
            <a:pPr algn="ctr"/>
            <a:r>
              <a:rPr lang="ja-JP" altLang="en-US" dirty="0">
                <a:solidFill>
                  <a:schemeClr val="tx1"/>
                </a:solidFill>
              </a:rPr>
              <a:t>就労継続支援</a:t>
            </a:r>
            <a:endParaRPr lang="en-US" altLang="ja-JP" dirty="0">
              <a:solidFill>
                <a:schemeClr val="tx1"/>
              </a:solidFill>
            </a:endParaRPr>
          </a:p>
          <a:p>
            <a:pPr algn="ctr"/>
            <a:r>
              <a:rPr lang="en-US" altLang="ja-JP" dirty="0">
                <a:solidFill>
                  <a:schemeClr val="tx1"/>
                </a:solidFill>
              </a:rPr>
              <a:t>Be-it(B</a:t>
            </a:r>
            <a:r>
              <a:rPr lang="ja-JP" altLang="en-US" dirty="0">
                <a:solidFill>
                  <a:schemeClr val="tx1"/>
                </a:solidFill>
              </a:rPr>
              <a:t>型</a:t>
            </a:r>
            <a:r>
              <a:rPr lang="en-US" altLang="ja-JP" dirty="0" smtClean="0">
                <a:solidFill>
                  <a:schemeClr val="tx1"/>
                </a:solidFill>
              </a:rPr>
              <a:t>)</a:t>
            </a:r>
            <a:endParaRPr lang="en-US" altLang="ja-JP" dirty="0">
              <a:solidFill>
                <a:schemeClr val="tx1"/>
              </a:solidFill>
            </a:endParaRPr>
          </a:p>
        </p:txBody>
      </p:sp>
      <p:cxnSp>
        <p:nvCxnSpPr>
          <p:cNvPr id="19" name="直線コネクタ 18"/>
          <p:cNvCxnSpPr>
            <a:stCxn id="18" idx="0"/>
            <a:endCxn id="8" idx="2"/>
          </p:cNvCxnSpPr>
          <p:nvPr/>
        </p:nvCxnSpPr>
        <p:spPr>
          <a:xfrm flipH="1" flipV="1">
            <a:off x="7518558" y="4410072"/>
            <a:ext cx="3835" cy="3488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21" idx="0"/>
          </p:cNvCxnSpPr>
          <p:nvPr/>
        </p:nvCxnSpPr>
        <p:spPr>
          <a:xfrm flipV="1">
            <a:off x="10433197" y="4415246"/>
            <a:ext cx="1439" cy="34366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9290258" y="4758913"/>
            <a:ext cx="2285878" cy="1816058"/>
          </a:xfrm>
          <a:prstGeom prst="roundRect">
            <a:avLst/>
          </a:prstGeom>
          <a:solidFill>
            <a:srgbClr val="66FF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訪問看護</a:t>
            </a:r>
            <a:endParaRPr lang="en-US" altLang="ja-JP" dirty="0" smtClean="0">
              <a:solidFill>
                <a:schemeClr val="tx1"/>
              </a:solidFill>
            </a:endParaRPr>
          </a:p>
          <a:p>
            <a:pPr algn="ctr"/>
            <a:r>
              <a:rPr lang="ja-JP" altLang="en-US" dirty="0" smtClean="0">
                <a:solidFill>
                  <a:schemeClr val="tx1"/>
                </a:solidFill>
              </a:rPr>
              <a:t>ステーション</a:t>
            </a:r>
            <a:endParaRPr lang="en-US" altLang="ja-JP" dirty="0" smtClean="0">
              <a:solidFill>
                <a:schemeClr val="tx1"/>
              </a:solidFill>
            </a:endParaRPr>
          </a:p>
          <a:p>
            <a:pPr algn="ctr"/>
            <a:r>
              <a:rPr lang="ja-JP" altLang="en-US" dirty="0" smtClean="0">
                <a:solidFill>
                  <a:schemeClr val="tx1"/>
                </a:solidFill>
              </a:rPr>
              <a:t>うぃず はーと</a:t>
            </a:r>
            <a:endParaRPr kumimoji="1" lang="en-US" altLang="ja-JP" dirty="0" smtClean="0">
              <a:solidFill>
                <a:schemeClr val="tx1"/>
              </a:solidFill>
            </a:endParaRPr>
          </a:p>
        </p:txBody>
      </p:sp>
      <p:sp>
        <p:nvSpPr>
          <p:cNvPr id="22" name="角丸四角形 21"/>
          <p:cNvSpPr/>
          <p:nvPr/>
        </p:nvSpPr>
        <p:spPr>
          <a:xfrm>
            <a:off x="9282111" y="3276598"/>
            <a:ext cx="2305050" cy="1138648"/>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1"/>
                </a:solidFill>
              </a:rPr>
              <a:t>＜訪問看護部</a:t>
            </a:r>
            <a:r>
              <a:rPr kumimoji="1" lang="ja-JP" altLang="en-US" sz="2000" dirty="0" smtClean="0">
                <a:solidFill>
                  <a:schemeClr val="bg1"/>
                </a:solidFill>
              </a:rPr>
              <a:t>＞</a:t>
            </a:r>
            <a:endParaRPr kumimoji="1" lang="en-US" altLang="ja-JP" sz="2000" dirty="0" smtClean="0">
              <a:solidFill>
                <a:schemeClr val="bg1"/>
              </a:solidFill>
            </a:endParaRPr>
          </a:p>
        </p:txBody>
      </p:sp>
      <p:cxnSp>
        <p:nvCxnSpPr>
          <p:cNvPr id="23" name="直線コネクタ 22"/>
          <p:cNvCxnSpPr/>
          <p:nvPr/>
        </p:nvCxnSpPr>
        <p:spPr>
          <a:xfrm flipV="1">
            <a:off x="4585334" y="4419597"/>
            <a:ext cx="0" cy="33099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28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714375"/>
          </a:xfrm>
        </p:spPr>
        <p:txBody>
          <a:bodyPr/>
          <a:lstStyle/>
          <a:p>
            <a:r>
              <a:rPr kumimoji="1" lang="ja-JP" altLang="en-US" dirty="0" smtClean="0"/>
              <a:t>＜理念＞</a:t>
            </a:r>
            <a:r>
              <a:rPr lang="ja-JP" altLang="en-US" dirty="0">
                <a:solidFill>
                  <a:schemeClr val="tx1"/>
                </a:solidFill>
              </a:rPr>
              <a:t>　</a:t>
            </a:r>
            <a:r>
              <a:rPr lang="ja-JP" altLang="en-US" dirty="0" smtClean="0">
                <a:solidFill>
                  <a:schemeClr val="tx1">
                    <a:lumMod val="75000"/>
                    <a:lumOff val="25000"/>
                  </a:schemeClr>
                </a:solidFill>
              </a:rPr>
              <a:t>幸せな地域社会を創造する</a:t>
            </a:r>
            <a:endParaRPr kumimoji="1" lang="ja-JP" altLang="en-US" dirty="0">
              <a:solidFill>
                <a:schemeClr val="tx1">
                  <a:lumMod val="75000"/>
                  <a:lumOff val="25000"/>
                </a:scheme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607182225"/>
              </p:ext>
            </p:extLst>
          </p:nvPr>
        </p:nvGraphicFramePr>
        <p:xfrm>
          <a:off x="918239" y="2387600"/>
          <a:ext cx="7771957" cy="3916080"/>
        </p:xfrm>
        <a:graphic>
          <a:graphicData uri="http://schemas.openxmlformats.org/drawingml/2006/table">
            <a:tbl>
              <a:tblPr firstRow="1" bandRow="1">
                <a:tableStyleId>{69CF1AB2-1976-4502-BF36-3FF5EA218861}</a:tableStyleId>
              </a:tblPr>
              <a:tblGrid>
                <a:gridCol w="1875262"/>
                <a:gridCol w="5896695"/>
              </a:tblGrid>
              <a:tr h="4680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18</a:t>
                      </a:r>
                      <a:r>
                        <a:rPr kumimoji="1" lang="ja-JP" altLang="en-US" b="1" dirty="0" smtClean="0">
                          <a:solidFill>
                            <a:schemeClr val="bg1"/>
                          </a:solidFill>
                          <a:latin typeface="+mn-ea"/>
                          <a:ea typeface="+mn-ea"/>
                        </a:rPr>
                        <a:t>年</a:t>
                      </a:r>
                    </a:p>
                  </a:txBody>
                  <a:tcPr anchor="ctr">
                    <a:solidFill>
                      <a:schemeClr val="accent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800" b="0" kern="100" dirty="0" smtClean="0">
                          <a:effectLst/>
                        </a:rPr>
                        <a:t>さくら・介護ステーションくるめ東　開設</a:t>
                      </a:r>
                      <a:endParaRPr lang="ja-JP" altLang="ja-JP" sz="1800" b="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21</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藍かふぇ開店（</a:t>
                      </a:r>
                      <a:r>
                        <a:rPr kumimoji="1" lang="en-US" altLang="ja-JP" dirty="0" smtClean="0"/>
                        <a:t>A</a:t>
                      </a:r>
                      <a:r>
                        <a:rPr kumimoji="1" lang="ja-JP" altLang="en-US" dirty="0" smtClean="0"/>
                        <a:t>型事業所の前身</a:t>
                      </a:r>
                      <a:r>
                        <a:rPr kumimoji="1" lang="en-US" altLang="ja-JP" dirty="0" smtClean="0"/>
                        <a:t>/</a:t>
                      </a:r>
                      <a:r>
                        <a:rPr kumimoji="1" lang="ja-JP" altLang="en-US" dirty="0" smtClean="0"/>
                        <a:t>週</a:t>
                      </a:r>
                      <a:r>
                        <a:rPr kumimoji="1" lang="en-US" altLang="ja-JP" dirty="0" smtClean="0"/>
                        <a:t>1</a:t>
                      </a:r>
                      <a:r>
                        <a:rPr kumimoji="1" lang="ja-JP" altLang="en-US" dirty="0" smtClean="0"/>
                        <a:t>回の喫茶店）</a:t>
                      </a:r>
                      <a:endParaRPr kumimoji="1" lang="ja-JP" altLang="en-US" dirty="0"/>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23</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就労継続支援</a:t>
                      </a:r>
                      <a:r>
                        <a:rPr kumimoji="1" lang="en-US" altLang="ja-JP" dirty="0" smtClean="0"/>
                        <a:t>A</a:t>
                      </a:r>
                      <a:r>
                        <a:rPr kumimoji="1" lang="ja-JP" altLang="en-US" dirty="0" smtClean="0"/>
                        <a:t>型　藍　開設</a:t>
                      </a:r>
                      <a:endParaRPr kumimoji="1" lang="ja-JP" altLang="en-US" dirty="0"/>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24</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就労継続支援</a:t>
                      </a:r>
                      <a:r>
                        <a:rPr kumimoji="1" lang="en-US" altLang="ja-JP" dirty="0" smtClean="0"/>
                        <a:t>B</a:t>
                      </a:r>
                      <a:r>
                        <a:rPr kumimoji="1" lang="ja-JP" altLang="en-US" dirty="0" smtClean="0"/>
                        <a:t>型　藍　開設（多機能事業所へ）</a:t>
                      </a:r>
                      <a:endParaRPr kumimoji="1" lang="ja-JP" altLang="en-US" dirty="0"/>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25</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相談支援事業開始</a:t>
                      </a:r>
                      <a:endParaRPr kumimoji="1" lang="ja-JP" altLang="en-US" dirty="0"/>
                    </a:p>
                  </a:txBody>
                  <a:tcPr anchor="ctr">
                    <a:solidFill>
                      <a:schemeClr val="accent1">
                        <a:lumMod val="20000"/>
                        <a:lumOff val="80000"/>
                      </a:schemeClr>
                    </a:solidFill>
                  </a:tcPr>
                </a:tc>
              </a:tr>
              <a:tr h="64008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28</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訪問看護事業開始</a:t>
                      </a:r>
                      <a:endParaRPr kumimoji="1" lang="en-US" altLang="ja-JP" dirty="0" smtClean="0"/>
                    </a:p>
                    <a:p>
                      <a:r>
                        <a:rPr kumimoji="1" lang="ja-JP" altLang="en-US" dirty="0" smtClean="0"/>
                        <a:t>就労継続支援</a:t>
                      </a:r>
                      <a:r>
                        <a:rPr kumimoji="1" lang="en-US" altLang="ja-JP" dirty="0" smtClean="0"/>
                        <a:t>B</a:t>
                      </a:r>
                      <a:r>
                        <a:rPr kumimoji="1" lang="ja-JP" altLang="en-US" dirty="0" smtClean="0"/>
                        <a:t>型　</a:t>
                      </a:r>
                      <a:r>
                        <a:rPr kumimoji="1" lang="en-US" altLang="ja-JP" dirty="0" smtClean="0"/>
                        <a:t>Be-it</a:t>
                      </a:r>
                      <a:r>
                        <a:rPr kumimoji="1" lang="ja-JP" altLang="en-US" dirty="0" smtClean="0"/>
                        <a:t>　開設</a:t>
                      </a:r>
                      <a:endParaRPr kumimoji="1" lang="ja-JP" altLang="en-US" dirty="0"/>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29</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通信制高校</a:t>
                      </a:r>
                      <a:r>
                        <a:rPr kumimoji="1" lang="en-US" altLang="ja-JP" dirty="0" smtClean="0"/>
                        <a:t>SNEC</a:t>
                      </a:r>
                      <a:r>
                        <a:rPr kumimoji="1" lang="ja-JP" altLang="en-US" dirty="0" smtClean="0"/>
                        <a:t>（発達障害対応）開校予定</a:t>
                      </a:r>
                      <a:endParaRPr kumimoji="1" lang="ja-JP" altLang="en-US" dirty="0"/>
                    </a:p>
                  </a:txBody>
                  <a:tcPr anchor="ctr">
                    <a:solidFill>
                      <a:schemeClr val="accent1">
                        <a:lumMod val="20000"/>
                        <a:lumOff val="80000"/>
                      </a:schemeClr>
                    </a:solidFill>
                  </a:tcPr>
                </a:tc>
              </a:tr>
              <a:tr h="468000">
                <a:tc>
                  <a:txBody>
                    <a:bodyPr/>
                    <a:lstStyle/>
                    <a:p>
                      <a:pPr algn="ctr"/>
                      <a:r>
                        <a:rPr kumimoji="1" lang="ja-JP" altLang="en-US" b="1" dirty="0" smtClean="0">
                          <a:solidFill>
                            <a:schemeClr val="bg1"/>
                          </a:solidFill>
                          <a:latin typeface="+mn-ea"/>
                          <a:ea typeface="+mn-ea"/>
                        </a:rPr>
                        <a:t>平成</a:t>
                      </a:r>
                      <a:r>
                        <a:rPr kumimoji="1" lang="en-US" altLang="ja-JP" b="1" dirty="0" smtClean="0">
                          <a:solidFill>
                            <a:schemeClr val="bg1"/>
                          </a:solidFill>
                          <a:latin typeface="+mn-ea"/>
                          <a:ea typeface="+mn-ea"/>
                        </a:rPr>
                        <a:t>30</a:t>
                      </a:r>
                      <a:r>
                        <a:rPr kumimoji="1" lang="ja-JP" altLang="en-US" b="1" dirty="0" smtClean="0">
                          <a:solidFill>
                            <a:schemeClr val="bg1"/>
                          </a:solidFill>
                          <a:latin typeface="+mn-ea"/>
                          <a:ea typeface="+mn-ea"/>
                        </a:rPr>
                        <a:t>年</a:t>
                      </a:r>
                      <a:endParaRPr kumimoji="1" lang="ja-JP" altLang="en-US" b="1" dirty="0">
                        <a:solidFill>
                          <a:schemeClr val="bg1"/>
                        </a:solidFill>
                        <a:latin typeface="+mn-ea"/>
                        <a:ea typeface="+mn-ea"/>
                      </a:endParaRPr>
                    </a:p>
                  </a:txBody>
                  <a:tcPr anchor="ctr">
                    <a:solidFill>
                      <a:schemeClr val="accent1">
                        <a:lumMod val="75000"/>
                      </a:schemeClr>
                    </a:solidFill>
                  </a:tcPr>
                </a:tc>
                <a:tc>
                  <a:txBody>
                    <a:bodyPr/>
                    <a:lstStyle/>
                    <a:p>
                      <a:r>
                        <a:rPr kumimoji="1" lang="ja-JP" altLang="en-US" dirty="0" smtClean="0"/>
                        <a:t>グループホーム開設予定</a:t>
                      </a:r>
                      <a:endParaRPr kumimoji="1" lang="ja-JP" altLang="en-US" dirty="0"/>
                    </a:p>
                  </a:txBody>
                  <a:tcPr anchor="ctr">
                    <a:solidFill>
                      <a:schemeClr val="accent1">
                        <a:lumMod val="20000"/>
                        <a:lumOff val="80000"/>
                      </a:schemeClr>
                    </a:solidFill>
                  </a:tcPr>
                </a:tc>
              </a:tr>
            </a:tbl>
          </a:graphicData>
        </a:graphic>
      </p:graphicFrame>
      <p:sp>
        <p:nvSpPr>
          <p:cNvPr id="6" name="タイトル 1"/>
          <p:cNvSpPr txBox="1">
            <a:spLocks/>
          </p:cNvSpPr>
          <p:nvPr/>
        </p:nvSpPr>
        <p:spPr>
          <a:xfrm>
            <a:off x="794721" y="1498600"/>
            <a:ext cx="8018991" cy="71437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solidFill>
                  <a:schemeClr val="tx1">
                    <a:lumMod val="75000"/>
                    <a:lumOff val="25000"/>
                  </a:schemeClr>
                </a:solidFill>
              </a:rPr>
              <a:t>在宅生活の支援にこだわって、出会った利用者様に必要な支援を提供するために、必然的に現在の事業を行なっている。</a:t>
            </a:r>
            <a:endParaRPr lang="ja-JP" altLang="en-US" sz="2400" dirty="0">
              <a:solidFill>
                <a:schemeClr val="tx1">
                  <a:lumMod val="75000"/>
                  <a:lumOff val="25000"/>
                </a:schemeClr>
              </a:solidFill>
            </a:endParaRPr>
          </a:p>
        </p:txBody>
      </p:sp>
    </p:spTree>
    <p:extLst>
      <p:ext uri="{BB962C8B-B14F-4D97-AF65-F5344CB8AC3E}">
        <p14:creationId xmlns:p14="http://schemas.microsoft.com/office/powerpoint/2010/main" val="62844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藍の紹介</a:t>
            </a:r>
            <a:endParaRPr kumimoji="1" lang="ja-JP" altLang="en-US" dirty="0"/>
          </a:p>
        </p:txBody>
      </p:sp>
      <p:sp>
        <p:nvSpPr>
          <p:cNvPr id="4" name="コンテンツ プレースホルダー 2"/>
          <p:cNvSpPr txBox="1">
            <a:spLocks/>
          </p:cNvSpPr>
          <p:nvPr/>
        </p:nvSpPr>
        <p:spPr>
          <a:xfrm>
            <a:off x="677334" y="1651138"/>
            <a:ext cx="8596668" cy="37133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t>【</a:t>
            </a:r>
            <a:r>
              <a:rPr lang="ja-JP" altLang="en-US" dirty="0" smtClean="0"/>
              <a:t>定員</a:t>
            </a:r>
            <a:r>
              <a:rPr lang="en-US" altLang="ja-JP" dirty="0" smtClean="0"/>
              <a:t>】20</a:t>
            </a:r>
            <a:r>
              <a:rPr lang="ja-JP" altLang="en-US" dirty="0" smtClean="0"/>
              <a:t>名</a:t>
            </a:r>
            <a:endParaRPr lang="en-US" altLang="ja-JP" dirty="0" smtClean="0"/>
          </a:p>
          <a:p>
            <a:pPr marL="0" indent="0">
              <a:buFont typeface="Wingdings 3" charset="2"/>
              <a:buNone/>
            </a:pPr>
            <a:r>
              <a:rPr lang="en-US" altLang="ja-JP" dirty="0" smtClean="0"/>
              <a:t>【1</a:t>
            </a:r>
            <a:r>
              <a:rPr lang="ja-JP" altLang="en-US" dirty="0" smtClean="0"/>
              <a:t>日平均利用者数</a:t>
            </a:r>
            <a:r>
              <a:rPr lang="en-US" altLang="ja-JP" dirty="0" smtClean="0"/>
              <a:t>】19</a:t>
            </a:r>
            <a:r>
              <a:rPr lang="ja-JP" altLang="en-US" dirty="0" smtClean="0"/>
              <a:t>名</a:t>
            </a:r>
            <a:endParaRPr lang="en-US" altLang="ja-JP" dirty="0" smtClean="0"/>
          </a:p>
          <a:p>
            <a:pPr marL="0" indent="0">
              <a:buFont typeface="Wingdings 3" charset="2"/>
              <a:buNone/>
            </a:pPr>
            <a:r>
              <a:rPr lang="en-US" altLang="ja-JP" dirty="0" smtClean="0"/>
              <a:t>【</a:t>
            </a:r>
            <a:r>
              <a:rPr lang="ja-JP" altLang="en-US" dirty="0" smtClean="0"/>
              <a:t>契約者数</a:t>
            </a:r>
            <a:r>
              <a:rPr lang="en-US" altLang="ja-JP" dirty="0" smtClean="0"/>
              <a:t>】22</a:t>
            </a:r>
            <a:r>
              <a:rPr lang="ja-JP" altLang="en-US" dirty="0" smtClean="0"/>
              <a:t>名</a:t>
            </a:r>
            <a:endParaRPr lang="en-US" altLang="ja-JP" dirty="0" smtClean="0"/>
          </a:p>
          <a:p>
            <a:pPr marL="0" indent="0">
              <a:buFont typeface="Wingdings 3" charset="2"/>
              <a:buNone/>
            </a:pPr>
            <a:r>
              <a:rPr lang="ja-JP" altLang="en-US" dirty="0"/>
              <a:t>　</a:t>
            </a:r>
            <a:r>
              <a:rPr lang="ja-JP" altLang="en-US" dirty="0" smtClean="0"/>
              <a:t>　　　　　　身体障害　 </a:t>
            </a:r>
            <a:r>
              <a:rPr lang="en-US" altLang="ja-JP" dirty="0" smtClean="0"/>
              <a:t>2</a:t>
            </a:r>
            <a:r>
              <a:rPr lang="ja-JP" altLang="en-US" dirty="0" smtClean="0"/>
              <a:t>名</a:t>
            </a:r>
            <a:endParaRPr lang="en-US" altLang="ja-JP" dirty="0" smtClean="0"/>
          </a:p>
          <a:p>
            <a:pPr marL="0" indent="0">
              <a:buFont typeface="Wingdings 3" charset="2"/>
              <a:buNone/>
            </a:pPr>
            <a:r>
              <a:rPr lang="ja-JP" altLang="en-US" dirty="0"/>
              <a:t>　</a:t>
            </a:r>
            <a:r>
              <a:rPr lang="ja-JP" altLang="en-US" dirty="0" smtClean="0"/>
              <a:t>　　　　　　知的障害　</a:t>
            </a:r>
            <a:r>
              <a:rPr lang="ja-JP" altLang="en-US" dirty="0"/>
              <a:t> </a:t>
            </a:r>
            <a:r>
              <a:rPr lang="en-US" altLang="ja-JP" dirty="0" smtClean="0"/>
              <a:t>6</a:t>
            </a:r>
            <a:r>
              <a:rPr lang="ja-JP" altLang="en-US" dirty="0" smtClean="0"/>
              <a:t>名</a:t>
            </a:r>
            <a:endParaRPr lang="en-US" altLang="ja-JP" dirty="0" smtClean="0"/>
          </a:p>
          <a:p>
            <a:pPr marL="0" indent="0">
              <a:buFont typeface="Wingdings 3" charset="2"/>
              <a:buNone/>
            </a:pPr>
            <a:r>
              <a:rPr lang="ja-JP" altLang="en-US" dirty="0"/>
              <a:t>　</a:t>
            </a:r>
            <a:r>
              <a:rPr lang="ja-JP" altLang="en-US" dirty="0" smtClean="0"/>
              <a:t>　　　　　　精神障害　</a:t>
            </a:r>
            <a:r>
              <a:rPr lang="en-US" altLang="ja-JP" dirty="0" smtClean="0"/>
              <a:t>14</a:t>
            </a:r>
            <a:r>
              <a:rPr lang="ja-JP" altLang="en-US" dirty="0" smtClean="0"/>
              <a:t>名</a:t>
            </a:r>
            <a:endParaRPr lang="en-US" altLang="ja-JP" dirty="0" smtClean="0"/>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7358" y="1018540"/>
            <a:ext cx="4760141" cy="4760141"/>
          </a:xfrm>
          <a:prstGeom prst="rect">
            <a:avLst/>
          </a:prstGeom>
          <a:effectLst>
            <a:softEdge rad="317500"/>
          </a:effectLst>
        </p:spPr>
      </p:pic>
    </p:spTree>
    <p:extLst>
      <p:ext uri="{BB962C8B-B14F-4D97-AF65-F5344CB8AC3E}">
        <p14:creationId xmlns:p14="http://schemas.microsoft.com/office/powerpoint/2010/main" val="1310303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18606"/>
          </a:xfrm>
        </p:spPr>
        <p:txBody>
          <a:bodyPr/>
          <a:lstStyle/>
          <a:p>
            <a:r>
              <a:rPr kumimoji="1" lang="ja-JP" altLang="en-US" dirty="0" smtClean="0"/>
              <a:t>藍の紹介</a:t>
            </a:r>
            <a:endParaRPr kumimoji="1" lang="ja-JP" altLang="en-US" dirty="0"/>
          </a:p>
        </p:txBody>
      </p:sp>
      <p:sp>
        <p:nvSpPr>
          <p:cNvPr id="4" name="コンテンツ プレースホルダー 2"/>
          <p:cNvSpPr txBox="1">
            <a:spLocks/>
          </p:cNvSpPr>
          <p:nvPr/>
        </p:nvSpPr>
        <p:spPr>
          <a:xfrm>
            <a:off x="677334" y="1428206"/>
            <a:ext cx="8596668" cy="49760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t>【</a:t>
            </a:r>
            <a:r>
              <a:rPr lang="ja-JP" altLang="en-US" dirty="0" smtClean="0"/>
              <a:t>業務</a:t>
            </a:r>
            <a:r>
              <a:rPr lang="ja-JP" altLang="en-US" dirty="0"/>
              <a:t>内容</a:t>
            </a:r>
            <a:r>
              <a:rPr lang="en-US" altLang="ja-JP" dirty="0" smtClean="0"/>
              <a:t>】</a:t>
            </a:r>
          </a:p>
          <a:p>
            <a:r>
              <a:rPr lang="ja-JP" altLang="en-US" dirty="0" smtClean="0"/>
              <a:t>藍</a:t>
            </a:r>
            <a:r>
              <a:rPr lang="ja-JP" altLang="en-US" dirty="0"/>
              <a:t>か</a:t>
            </a:r>
            <a:r>
              <a:rPr lang="ja-JP" altLang="en-US" dirty="0" smtClean="0"/>
              <a:t>ふぇ</a:t>
            </a:r>
            <a:endParaRPr lang="en-US" altLang="ja-JP" dirty="0" smtClean="0"/>
          </a:p>
          <a:p>
            <a:pPr marL="0" indent="0">
              <a:buNone/>
            </a:pPr>
            <a:r>
              <a:rPr lang="ja-JP" altLang="en-US" dirty="0"/>
              <a:t>　</a:t>
            </a:r>
            <a:r>
              <a:rPr lang="ja-JP" altLang="en-US" dirty="0" smtClean="0"/>
              <a:t>　・ランチの提供</a:t>
            </a:r>
            <a:endParaRPr lang="en-US" altLang="ja-JP" dirty="0" smtClean="0"/>
          </a:p>
          <a:p>
            <a:pPr marL="0" indent="0">
              <a:buNone/>
            </a:pPr>
            <a:r>
              <a:rPr lang="ja-JP" altLang="en-US" dirty="0"/>
              <a:t>　</a:t>
            </a:r>
            <a:r>
              <a:rPr lang="ja-JP" altLang="en-US" dirty="0" smtClean="0"/>
              <a:t>　・</a:t>
            </a:r>
            <a:r>
              <a:rPr lang="en-US" altLang="ja-JP" dirty="0" smtClean="0"/>
              <a:t>100</a:t>
            </a:r>
            <a:r>
              <a:rPr lang="ja-JP" altLang="en-US" dirty="0"/>
              <a:t>円か</a:t>
            </a:r>
            <a:r>
              <a:rPr lang="ja-JP" altLang="en-US" dirty="0" smtClean="0"/>
              <a:t>ふぇ</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908" y="3194058"/>
            <a:ext cx="3492492" cy="3492492"/>
          </a:xfrm>
          <a:prstGeom prst="rect">
            <a:avLst/>
          </a:prstGeom>
          <a:effectLst>
            <a:softEdge rad="317500"/>
          </a:effectLst>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274" y="609600"/>
            <a:ext cx="4238030" cy="6000750"/>
          </a:xfrm>
          <a:prstGeom prst="rect">
            <a:avLst/>
          </a:prstGeom>
        </p:spPr>
      </p:pic>
    </p:spTree>
    <p:extLst>
      <p:ext uri="{BB962C8B-B14F-4D97-AF65-F5344CB8AC3E}">
        <p14:creationId xmlns:p14="http://schemas.microsoft.com/office/powerpoint/2010/main" val="219103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18606"/>
          </a:xfrm>
        </p:spPr>
        <p:txBody>
          <a:bodyPr/>
          <a:lstStyle/>
          <a:p>
            <a:r>
              <a:rPr kumimoji="1" lang="ja-JP" altLang="en-US" dirty="0" smtClean="0"/>
              <a:t>藍の紹介</a:t>
            </a:r>
            <a:endParaRPr kumimoji="1" lang="ja-JP" altLang="en-US" dirty="0"/>
          </a:p>
        </p:txBody>
      </p:sp>
      <p:sp>
        <p:nvSpPr>
          <p:cNvPr id="4" name="コンテンツ プレースホルダー 2"/>
          <p:cNvSpPr txBox="1">
            <a:spLocks/>
          </p:cNvSpPr>
          <p:nvPr/>
        </p:nvSpPr>
        <p:spPr>
          <a:xfrm>
            <a:off x="677334" y="1428206"/>
            <a:ext cx="8596668" cy="49760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t>【</a:t>
            </a:r>
            <a:r>
              <a:rPr lang="ja-JP" altLang="en-US" dirty="0" smtClean="0"/>
              <a:t>業務</a:t>
            </a:r>
            <a:r>
              <a:rPr lang="ja-JP" altLang="en-US" dirty="0"/>
              <a:t>内容</a:t>
            </a:r>
            <a:r>
              <a:rPr lang="en-US" altLang="ja-JP" dirty="0" smtClean="0"/>
              <a:t>】</a:t>
            </a:r>
          </a:p>
          <a:p>
            <a:r>
              <a:rPr lang="ja-JP" altLang="en-US" dirty="0" smtClean="0"/>
              <a:t>施設外就労</a:t>
            </a:r>
            <a:endParaRPr lang="en-US" altLang="ja-JP" dirty="0" smtClean="0"/>
          </a:p>
          <a:p>
            <a:pPr marL="0" indent="0">
              <a:buNone/>
            </a:pPr>
            <a:r>
              <a:rPr lang="ja-JP" altLang="en-US" dirty="0"/>
              <a:t>　</a:t>
            </a:r>
            <a:r>
              <a:rPr lang="ja-JP" altLang="en-US" dirty="0" smtClean="0"/>
              <a:t>　　肉加工店での仕事（ホルモンの袋詰め、カレールーの袋詰め）</a:t>
            </a:r>
            <a:endParaRPr lang="en-US" altLang="ja-JP" dirty="0" smtClean="0"/>
          </a:p>
          <a:p>
            <a:pPr marL="0" indent="0">
              <a:buNone/>
            </a:pPr>
            <a:r>
              <a:rPr lang="ja-JP" altLang="en-US" dirty="0"/>
              <a:t>　</a:t>
            </a:r>
            <a:r>
              <a:rPr lang="ja-JP" altLang="en-US" dirty="0" smtClean="0"/>
              <a:t>　　不動産屋からのビル清掃依頼の受注</a:t>
            </a:r>
            <a:endParaRPr lang="en-US" altLang="ja-JP" dirty="0" smtClean="0"/>
          </a:p>
          <a:p>
            <a:pPr marL="0" indent="0">
              <a:buNone/>
            </a:pPr>
            <a:r>
              <a:rPr lang="ja-JP" altLang="en-US" dirty="0"/>
              <a:t>　</a:t>
            </a:r>
            <a:r>
              <a:rPr lang="ja-JP" altLang="en-US" dirty="0" smtClean="0"/>
              <a:t>　　家屋</a:t>
            </a:r>
            <a:r>
              <a:rPr lang="ja-JP" altLang="en-US" dirty="0"/>
              <a:t>の</a:t>
            </a:r>
            <a:r>
              <a:rPr lang="ja-JP" altLang="en-US" dirty="0" smtClean="0"/>
              <a:t>草取り</a:t>
            </a:r>
            <a:endParaRPr lang="en-US" altLang="ja-JP" dirty="0" smtClean="0"/>
          </a:p>
          <a:p>
            <a:pPr marL="0" indent="0">
              <a:buNone/>
            </a:pPr>
            <a:r>
              <a:rPr lang="ja-JP" altLang="en-US" dirty="0"/>
              <a:t>　</a:t>
            </a:r>
            <a:r>
              <a:rPr lang="ja-JP" altLang="en-US" dirty="0" smtClean="0"/>
              <a:t>　　内職作業</a:t>
            </a:r>
            <a:endParaRPr lang="en-US" altLang="ja-JP" dirty="0"/>
          </a:p>
          <a:p>
            <a:pPr marL="0" indent="0">
              <a:buNone/>
            </a:pPr>
            <a:r>
              <a:rPr lang="ja-JP" altLang="en-US" dirty="0" smtClean="0"/>
              <a:t>　　　五感</a:t>
            </a:r>
            <a:r>
              <a:rPr lang="ja-JP" altLang="en-US" dirty="0"/>
              <a:t>ものづくり</a:t>
            </a:r>
            <a:r>
              <a:rPr lang="ja-JP" altLang="en-US" dirty="0" smtClean="0"/>
              <a:t>工房</a:t>
            </a:r>
            <a:endParaRPr lang="en-US" altLang="ja-JP" dirty="0" smtClean="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5050" y="4295775"/>
            <a:ext cx="1905000" cy="1905000"/>
          </a:xfrm>
          <a:prstGeom prst="rect">
            <a:avLst/>
          </a:prstGeom>
          <a:effectLst>
            <a:softEdge rad="127000"/>
          </a:effectLst>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4475" y="4295775"/>
            <a:ext cx="1905000" cy="1905000"/>
          </a:xfrm>
          <a:prstGeom prst="rect">
            <a:avLst/>
          </a:prstGeom>
          <a:effectLst>
            <a:softEdge rad="127000"/>
          </a:effectLst>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5625" y="4295775"/>
            <a:ext cx="1905000" cy="1905000"/>
          </a:xfrm>
          <a:prstGeom prst="rect">
            <a:avLst/>
          </a:prstGeom>
          <a:effectLst>
            <a:softEdge rad="127000"/>
          </a:effectLst>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92227" y="4295775"/>
            <a:ext cx="1905000" cy="1905000"/>
          </a:xfrm>
          <a:prstGeom prst="rect">
            <a:avLst/>
          </a:prstGeom>
          <a:effectLst>
            <a:softEdge rad="127000"/>
          </a:effectLst>
        </p:spPr>
      </p:pic>
      <p:pic>
        <p:nvPicPr>
          <p:cNvPr id="10" name="図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6200" y="4295775"/>
            <a:ext cx="1905000" cy="1905000"/>
          </a:xfrm>
          <a:prstGeom prst="rect">
            <a:avLst/>
          </a:prstGeom>
          <a:effectLst>
            <a:softEdge rad="127000"/>
          </a:effectLst>
        </p:spPr>
      </p:pic>
    </p:spTree>
    <p:extLst>
      <p:ext uri="{BB962C8B-B14F-4D97-AF65-F5344CB8AC3E}">
        <p14:creationId xmlns:p14="http://schemas.microsoft.com/office/powerpoint/2010/main" val="392105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18606"/>
          </a:xfrm>
        </p:spPr>
        <p:txBody>
          <a:bodyPr/>
          <a:lstStyle/>
          <a:p>
            <a:r>
              <a:rPr kumimoji="1" lang="ja-JP" altLang="en-US" dirty="0" smtClean="0"/>
              <a:t>藍の紹介</a:t>
            </a:r>
            <a:endParaRPr kumimoji="1" lang="ja-JP" altLang="en-US" dirty="0"/>
          </a:p>
        </p:txBody>
      </p:sp>
      <p:sp>
        <p:nvSpPr>
          <p:cNvPr id="4" name="コンテンツ プレースホルダー 2"/>
          <p:cNvSpPr txBox="1">
            <a:spLocks/>
          </p:cNvSpPr>
          <p:nvPr/>
        </p:nvSpPr>
        <p:spPr>
          <a:xfrm>
            <a:off x="677334" y="1428206"/>
            <a:ext cx="8596668" cy="52686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t>【</a:t>
            </a:r>
            <a:r>
              <a:rPr lang="ja-JP" altLang="en-US" dirty="0" smtClean="0"/>
              <a:t>業務</a:t>
            </a:r>
            <a:r>
              <a:rPr lang="ja-JP" altLang="en-US" dirty="0"/>
              <a:t>内容</a:t>
            </a:r>
            <a:r>
              <a:rPr lang="en-US" altLang="ja-JP" dirty="0" smtClean="0"/>
              <a:t>】</a:t>
            </a:r>
          </a:p>
          <a:p>
            <a:r>
              <a:rPr lang="ja-JP" altLang="en-US" dirty="0" smtClean="0"/>
              <a:t>イベント主催（発達障害の講演会</a:t>
            </a:r>
            <a:r>
              <a:rPr lang="ja-JP" altLang="en-US" dirty="0"/>
              <a:t>、</a:t>
            </a:r>
            <a:r>
              <a:rPr lang="ja-JP" altLang="en-US" dirty="0" smtClean="0"/>
              <a:t>太鼓公演）</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smtClean="0"/>
          </a:p>
          <a:p>
            <a:pPr marL="0" indent="0">
              <a:buNone/>
            </a:pPr>
            <a:endParaRPr lang="en-US" altLang="ja-JP" dirty="0" smtClean="0"/>
          </a:p>
          <a:p>
            <a:r>
              <a:rPr lang="ja-JP" altLang="en-US" dirty="0" smtClean="0"/>
              <a:t>イベント参加（マルシェ）</a:t>
            </a:r>
            <a:endParaRPr lang="en-US" altLang="ja-JP" dirty="0" smtClean="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799" y="2175695"/>
            <a:ext cx="2739313" cy="3850364"/>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5870" y="2177143"/>
            <a:ext cx="2719840" cy="3848916"/>
          </a:xfrm>
          <a:prstGeom prst="rect">
            <a:avLst/>
          </a:prstGeom>
        </p:spPr>
      </p:pic>
    </p:spTree>
    <p:extLst>
      <p:ext uri="{BB962C8B-B14F-4D97-AF65-F5344CB8AC3E}">
        <p14:creationId xmlns:p14="http://schemas.microsoft.com/office/powerpoint/2010/main" val="269418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18606"/>
          </a:xfrm>
        </p:spPr>
        <p:txBody>
          <a:bodyPr/>
          <a:lstStyle/>
          <a:p>
            <a:r>
              <a:rPr kumimoji="1" lang="ja-JP" altLang="en-US" dirty="0" smtClean="0"/>
              <a:t>藍の紹介</a:t>
            </a:r>
            <a:endParaRPr kumimoji="1" lang="ja-JP" altLang="en-US" dirty="0"/>
          </a:p>
        </p:txBody>
      </p:sp>
      <p:sp>
        <p:nvSpPr>
          <p:cNvPr id="4" name="コンテンツ プレースホルダー 2"/>
          <p:cNvSpPr txBox="1">
            <a:spLocks/>
          </p:cNvSpPr>
          <p:nvPr/>
        </p:nvSpPr>
        <p:spPr>
          <a:xfrm>
            <a:off x="677334" y="1428206"/>
            <a:ext cx="8596668" cy="511546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smtClean="0"/>
              <a:t>障害者</a:t>
            </a:r>
            <a:r>
              <a:rPr lang="ja-JP" altLang="en-US" dirty="0"/>
              <a:t>が働いていること</a:t>
            </a:r>
            <a:r>
              <a:rPr lang="ja-JP" altLang="en-US" dirty="0" smtClean="0"/>
              <a:t>を地域の方々に知って</a:t>
            </a:r>
            <a:r>
              <a:rPr lang="ja-JP" altLang="en-US" dirty="0"/>
              <a:t>もらう</a:t>
            </a:r>
            <a:r>
              <a:rPr lang="ja-JP" altLang="en-US" dirty="0" smtClean="0"/>
              <a:t>こと</a:t>
            </a:r>
            <a:endParaRPr lang="en-US" altLang="ja-JP" dirty="0" smtClean="0"/>
          </a:p>
          <a:p>
            <a:pPr marL="0" indent="0">
              <a:buNone/>
            </a:pPr>
            <a:r>
              <a:rPr lang="ja-JP" altLang="en-US" dirty="0"/>
              <a:t>　</a:t>
            </a:r>
            <a:r>
              <a:rPr lang="ja-JP" altLang="en-US" dirty="0" smtClean="0"/>
              <a:t>　　→そのために様々な取り組みを行なっている。</a:t>
            </a:r>
            <a:endParaRPr lang="en-US" altLang="ja-JP" dirty="0" smtClean="0"/>
          </a:p>
          <a:p>
            <a:pPr marL="0" indent="0">
              <a:buNone/>
            </a:pPr>
            <a:r>
              <a:rPr lang="ja-JP" altLang="en-US" dirty="0"/>
              <a:t>　</a:t>
            </a:r>
            <a:r>
              <a:rPr lang="ja-JP" altLang="en-US" dirty="0" smtClean="0"/>
              <a:t>　　→その取り組みを通じて「幸せな地域社会を創造する」</a:t>
            </a:r>
            <a:endParaRPr lang="en-US" altLang="ja-JP" dirty="0"/>
          </a:p>
        </p:txBody>
      </p:sp>
    </p:spTree>
    <p:extLst>
      <p:ext uri="{BB962C8B-B14F-4D97-AF65-F5344CB8AC3E}">
        <p14:creationId xmlns:p14="http://schemas.microsoft.com/office/powerpoint/2010/main" val="87269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久留米市</a:t>
            </a:r>
            <a:r>
              <a:rPr lang="ja-JP" altLang="en-US" dirty="0" smtClean="0"/>
              <a:t>の状況①</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a:t>
            </a:r>
            <a:r>
              <a:rPr kumimoji="1" lang="ja-JP" altLang="en-US" dirty="0" smtClean="0"/>
              <a:t>型事業所の増加（</a:t>
            </a:r>
            <a:r>
              <a:rPr kumimoji="1" lang="en-US" altLang="ja-JP" dirty="0" smtClean="0"/>
              <a:t>24</a:t>
            </a:r>
            <a:r>
              <a:rPr kumimoji="1" lang="ja-JP" altLang="en-US" dirty="0" smtClean="0"/>
              <a:t>か所</a:t>
            </a:r>
            <a:r>
              <a:rPr lang="ja-JP" altLang="en-US" dirty="0" smtClean="0"/>
              <a:t>＋</a:t>
            </a:r>
            <a:r>
              <a:rPr lang="ja-JP" altLang="en-US" dirty="0"/>
              <a:t>従たる</a:t>
            </a:r>
            <a:r>
              <a:rPr lang="en-US" altLang="ja-JP" dirty="0" smtClean="0"/>
              <a:t>4</a:t>
            </a:r>
            <a:r>
              <a:rPr lang="ja-JP" altLang="en-US" dirty="0" smtClean="0"/>
              <a:t>か所</a:t>
            </a:r>
            <a:r>
              <a:rPr kumimoji="1" lang="ja-JP" altLang="en-US" dirty="0" smtClean="0"/>
              <a:t>）</a:t>
            </a:r>
            <a:r>
              <a:rPr kumimoji="1" lang="ja-JP" altLang="en-US" sz="2000" dirty="0" smtClean="0"/>
              <a:t>　</a:t>
            </a:r>
            <a:r>
              <a:rPr kumimoji="1" lang="en-US" altLang="ja-JP" sz="2000" dirty="0" smtClean="0"/>
              <a:t>H29.7.1</a:t>
            </a:r>
            <a:r>
              <a:rPr kumimoji="1" lang="ja-JP" altLang="en-US" sz="2000" dirty="0" smtClean="0"/>
              <a:t>現在</a:t>
            </a:r>
            <a:endParaRPr kumimoji="1" lang="en-US" altLang="ja-JP" sz="2000" dirty="0" smtClean="0"/>
          </a:p>
          <a:p>
            <a:r>
              <a:rPr lang="en-US" altLang="ja-JP" dirty="0" smtClean="0"/>
              <a:t>B</a:t>
            </a:r>
            <a:r>
              <a:rPr lang="ja-JP" altLang="en-US" dirty="0" smtClean="0"/>
              <a:t>型事業所の増加（</a:t>
            </a:r>
            <a:r>
              <a:rPr lang="en-US" altLang="ja-JP" dirty="0" smtClean="0"/>
              <a:t>29</a:t>
            </a:r>
            <a:r>
              <a:rPr lang="ja-JP" altLang="en-US" dirty="0" smtClean="0"/>
              <a:t>か所＋従たる</a:t>
            </a:r>
            <a:r>
              <a:rPr lang="en-US" altLang="ja-JP" dirty="0" smtClean="0"/>
              <a:t>1</a:t>
            </a:r>
            <a:r>
              <a:rPr lang="ja-JP" altLang="en-US" dirty="0" smtClean="0"/>
              <a:t>か所）</a:t>
            </a:r>
            <a:r>
              <a:rPr lang="ja-JP" altLang="en-US" sz="2000" dirty="0"/>
              <a:t>　</a:t>
            </a:r>
            <a:r>
              <a:rPr lang="en-US" altLang="ja-JP" sz="2000" dirty="0"/>
              <a:t>H29.7.1</a:t>
            </a:r>
            <a:r>
              <a:rPr lang="ja-JP" altLang="en-US" sz="2000" dirty="0" smtClean="0"/>
              <a:t>現在</a:t>
            </a:r>
            <a:endParaRPr kumimoji="1" lang="en-US" altLang="ja-JP" sz="2000" dirty="0" smtClean="0"/>
          </a:p>
          <a:p>
            <a:r>
              <a:rPr lang="ja-JP" altLang="en-US" dirty="0"/>
              <a:t>利用者</a:t>
            </a:r>
            <a:r>
              <a:rPr lang="ja-JP" altLang="en-US" dirty="0" smtClean="0"/>
              <a:t>が事業所を選べるようになった。</a:t>
            </a:r>
            <a:endParaRPr lang="en-US" altLang="ja-JP" dirty="0" smtClean="0"/>
          </a:p>
          <a:p>
            <a:r>
              <a:rPr kumimoji="1" lang="ja-JP" altLang="en-US" dirty="0" smtClean="0"/>
              <a:t>そこで得た</a:t>
            </a:r>
            <a:r>
              <a:rPr kumimoji="1" lang="ja-JP" altLang="en-US" dirty="0"/>
              <a:t>収入</a:t>
            </a:r>
            <a:r>
              <a:rPr kumimoji="1" lang="ja-JP" altLang="en-US" dirty="0" smtClean="0"/>
              <a:t>で独り暮らしが可能になった方もたくさんいる。</a:t>
            </a:r>
            <a:endParaRPr kumimoji="1" lang="en-US" altLang="ja-JP" dirty="0" smtClean="0"/>
          </a:p>
          <a:p>
            <a:r>
              <a:rPr lang="en-US" altLang="ja-JP" dirty="0" smtClean="0"/>
              <a:t>A</a:t>
            </a:r>
            <a:r>
              <a:rPr lang="ja-JP" altLang="en-US" dirty="0" smtClean="0"/>
              <a:t>型がこれだけ数多くなるために</a:t>
            </a:r>
            <a:r>
              <a:rPr lang="ja-JP" altLang="en-US" dirty="0"/>
              <a:t>、</a:t>
            </a:r>
            <a:r>
              <a:rPr lang="ja-JP" altLang="en-US" dirty="0" smtClean="0"/>
              <a:t>一般</a:t>
            </a:r>
            <a:r>
              <a:rPr lang="ja-JP" altLang="en-US" dirty="0"/>
              <a:t>就労</a:t>
            </a:r>
            <a:r>
              <a:rPr lang="ja-JP" altLang="en-US" dirty="0" smtClean="0"/>
              <a:t>に行けない現状もある。</a:t>
            </a:r>
            <a:endParaRPr lang="en-US" altLang="ja-JP" dirty="0" smtClean="0"/>
          </a:p>
          <a:p>
            <a:r>
              <a:rPr lang="ja-JP" altLang="en-US" dirty="0" smtClean="0"/>
              <a:t>毎日出勤しないといけない→精神障害が主→安定した生活を送るために訪問看護や居宅介護等のサービスを利用している。</a:t>
            </a:r>
            <a:endParaRPr lang="en-US" altLang="ja-JP" dirty="0" smtClean="0"/>
          </a:p>
          <a:p>
            <a:r>
              <a:rPr lang="ja-JP" altLang="en-US" dirty="0" smtClean="0"/>
              <a:t>自立支援協議会は就労支援の質の向上に向けての意識はあるが、まだ準備段階。</a:t>
            </a:r>
            <a:endParaRPr lang="en-US" altLang="ja-JP" dirty="0" smtClean="0"/>
          </a:p>
        </p:txBody>
      </p:sp>
    </p:spTree>
    <p:extLst>
      <p:ext uri="{BB962C8B-B14F-4D97-AF65-F5344CB8AC3E}">
        <p14:creationId xmlns:p14="http://schemas.microsoft.com/office/powerpoint/2010/main" val="1784379856"/>
      </p:ext>
    </p:extLst>
  </p:cSld>
  <p:clrMapOvr>
    <a:masterClrMapping/>
  </p:clrMapOvr>
</p:sld>
</file>

<file path=ppt/theme/theme1.xml><?xml version="1.0" encoding="utf-8"?>
<a:theme xmlns:a="http://schemas.openxmlformats.org/drawingml/2006/main" name="ファセット">
  <a:themeElements>
    <a:clrScheme name="紫">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1369</TotalTime>
  <Words>414</Words>
  <Application>Microsoft Office PowerPoint</Application>
  <PresentationFormat>ワイド画面</PresentationFormat>
  <Paragraphs>112</Paragraphs>
  <Slides>11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HGPｺﾞｼｯｸE</vt:lpstr>
      <vt:lpstr>HGP創英角ｺﾞｼｯｸUB</vt:lpstr>
      <vt:lpstr>ＭＳ 明朝</vt:lpstr>
      <vt:lpstr>メイリオ</vt:lpstr>
      <vt:lpstr>Arial</vt:lpstr>
      <vt:lpstr>Century</vt:lpstr>
      <vt:lpstr>Times New Roman</vt:lpstr>
      <vt:lpstr>Trebuchet MS</vt:lpstr>
      <vt:lpstr>Wingdings 3</vt:lpstr>
      <vt:lpstr>ファセット</vt:lpstr>
      <vt:lpstr>PowerPoint プレゼンテーション</vt:lpstr>
      <vt:lpstr>PowerPoint プレゼンテーション</vt:lpstr>
      <vt:lpstr>＜理念＞　幸せな地域社会を創造する</vt:lpstr>
      <vt:lpstr>藍の紹介</vt:lpstr>
      <vt:lpstr>藍の紹介</vt:lpstr>
      <vt:lpstr>藍の紹介</vt:lpstr>
      <vt:lpstr>藍の紹介</vt:lpstr>
      <vt:lpstr>藍の紹介</vt:lpstr>
      <vt:lpstr>久留米市の状況①</vt:lpstr>
      <vt:lpstr>久留米市の状況②</vt:lpstr>
      <vt:lpstr>ネットワークの必要性とメリットについて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dc:creator>
  <cp:lastModifiedBy>user</cp:lastModifiedBy>
  <cp:revision>56</cp:revision>
  <cp:lastPrinted>2017-07-30T20:37:13Z</cp:lastPrinted>
  <dcterms:created xsi:type="dcterms:W3CDTF">2017-02-05T15:34:03Z</dcterms:created>
  <dcterms:modified xsi:type="dcterms:W3CDTF">2017-08-01T01:07:27Z</dcterms:modified>
</cp:coreProperties>
</file>